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notesSlides/notesSlide22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3.xml" ContentType="application/vnd.openxmlformats-officedocument.themeOverr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5.xml" ContentType="application/vnd.openxmlformats-officedocument.themeOverride+xml"/>
  <Override PartName="/ppt/notesSlides/notesSlide26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16.xml" ContentType="application/vnd.openxmlformats-officedocument.themeOverrid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theme/themeOverride17.xml" ContentType="application/vnd.openxmlformats-officedocument.themeOverr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theme/themeOverride18.xml" ContentType="application/vnd.openxmlformats-officedocument.themeOverrid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theme/themeOverride19.xml" ContentType="application/vnd.openxmlformats-officedocument.themeOverrid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theme/themeOverride20.xml" ContentType="application/vnd.openxmlformats-officedocument.themeOverride+xml"/>
  <Override PartName="/ppt/notesSlides/notesSlide30.xml" ContentType="application/vnd.openxmlformats-officedocument.presentationml.notesSlid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theme/themeOverride21.xml" ContentType="application/vnd.openxmlformats-officedocument.themeOverr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theme/themeOverride22.xml" ContentType="application/vnd.openxmlformats-officedocument.themeOverrid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theme/themeOverride23.xml" ContentType="application/vnd.openxmlformats-officedocument.themeOverride+xml"/>
  <Override PartName="/ppt/notesSlides/notesSlide33.xml" ContentType="application/vnd.openxmlformats-officedocument.presentationml.notesSl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theme/themeOverride24.xml" ContentType="application/vnd.openxmlformats-officedocument.themeOverrid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theme/themeOverride25.xml" ContentType="application/vnd.openxmlformats-officedocument.themeOverr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theme/themeOverride26.xml" ContentType="application/vnd.openxmlformats-officedocument.themeOverrid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theme/themeOverride27.xml" ContentType="application/vnd.openxmlformats-officedocument.themeOverr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theme/themeOverride28.xml" ContentType="application/vnd.openxmlformats-officedocument.themeOverrid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theme/themeOverride29.xml" ContentType="application/vnd.openxmlformats-officedocument.themeOverrid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theme/themeOverride30.xml" ContentType="application/vnd.openxmlformats-officedocument.themeOverr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theme/themeOverride31.xml" ContentType="application/vnd.openxmlformats-officedocument.themeOverr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theme/themeOverride32.xml" ContentType="application/vnd.openxmlformats-officedocument.themeOverrid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theme/themeOverride33.xml" ContentType="application/vnd.openxmlformats-officedocument.themeOverrid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theme/themeOverride34.xml" ContentType="application/vnd.openxmlformats-officedocument.themeOverrid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theme/themeOverride35.xml" ContentType="application/vnd.openxmlformats-officedocument.themeOverrid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theme/themeOverride36.xml" ContentType="application/vnd.openxmlformats-officedocument.themeOverr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theme/themeOverride37.xml" ContentType="application/vnd.openxmlformats-officedocument.themeOverr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574" r:id="rId2"/>
    <p:sldId id="1803" r:id="rId3"/>
    <p:sldId id="1845" r:id="rId4"/>
    <p:sldId id="1824" r:id="rId5"/>
    <p:sldId id="1802" r:id="rId6"/>
    <p:sldId id="1807" r:id="rId7"/>
    <p:sldId id="1808" r:id="rId8"/>
    <p:sldId id="1828" r:id="rId9"/>
    <p:sldId id="1829" r:id="rId10"/>
    <p:sldId id="1711" r:id="rId11"/>
    <p:sldId id="1713" r:id="rId12"/>
    <p:sldId id="1687" r:id="rId13"/>
    <p:sldId id="1716" r:id="rId14"/>
    <p:sldId id="1825" r:id="rId15"/>
    <p:sldId id="1831" r:id="rId16"/>
    <p:sldId id="1688" r:id="rId17"/>
    <p:sldId id="1839" r:id="rId18"/>
    <p:sldId id="1682" r:id="rId19"/>
    <p:sldId id="1704" r:id="rId20"/>
    <p:sldId id="1732" r:id="rId21"/>
    <p:sldId id="1840" r:id="rId22"/>
    <p:sldId id="1686" r:id="rId23"/>
    <p:sldId id="1705" r:id="rId24"/>
    <p:sldId id="1729" r:id="rId25"/>
    <p:sldId id="1730" r:id="rId26"/>
    <p:sldId id="1812" r:id="rId27"/>
    <p:sldId id="1841" r:id="rId28"/>
    <p:sldId id="1814" r:id="rId29"/>
    <p:sldId id="1813" r:id="rId30"/>
    <p:sldId id="1838" r:id="rId31"/>
    <p:sldId id="1826" r:id="rId32"/>
    <p:sldId id="1689" r:id="rId33"/>
    <p:sldId id="1718" r:id="rId34"/>
    <p:sldId id="1691" r:id="rId35"/>
    <p:sldId id="1725" r:id="rId36"/>
    <p:sldId id="1844" r:id="rId37"/>
    <p:sldId id="1817" r:id="rId38"/>
    <p:sldId id="1833" r:id="rId39"/>
    <p:sldId id="1827" r:id="rId40"/>
    <p:sldId id="1697" r:id="rId41"/>
    <p:sldId id="1823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4472C4"/>
    <a:srgbClr val="FFC000"/>
    <a:srgbClr val="A5A5A5"/>
    <a:srgbClr val="843C0C"/>
    <a:srgbClr val="1F4E79"/>
    <a:srgbClr val="70AD47"/>
    <a:srgbClr val="FFFFCC"/>
    <a:srgbClr val="1C8000"/>
    <a:srgbClr val="A3D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3" autoAdjust="0"/>
    <p:restoredTop sz="80766" autoAdjust="0"/>
  </p:normalViewPr>
  <p:slideViewPr>
    <p:cSldViewPr>
      <p:cViewPr varScale="1">
        <p:scale>
          <a:sx n="109" d="100"/>
          <a:sy n="109" d="100"/>
        </p:scale>
        <p:origin x="1080" y="102"/>
      </p:cViewPr>
      <p:guideLst>
        <p:guide orient="horz" pos="364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15216"/>
    </p:cViewPr>
  </p:sorterViewPr>
  <p:notesViewPr>
    <p:cSldViewPr>
      <p:cViewPr varScale="1">
        <p:scale>
          <a:sx n="117" d="100"/>
          <a:sy n="117" d="100"/>
        </p:scale>
        <p:origin x="330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3.xml"/><Relationship Id="rId2" Type="http://schemas.microsoft.com/office/2011/relationships/chartColorStyle" Target="colors13.xml"/><Relationship Id="rId1" Type="http://schemas.microsoft.com/office/2011/relationships/chartStyle" Target="style13.xml"/><Relationship Id="rId4" Type="http://schemas.openxmlformats.org/officeDocument/2006/relationships/package" Target="../embeddings/Microsoft_Excel_Worksheet12.xlsx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4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package" Target="../embeddings/Microsoft_Excel_Worksheet13.xlsx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5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package" Target="../embeddings/Microsoft_Excel_Worksheet14.xlsx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6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package" Target="../embeddings/Microsoft_Excel_Worksheet15.xlsx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7.xml"/><Relationship Id="rId2" Type="http://schemas.microsoft.com/office/2011/relationships/chartColorStyle" Target="colors17.xml"/><Relationship Id="rId1" Type="http://schemas.microsoft.com/office/2011/relationships/chartStyle" Target="style17.xml"/><Relationship Id="rId4" Type="http://schemas.openxmlformats.org/officeDocument/2006/relationships/package" Target="../embeddings/Microsoft_Excel_Worksheet16.xlsx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8.xml"/><Relationship Id="rId2" Type="http://schemas.microsoft.com/office/2011/relationships/chartColorStyle" Target="colors18.xml"/><Relationship Id="rId1" Type="http://schemas.microsoft.com/office/2011/relationships/chartStyle" Target="style18.xml"/><Relationship Id="rId4" Type="http://schemas.openxmlformats.org/officeDocument/2006/relationships/package" Target="../embeddings/Microsoft_Excel_Worksheet17.xlsx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9.xm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package" Target="../embeddings/Microsoft_Excel_Worksheet18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0.xml"/><Relationship Id="rId2" Type="http://schemas.microsoft.com/office/2011/relationships/chartColorStyle" Target="colors20.xml"/><Relationship Id="rId1" Type="http://schemas.microsoft.com/office/2011/relationships/chartStyle" Target="style20.xml"/><Relationship Id="rId4" Type="http://schemas.openxmlformats.org/officeDocument/2006/relationships/package" Target="../embeddings/Microsoft_Excel_Worksheet19.xlsx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1.xml"/><Relationship Id="rId2" Type="http://schemas.microsoft.com/office/2011/relationships/chartColorStyle" Target="colors21.xml"/><Relationship Id="rId1" Type="http://schemas.microsoft.com/office/2011/relationships/chartStyle" Target="style21.xml"/><Relationship Id="rId4" Type="http://schemas.openxmlformats.org/officeDocument/2006/relationships/package" Target="../embeddings/Microsoft_Excel_Worksheet20.xlsx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2.xml"/><Relationship Id="rId2" Type="http://schemas.microsoft.com/office/2011/relationships/chartColorStyle" Target="colors22.xml"/><Relationship Id="rId1" Type="http://schemas.microsoft.com/office/2011/relationships/chartStyle" Target="style22.xml"/><Relationship Id="rId4" Type="http://schemas.openxmlformats.org/officeDocument/2006/relationships/package" Target="../embeddings/Microsoft_Excel_Worksheet21.xlsx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3.xml"/><Relationship Id="rId2" Type="http://schemas.microsoft.com/office/2011/relationships/chartColorStyle" Target="colors23.xml"/><Relationship Id="rId1" Type="http://schemas.microsoft.com/office/2011/relationships/chartStyle" Target="style23.xml"/><Relationship Id="rId4" Type="http://schemas.openxmlformats.org/officeDocument/2006/relationships/package" Target="../embeddings/Microsoft_Excel_Worksheet22.xlsx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4.xml"/><Relationship Id="rId2" Type="http://schemas.microsoft.com/office/2011/relationships/chartColorStyle" Target="colors24.xml"/><Relationship Id="rId1" Type="http://schemas.microsoft.com/office/2011/relationships/chartStyle" Target="style24.xml"/><Relationship Id="rId4" Type="http://schemas.openxmlformats.org/officeDocument/2006/relationships/package" Target="../embeddings/Microsoft_Excel_Worksheet23.xlsx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5.xml"/><Relationship Id="rId2" Type="http://schemas.microsoft.com/office/2011/relationships/chartColorStyle" Target="colors25.xml"/><Relationship Id="rId1" Type="http://schemas.microsoft.com/office/2011/relationships/chartStyle" Target="style25.xml"/><Relationship Id="rId4" Type="http://schemas.openxmlformats.org/officeDocument/2006/relationships/package" Target="../embeddings/Microsoft_Excel_Worksheet24.xlsx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6.xml"/><Relationship Id="rId2" Type="http://schemas.microsoft.com/office/2011/relationships/chartColorStyle" Target="colors26.xml"/><Relationship Id="rId1" Type="http://schemas.microsoft.com/office/2011/relationships/chartStyle" Target="style26.xml"/><Relationship Id="rId4" Type="http://schemas.openxmlformats.org/officeDocument/2006/relationships/package" Target="../embeddings/Microsoft_Excel_Worksheet25.xlsx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7.xml"/><Relationship Id="rId2" Type="http://schemas.microsoft.com/office/2011/relationships/chartColorStyle" Target="colors27.xml"/><Relationship Id="rId1" Type="http://schemas.microsoft.com/office/2011/relationships/chartStyle" Target="style27.xml"/><Relationship Id="rId4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8.xml"/><Relationship Id="rId2" Type="http://schemas.microsoft.com/office/2011/relationships/chartColorStyle" Target="colors28.xml"/><Relationship Id="rId1" Type="http://schemas.microsoft.com/office/2011/relationships/chartStyle" Target="style28.xml"/><Relationship Id="rId4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9.xml"/><Relationship Id="rId2" Type="http://schemas.microsoft.com/office/2011/relationships/chartColorStyle" Target="colors29.xml"/><Relationship Id="rId1" Type="http://schemas.microsoft.com/office/2011/relationships/chartStyle" Target="style29.xml"/><Relationship Id="rId4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0.xml"/><Relationship Id="rId2" Type="http://schemas.microsoft.com/office/2011/relationships/chartColorStyle" Target="colors30.xml"/><Relationship Id="rId1" Type="http://schemas.microsoft.com/office/2011/relationships/chartStyle" Target="style30.xml"/><Relationship Id="rId4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1.xml"/><Relationship Id="rId2" Type="http://schemas.microsoft.com/office/2011/relationships/chartColorStyle" Target="colors31.xml"/><Relationship Id="rId1" Type="http://schemas.microsoft.com/office/2011/relationships/chartStyle" Target="style31.xml"/><Relationship Id="rId4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2.xml"/><Relationship Id="rId2" Type="http://schemas.microsoft.com/office/2011/relationships/chartColorStyle" Target="colors32.xml"/><Relationship Id="rId1" Type="http://schemas.microsoft.com/office/2011/relationships/chartStyle" Target="style32.xml"/><Relationship Id="rId4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3.xml"/><Relationship Id="rId2" Type="http://schemas.microsoft.com/office/2011/relationships/chartColorStyle" Target="colors33.xml"/><Relationship Id="rId1" Type="http://schemas.microsoft.com/office/2011/relationships/chartStyle" Target="style33.xml"/><Relationship Id="rId4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4.xml"/><Relationship Id="rId2" Type="http://schemas.microsoft.com/office/2011/relationships/chartColorStyle" Target="colors34.xml"/><Relationship Id="rId1" Type="http://schemas.microsoft.com/office/2011/relationships/chartStyle" Target="style34.xml"/><Relationship Id="rId4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5.xml"/><Relationship Id="rId2" Type="http://schemas.microsoft.com/office/2011/relationships/chartColorStyle" Target="colors35.xml"/><Relationship Id="rId1" Type="http://schemas.microsoft.com/office/2011/relationships/chartStyle" Target="style35.xml"/><Relationship Id="rId4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6.xml"/><Relationship Id="rId2" Type="http://schemas.microsoft.com/office/2011/relationships/chartColorStyle" Target="colors36.xml"/><Relationship Id="rId1" Type="http://schemas.microsoft.com/office/2011/relationships/chartStyle" Target="style36.xml"/><Relationship Id="rId4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7.xml"/><Relationship Id="rId2" Type="http://schemas.microsoft.com/office/2011/relationships/chartColorStyle" Target="colors37.xml"/><Relationship Id="rId1" Type="http://schemas.microsoft.com/office/2011/relationships/chartStyle" Target="style37.xml"/><Relationship Id="rId4" Type="http://schemas.openxmlformats.org/officeDocument/2006/relationships/package" Target="../embeddings/Microsoft_Excel_Worksheet36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AED-4CF5-B57A-87AF6C1BDE2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AED-4CF5-B57A-87AF6C1BDE21}"/>
              </c:ext>
            </c:extLst>
          </c:dPt>
          <c:cat>
            <c:strRef>
              <c:f>graph.knl.data.format!$B$5:$C$5</c:f>
              <c:strCache>
                <c:ptCount val="2"/>
                <c:pt idx="0">
                  <c:v>Pthread</c:v>
                </c:pt>
                <c:pt idx="1">
                  <c:v>ULT (Argobots[*])</c:v>
                </c:pt>
              </c:strCache>
            </c:strRef>
          </c:cat>
          <c:val>
            <c:numRef>
              <c:f>graph.knl.data.format!$B$6:$C$6</c:f>
              <c:numCache>
                <c:formatCode>General</c:formatCode>
                <c:ptCount val="2"/>
                <c:pt idx="0">
                  <c:v>190209.21914062501</c:v>
                </c:pt>
                <c:pt idx="1">
                  <c:v>504.9785938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AED-4CF5-B57A-87AF6C1BDE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1956848"/>
        <c:axId val="591952912"/>
      </c:barChart>
      <c:catAx>
        <c:axId val="591956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952912"/>
        <c:crosses val="autoZero"/>
        <c:auto val="1"/>
        <c:lblAlgn val="ctr"/>
        <c:lblOffset val="100"/>
        <c:noMultiLvlLbl val="0"/>
      </c:catAx>
      <c:valAx>
        <c:axId val="591952912"/>
        <c:scaling>
          <c:logBase val="10"/>
          <c:orientation val="minMax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Fork-Join</a:t>
                </a:r>
                <a:r>
                  <a:rPr lang="en-US" baseline="0" dirty="0"/>
                  <a:t> Cycles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956848"/>
        <c:crosses val="autoZero"/>
        <c:crossBetween val="between"/>
        <c:majorUnit val="1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tx1">
              <a:lumMod val="50000"/>
            </a:schemeClr>
          </a:solidFill>
        </a:defRPr>
      </a:pPr>
      <a:endParaRPr lang="en-US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237333355593961"/>
          <c:y val="6.028724719512242E-2"/>
          <c:w val="0.75149386013106378"/>
          <c:h val="0.76153013630568833"/>
        </c:manualLayout>
      </c:layout>
      <c:scatterChart>
        <c:scatterStyle val="lineMarker"/>
        <c:varyColors val="0"/>
        <c:ser>
          <c:idx val="0"/>
          <c:order val="0"/>
          <c:tx>
            <c:strRef>
              <c:f>nested_loop_raw!$D$20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nested_loop_raw!$E$20:$N$20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9EF-4CEC-8618-0FED655E6153}"/>
            </c:ext>
          </c:extLst>
        </c:ser>
        <c:ser>
          <c:idx val="2"/>
          <c:order val="2"/>
          <c:tx>
            <c:strRef>
              <c:f>nested_loop_raw!$D$22</c:f>
              <c:strCache>
                <c:ptCount val="1"/>
                <c:pt idx="0">
                  <c:v>+ Efficient resource management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nested_loop_raw!$E$22:$N$22</c:f>
              <c:numCache>
                <c:formatCode>General</c:formatCode>
                <c:ptCount val="10"/>
                <c:pt idx="0">
                  <c:v>2.7494999999999999E-4</c:v>
                </c:pt>
                <c:pt idx="1">
                  <c:v>1.8767E-4</c:v>
                </c:pt>
                <c:pt idx="2">
                  <c:v>1.1963E-4</c:v>
                </c:pt>
                <c:pt idx="3">
                  <c:v>1.0525E-4</c:v>
                </c:pt>
                <c:pt idx="4">
                  <c:v>1.0043E-4</c:v>
                </c:pt>
                <c:pt idx="5">
                  <c:v>9.7219999999999994E-5</c:v>
                </c:pt>
                <c:pt idx="6">
                  <c:v>1.0768999999999999E-4</c:v>
                </c:pt>
                <c:pt idx="7">
                  <c:v>1.1891E-4</c:v>
                </c:pt>
                <c:pt idx="8">
                  <c:v>1.5106000000000001E-4</c:v>
                </c:pt>
                <c:pt idx="9">
                  <c:v>2.2691000000000001E-4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EF-4CEC-8618-0FED655E6153}"/>
            </c:ext>
          </c:extLst>
        </c:ser>
        <c:ser>
          <c:idx val="3"/>
          <c:order val="3"/>
          <c:tx>
            <c:strRef>
              <c:f>nested_loop_raw!$D$23</c:f>
              <c:strCache>
                <c:ptCount val="1"/>
                <c:pt idx="0">
                  <c:v>++ Scalable thread startup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nested_loop_raw!$E$23:$N$23</c:f>
              <c:numCache>
                <c:formatCode>General</c:formatCode>
                <c:ptCount val="10"/>
                <c:pt idx="0">
                  <c:v>2.8039999999999999E-5</c:v>
                </c:pt>
                <c:pt idx="1">
                  <c:v>3.472E-5</c:v>
                </c:pt>
                <c:pt idx="2">
                  <c:v>4.4270000000000001E-5</c:v>
                </c:pt>
                <c:pt idx="3">
                  <c:v>5.2970000000000003E-5</c:v>
                </c:pt>
                <c:pt idx="4">
                  <c:v>6.198E-5</c:v>
                </c:pt>
                <c:pt idx="5">
                  <c:v>7.093E-5</c:v>
                </c:pt>
                <c:pt idx="6">
                  <c:v>8.2559999999999996E-5</c:v>
                </c:pt>
                <c:pt idx="7">
                  <c:v>9.1429999999999997E-5</c:v>
                </c:pt>
                <c:pt idx="8">
                  <c:v>1.088E-4</c:v>
                </c:pt>
                <c:pt idx="9">
                  <c:v>1.5016000000000001E-4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EF-4CEC-8618-0FED655E61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600"/>
        <c:axId val="462971288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nested_loop_raw!$D$21</c15:sqref>
                        </c15:formulaRef>
                      </c:ext>
                    </c:extLst>
                    <c:strCache>
                      <c:ptCount val="1"/>
                      <c:pt idx="0">
                        <c:v>+ Team-aware management</c:v>
                      </c:pt>
                    </c:strCache>
                  </c:strRef>
                </c:tx>
                <c:spPr>
                  <a:ln w="19050" cap="rnd">
                    <a:solidFill>
                      <a:schemeClr val="accent5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>
                        <a:lumMod val="50000"/>
                      </a:schemeClr>
                    </a:solidFill>
                    <a:ln w="9525">
                      <a:solidFill>
                        <a:schemeClr val="accent5">
                          <a:lumMod val="5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nested_loop_raw!$E$21:$N$21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2.6291999999999998E-4</c:v>
                      </c:pt>
                      <c:pt idx="1">
                        <c:v>1.774E-4</c:v>
                      </c:pt>
                      <c:pt idx="2">
                        <c:v>1.2315000000000001E-4</c:v>
                      </c:pt>
                      <c:pt idx="3">
                        <c:v>1.1132E-4</c:v>
                      </c:pt>
                      <c:pt idx="4">
                        <c:v>1.2313E-4</c:v>
                      </c:pt>
                      <c:pt idx="5">
                        <c:v>1.4310000000000001E-4</c:v>
                      </c:pt>
                      <c:pt idx="6">
                        <c:v>1.5402999999999999E-4</c:v>
                      </c:pt>
                      <c:pt idx="7">
                        <c:v>1.5113E-4</c:v>
                      </c:pt>
                      <c:pt idx="8">
                        <c:v>1.7639000000000001E-4</c:v>
                      </c:pt>
                      <c:pt idx="9">
                        <c:v>2.9657000000000002E-4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1-59EF-4CEC-8618-0FED655E6153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nested_loop_raw!$D$24</c15:sqref>
                        </c15:formulaRef>
                      </c:ext>
                    </c:extLst>
                    <c:strCache>
                      <c:ptCount val="1"/>
                      <c:pt idx="0">
                        <c:v>+++ Bind=spread</c:v>
                      </c:pt>
                    </c:strCache>
                  </c:strRef>
                </c:tx>
                <c:spPr>
                  <a:ln w="19050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nested_loop_raw!$E$24:$N$24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2.879E-5</c:v>
                      </c:pt>
                      <c:pt idx="1">
                        <c:v>4.0840000000000002E-5</c:v>
                      </c:pt>
                      <c:pt idx="2">
                        <c:v>3.6539999999999999E-5</c:v>
                      </c:pt>
                      <c:pt idx="3">
                        <c:v>4.8789999999999999E-5</c:v>
                      </c:pt>
                      <c:pt idx="4">
                        <c:v>6.1740000000000002E-5</c:v>
                      </c:pt>
                      <c:pt idx="5">
                        <c:v>7.996E-5</c:v>
                      </c:pt>
                      <c:pt idx="6">
                        <c:v>1.0601E-4</c:v>
                      </c:pt>
                      <c:pt idx="7">
                        <c:v>1.0937E-4</c:v>
                      </c:pt>
                      <c:pt idx="8">
                        <c:v>1.4707000000000001E-4</c:v>
                      </c:pt>
                      <c:pt idx="9">
                        <c:v>2.0662999999999999E-4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59EF-4CEC-8618-0FED655E6153}"/>
                  </c:ext>
                </c:extLst>
              </c15:ser>
            </c15:filteredScatterSeries>
            <c15:filteredScatte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nested_loop_raw!$D$25</c15:sqref>
                        </c15:formulaRef>
                      </c:ext>
                    </c:extLst>
                    <c:strCache>
                      <c:ptCount val="1"/>
                      <c:pt idx="0">
                        <c:v>++++ Bind=spread,unset</c:v>
                      </c:pt>
                    </c:strCache>
                  </c:strRef>
                </c:tx>
                <c:spPr>
                  <a:ln w="19050" cap="rnd">
                    <a:solidFill>
                      <a:schemeClr val="accent6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6"/>
                    </a:solidFill>
                    <a:ln w="9525">
                      <a:solidFill>
                        <a:schemeClr val="accent6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nested_loop_raw!$E$25:$N$25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2.6800000000000001E-5</c:v>
                      </c:pt>
                      <c:pt idx="1">
                        <c:v>3.1180000000000003E-5</c:v>
                      </c:pt>
                      <c:pt idx="2">
                        <c:v>3.7830000000000002E-5</c:v>
                      </c:pt>
                      <c:pt idx="3">
                        <c:v>4.4509999999999999E-5</c:v>
                      </c:pt>
                      <c:pt idx="4">
                        <c:v>5.1619999999999997E-5</c:v>
                      </c:pt>
                      <c:pt idx="5">
                        <c:v>5.6679999999999999E-5</c:v>
                      </c:pt>
                      <c:pt idx="6">
                        <c:v>6.084E-5</c:v>
                      </c:pt>
                      <c:pt idx="7">
                        <c:v>6.1600000000000007E-5</c:v>
                      </c:pt>
                      <c:pt idx="8">
                        <c:v>6.2910000000000006E-5</c:v>
                      </c:pt>
                      <c:pt idx="9">
                        <c:v>7.2609999999999998E-5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59EF-4CEC-8618-0FED655E6153}"/>
                  </c:ext>
                </c:extLst>
              </c15:ser>
            </c15:filteredScatterSeries>
            <c15:filteredScatte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nested_loop_raw!$D$26</c15:sqref>
                        </c15:formulaRef>
                      </c:ext>
                    </c:extLst>
                    <c:strCache>
                      <c:ptCount val="1"/>
                      <c:pt idx="0">
                        <c:v>+++++ Hybrid policy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nested_loop_raw!$E$26:$N$26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1.49E-5</c:v>
                      </c:pt>
                      <c:pt idx="1">
                        <c:v>2.2730000000000001E-5</c:v>
                      </c:pt>
                      <c:pt idx="2">
                        <c:v>3.1810000000000002E-5</c:v>
                      </c:pt>
                      <c:pt idx="3">
                        <c:v>3.9610000000000002E-5</c:v>
                      </c:pt>
                      <c:pt idx="4">
                        <c:v>4.8550000000000001E-5</c:v>
                      </c:pt>
                      <c:pt idx="5">
                        <c:v>5.5139999999999997E-5</c:v>
                      </c:pt>
                      <c:pt idx="6">
                        <c:v>6.0609999999999997E-5</c:v>
                      </c:pt>
                      <c:pt idx="7">
                        <c:v>6.3200000000000005E-5</c:v>
                      </c:pt>
                      <c:pt idx="8">
                        <c:v>6.5060000000000004E-5</c:v>
                      </c:pt>
                      <c:pt idx="9">
                        <c:v>7.4779999999999999E-5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59EF-4CEC-8618-0FED655E6153}"/>
                  </c:ext>
                </c:extLst>
              </c15:ser>
            </c15:filteredScatterSeries>
            <c15:filteredScatte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nested_loop_raw!$D$27</c15:sqref>
                        </c15:formulaRef>
                      </c:ext>
                    </c:extLst>
                    <c:strCache>
                      <c:ptCount val="1"/>
                      <c:pt idx="0">
                        <c:v>Argobots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x"/>
                  <c:size val="10"/>
                  <c:spPr>
                    <a:noFill/>
                    <a:ln w="9525">
                      <a:solidFill>
                        <a:srgbClr val="FF0000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nested_loop_raw!$E$27:$N$27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1.2150000000000001E-5</c:v>
                      </c:pt>
                      <c:pt idx="1">
                        <c:v>1.948E-5</c:v>
                      </c:pt>
                      <c:pt idx="2">
                        <c:v>2.8269999999999999E-5</c:v>
                      </c:pt>
                      <c:pt idx="3">
                        <c:v>3.5540000000000002E-5</c:v>
                      </c:pt>
                      <c:pt idx="4">
                        <c:v>4.3350000000000003E-5</c:v>
                      </c:pt>
                      <c:pt idx="5">
                        <c:v>4.8900000000000003E-5</c:v>
                      </c:pt>
                      <c:pt idx="6">
                        <c:v>5.3699999999999997E-5</c:v>
                      </c:pt>
                      <c:pt idx="7">
                        <c:v>5.6730000000000001E-5</c:v>
                      </c:pt>
                      <c:pt idx="8">
                        <c:v>6.1060000000000002E-5</c:v>
                      </c:pt>
                      <c:pt idx="9">
                        <c:v>7.0129999999999994E-5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59EF-4CEC-8618-0FED655E6153}"/>
                  </c:ext>
                </c:extLst>
              </c15:ser>
            </c15:filteredScatterSeries>
          </c:ext>
        </c:extLst>
      </c:scatterChart>
      <c:valAx>
        <c:axId val="46297260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1288"/>
        <c:crosses val="autoZero"/>
        <c:crossBetween val="midCat"/>
      </c:valAx>
      <c:valAx>
        <c:axId val="462971288"/>
        <c:scaling>
          <c:logBase val="10"/>
          <c:orientation val="minMax"/>
          <c:max val="1.000000000000000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619967167040153"/>
          <c:y val="6.4217343016496745E-2"/>
          <c:w val="0.54901251786799732"/>
          <c:h val="0.18188025161245056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237333355593961"/>
          <c:y val="6.028724719512242E-2"/>
          <c:w val="0.75149386013106378"/>
          <c:h val="0.76153013630568833"/>
        </c:manualLayout>
      </c:layout>
      <c:scatterChart>
        <c:scatterStyle val="lineMarker"/>
        <c:varyColors val="0"/>
        <c:ser>
          <c:idx val="0"/>
          <c:order val="0"/>
          <c:tx>
            <c:strRef>
              <c:f>nested_loop_raw!$D$20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nested_loop_raw!$E$20:$N$20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EF7-44C1-A85A-541FB9F05E65}"/>
            </c:ext>
          </c:extLst>
        </c:ser>
        <c:ser>
          <c:idx val="2"/>
          <c:order val="2"/>
          <c:tx>
            <c:strRef>
              <c:f>nested_loop_raw!$D$22</c:f>
              <c:strCache>
                <c:ptCount val="1"/>
                <c:pt idx="0">
                  <c:v>+ Efficient resource management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nested_loop_raw!$E$22:$N$22</c:f>
              <c:numCache>
                <c:formatCode>General</c:formatCode>
                <c:ptCount val="10"/>
                <c:pt idx="0">
                  <c:v>2.7494999999999999E-4</c:v>
                </c:pt>
                <c:pt idx="1">
                  <c:v>1.8767E-4</c:v>
                </c:pt>
                <c:pt idx="2">
                  <c:v>1.1963E-4</c:v>
                </c:pt>
                <c:pt idx="3">
                  <c:v>1.0525E-4</c:v>
                </c:pt>
                <c:pt idx="4">
                  <c:v>1.0043E-4</c:v>
                </c:pt>
                <c:pt idx="5">
                  <c:v>9.7219999999999994E-5</c:v>
                </c:pt>
                <c:pt idx="6">
                  <c:v>1.0768999999999999E-4</c:v>
                </c:pt>
                <c:pt idx="7">
                  <c:v>1.1891E-4</c:v>
                </c:pt>
                <c:pt idx="8">
                  <c:v>1.5106000000000001E-4</c:v>
                </c:pt>
                <c:pt idx="9">
                  <c:v>2.2691000000000001E-4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EF7-44C1-A85A-541FB9F05E65}"/>
            </c:ext>
          </c:extLst>
        </c:ser>
        <c:ser>
          <c:idx val="3"/>
          <c:order val="3"/>
          <c:tx>
            <c:strRef>
              <c:f>nested_loop_raw!$D$23</c:f>
              <c:strCache>
                <c:ptCount val="1"/>
                <c:pt idx="0">
                  <c:v>++ Scalable thread startup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nested_loop_raw!$E$23:$N$23</c:f>
              <c:numCache>
                <c:formatCode>General</c:formatCode>
                <c:ptCount val="10"/>
                <c:pt idx="0">
                  <c:v>2.8039999999999999E-5</c:v>
                </c:pt>
                <c:pt idx="1">
                  <c:v>3.472E-5</c:v>
                </c:pt>
                <c:pt idx="2">
                  <c:v>4.4270000000000001E-5</c:v>
                </c:pt>
                <c:pt idx="3">
                  <c:v>5.2970000000000003E-5</c:v>
                </c:pt>
                <c:pt idx="4">
                  <c:v>6.198E-5</c:v>
                </c:pt>
                <c:pt idx="5">
                  <c:v>7.093E-5</c:v>
                </c:pt>
                <c:pt idx="6">
                  <c:v>8.2559999999999996E-5</c:v>
                </c:pt>
                <c:pt idx="7">
                  <c:v>9.1429999999999997E-5</c:v>
                </c:pt>
                <c:pt idx="8">
                  <c:v>1.088E-4</c:v>
                </c:pt>
                <c:pt idx="9">
                  <c:v>1.5016000000000001E-4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EF7-44C1-A85A-541FB9F05E65}"/>
            </c:ext>
          </c:extLst>
        </c:ser>
        <c:ser>
          <c:idx val="4"/>
          <c:order val="4"/>
          <c:tx>
            <c:strRef>
              <c:f>nested_loop_raw!$D$24</c:f>
              <c:strCache>
                <c:ptCount val="1"/>
                <c:pt idx="0">
                  <c:v>+++ Bind=spread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nested_loop_raw!$E$24:$N$24</c:f>
              <c:numCache>
                <c:formatCode>General</c:formatCode>
                <c:ptCount val="10"/>
                <c:pt idx="0">
                  <c:v>2.879E-5</c:v>
                </c:pt>
                <c:pt idx="1">
                  <c:v>4.0840000000000002E-5</c:v>
                </c:pt>
                <c:pt idx="2">
                  <c:v>3.6539999999999999E-5</c:v>
                </c:pt>
                <c:pt idx="3">
                  <c:v>4.8789999999999999E-5</c:v>
                </c:pt>
                <c:pt idx="4">
                  <c:v>6.1740000000000002E-5</c:v>
                </c:pt>
                <c:pt idx="5">
                  <c:v>7.996E-5</c:v>
                </c:pt>
                <c:pt idx="6">
                  <c:v>1.0601E-4</c:v>
                </c:pt>
                <c:pt idx="7">
                  <c:v>1.0937E-4</c:v>
                </c:pt>
                <c:pt idx="8">
                  <c:v>1.4707000000000001E-4</c:v>
                </c:pt>
                <c:pt idx="9">
                  <c:v>2.0662999999999999E-4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4-2EF7-44C1-A85A-541FB9F05E65}"/>
            </c:ext>
          </c:extLst>
        </c:ser>
        <c:ser>
          <c:idx val="5"/>
          <c:order val="5"/>
          <c:tx>
            <c:strRef>
              <c:f>nested_loop_raw!$D$25</c:f>
              <c:strCache>
                <c:ptCount val="1"/>
                <c:pt idx="0">
                  <c:v>++++ Bind=spread,unset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nested_loop_raw!$E$25:$N$25</c:f>
              <c:numCache>
                <c:formatCode>General</c:formatCode>
                <c:ptCount val="10"/>
                <c:pt idx="0">
                  <c:v>2.6800000000000001E-5</c:v>
                </c:pt>
                <c:pt idx="1">
                  <c:v>3.1180000000000003E-5</c:v>
                </c:pt>
                <c:pt idx="2">
                  <c:v>3.7830000000000002E-5</c:v>
                </c:pt>
                <c:pt idx="3">
                  <c:v>4.4509999999999999E-5</c:v>
                </c:pt>
                <c:pt idx="4">
                  <c:v>5.1619999999999997E-5</c:v>
                </c:pt>
                <c:pt idx="5">
                  <c:v>5.6679999999999999E-5</c:v>
                </c:pt>
                <c:pt idx="6">
                  <c:v>6.084E-5</c:v>
                </c:pt>
                <c:pt idx="7">
                  <c:v>6.1600000000000007E-5</c:v>
                </c:pt>
                <c:pt idx="8">
                  <c:v>6.2910000000000006E-5</c:v>
                </c:pt>
                <c:pt idx="9">
                  <c:v>7.2609999999999998E-5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5-2EF7-44C1-A85A-541FB9F05E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600"/>
        <c:axId val="462971288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nested_loop_raw!$D$21</c15:sqref>
                        </c15:formulaRef>
                      </c:ext>
                    </c:extLst>
                    <c:strCache>
                      <c:ptCount val="1"/>
                      <c:pt idx="0">
                        <c:v>+ Team-aware management</c:v>
                      </c:pt>
                    </c:strCache>
                  </c:strRef>
                </c:tx>
                <c:spPr>
                  <a:ln w="19050" cap="rnd">
                    <a:solidFill>
                      <a:schemeClr val="accent5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>
                        <a:lumMod val="50000"/>
                      </a:schemeClr>
                    </a:solidFill>
                    <a:ln w="9525">
                      <a:solidFill>
                        <a:schemeClr val="accent5">
                          <a:lumMod val="5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nested_loop_raw!$E$21:$N$21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2.6291999999999998E-4</c:v>
                      </c:pt>
                      <c:pt idx="1">
                        <c:v>1.774E-4</c:v>
                      </c:pt>
                      <c:pt idx="2">
                        <c:v>1.2315000000000001E-4</c:v>
                      </c:pt>
                      <c:pt idx="3">
                        <c:v>1.1132E-4</c:v>
                      </c:pt>
                      <c:pt idx="4">
                        <c:v>1.2313E-4</c:v>
                      </c:pt>
                      <c:pt idx="5">
                        <c:v>1.4310000000000001E-4</c:v>
                      </c:pt>
                      <c:pt idx="6">
                        <c:v>1.5402999999999999E-4</c:v>
                      </c:pt>
                      <c:pt idx="7">
                        <c:v>1.5113E-4</c:v>
                      </c:pt>
                      <c:pt idx="8">
                        <c:v>1.7639000000000001E-4</c:v>
                      </c:pt>
                      <c:pt idx="9">
                        <c:v>2.9657000000000002E-4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2EF7-44C1-A85A-541FB9F05E65}"/>
                  </c:ext>
                </c:extLst>
              </c15:ser>
            </c15:filteredScatterSeries>
            <c15:filteredScatte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nested_loop_raw!$D$26</c15:sqref>
                        </c15:formulaRef>
                      </c:ext>
                    </c:extLst>
                    <c:strCache>
                      <c:ptCount val="1"/>
                      <c:pt idx="0">
                        <c:v>+++++ Hybrid policy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nested_loop_raw!$E$26:$N$26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1.49E-5</c:v>
                      </c:pt>
                      <c:pt idx="1">
                        <c:v>2.2730000000000001E-5</c:v>
                      </c:pt>
                      <c:pt idx="2">
                        <c:v>3.1810000000000002E-5</c:v>
                      </c:pt>
                      <c:pt idx="3">
                        <c:v>3.9610000000000002E-5</c:v>
                      </c:pt>
                      <c:pt idx="4">
                        <c:v>4.8550000000000001E-5</c:v>
                      </c:pt>
                      <c:pt idx="5">
                        <c:v>5.5139999999999997E-5</c:v>
                      </c:pt>
                      <c:pt idx="6">
                        <c:v>6.0609999999999997E-5</c:v>
                      </c:pt>
                      <c:pt idx="7">
                        <c:v>6.3200000000000005E-5</c:v>
                      </c:pt>
                      <c:pt idx="8">
                        <c:v>6.5060000000000004E-5</c:v>
                      </c:pt>
                      <c:pt idx="9">
                        <c:v>7.4779999999999999E-5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2EF7-44C1-A85A-541FB9F05E65}"/>
                  </c:ext>
                </c:extLst>
              </c15:ser>
            </c15:filteredScatterSeries>
            <c15:filteredScatte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nested_loop_raw!$D$27</c15:sqref>
                        </c15:formulaRef>
                      </c:ext>
                    </c:extLst>
                    <c:strCache>
                      <c:ptCount val="1"/>
                      <c:pt idx="0">
                        <c:v>Argobots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x"/>
                  <c:size val="10"/>
                  <c:spPr>
                    <a:noFill/>
                    <a:ln w="9525">
                      <a:solidFill>
                        <a:srgbClr val="FF0000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nested_loop_raw!$E$27:$N$27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1.2150000000000001E-5</c:v>
                      </c:pt>
                      <c:pt idx="1">
                        <c:v>1.948E-5</c:v>
                      </c:pt>
                      <c:pt idx="2">
                        <c:v>2.8269999999999999E-5</c:v>
                      </c:pt>
                      <c:pt idx="3">
                        <c:v>3.5540000000000002E-5</c:v>
                      </c:pt>
                      <c:pt idx="4">
                        <c:v>4.3350000000000003E-5</c:v>
                      </c:pt>
                      <c:pt idx="5">
                        <c:v>4.8900000000000003E-5</c:v>
                      </c:pt>
                      <c:pt idx="6">
                        <c:v>5.3699999999999997E-5</c:v>
                      </c:pt>
                      <c:pt idx="7">
                        <c:v>5.6730000000000001E-5</c:v>
                      </c:pt>
                      <c:pt idx="8">
                        <c:v>6.1060000000000002E-5</c:v>
                      </c:pt>
                      <c:pt idx="9">
                        <c:v>7.0129999999999994E-5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2EF7-44C1-A85A-541FB9F05E65}"/>
                  </c:ext>
                </c:extLst>
              </c15:ser>
            </c15:filteredScatterSeries>
          </c:ext>
        </c:extLst>
      </c:scatterChart>
      <c:valAx>
        <c:axId val="46297260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1288"/>
        <c:crosses val="autoZero"/>
        <c:crossBetween val="midCat"/>
      </c:valAx>
      <c:valAx>
        <c:axId val="462971288"/>
        <c:scaling>
          <c:logBase val="10"/>
          <c:orientation val="minMax"/>
          <c:max val="1.0000000000000002E-3"/>
          <c:min val="1.0000000000000004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619967167040153"/>
          <c:y val="3.0942293677805339E-2"/>
          <c:w val="0.54901251786799732"/>
          <c:h val="0.33984121619219049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solidFill>
        <a:srgbClr val="616161"/>
      </a:solidFill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A5A5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1EF-490B-9F65-5F68629EC120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1EF-490B-9F65-5F68629EC120}"/>
              </c:ext>
            </c:extLst>
          </c:dPt>
          <c:dPt>
            <c:idx val="3"/>
            <c:invertIfNegative val="0"/>
            <c:bubble3D val="0"/>
            <c:spPr>
              <a:solidFill>
                <a:srgbClr val="4472C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5CF-4185-994B-407F745A4F42}"/>
              </c:ext>
            </c:extLst>
          </c:dPt>
          <c:cat>
            <c:strRef>
              <c:f>nested_loop_raw!$E$35:$E$42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nested_loop_raw!$G$35:$G$42</c:f>
              <c:numCache>
                <c:formatCode>General</c:formatCode>
                <c:ptCount val="4"/>
                <c:pt idx="0">
                  <c:v>18.760000000000002</c:v>
                </c:pt>
                <c:pt idx="1">
                  <c:v>19.599999999999998</c:v>
                </c:pt>
                <c:pt idx="2">
                  <c:v>4.8099999999999996</c:v>
                </c:pt>
                <c:pt idx="3">
                  <c:v>4.4800000000000004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71EF-490B-9F65-5F68629EC1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6629720"/>
        <c:axId val="356630048"/>
      </c:barChart>
      <c:catAx>
        <c:axId val="356629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30048"/>
        <c:crosses val="autoZero"/>
        <c:auto val="1"/>
        <c:lblAlgn val="ctr"/>
        <c:lblOffset val="100"/>
        <c:noMultiLvlLbl val="0"/>
      </c:catAx>
      <c:valAx>
        <c:axId val="356630048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29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A5A5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584F-42DB-9DCC-CD4D4F15C2B0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718-4B8D-BD33-76F5968B22AA}"/>
              </c:ext>
            </c:extLst>
          </c:dPt>
          <c:dPt>
            <c:idx val="3"/>
            <c:invertIfNegative val="0"/>
            <c:bubble3D val="0"/>
            <c:spPr>
              <a:solidFill>
                <a:srgbClr val="4472C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718-4B8D-BD33-76F5968B22AA}"/>
              </c:ext>
            </c:extLst>
          </c:dPt>
          <c:cat>
            <c:strRef>
              <c:f>nested_loop_raw!$K$45:$K$53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nested_loop_raw!$M$45:$M$53</c:f>
              <c:numCache>
                <c:formatCode>General</c:formatCode>
                <c:ptCount val="4"/>
                <c:pt idx="0">
                  <c:v>72.92</c:v>
                </c:pt>
                <c:pt idx="1">
                  <c:v>674688.68</c:v>
                </c:pt>
                <c:pt idx="2">
                  <c:v>743.87</c:v>
                </c:pt>
                <c:pt idx="3">
                  <c:v>718.05000000000007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584F-42DB-9DCC-CD4D4F15C2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7316264"/>
        <c:axId val="367321512"/>
      </c:barChart>
      <c:catAx>
        <c:axId val="367316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21512"/>
        <c:crosses val="autoZero"/>
        <c:auto val="1"/>
        <c:lblAlgn val="ctr"/>
        <c:lblOffset val="100"/>
        <c:noMultiLvlLbl val="0"/>
      </c:catAx>
      <c:valAx>
        <c:axId val="367321512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16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A5A5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1126-4439-A1F3-EB582EDFC3C2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1126-4439-A1F3-EB582EDFC3C2}"/>
              </c:ext>
            </c:extLst>
          </c:dPt>
          <c:dPt>
            <c:idx val="3"/>
            <c:invertIfNegative val="0"/>
            <c:bubble3D val="0"/>
            <c:spPr>
              <a:solidFill>
                <a:srgbClr val="4472C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1126-4439-A1F3-EB582EDFC3C2}"/>
              </c:ext>
            </c:extLst>
          </c:dPt>
          <c:dPt>
            <c:idx val="4"/>
            <c:invertIfNegative val="0"/>
            <c:bubble3D val="0"/>
            <c:spPr>
              <a:solidFill>
                <a:srgbClr val="70AD47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1126-4439-A1F3-EB582EDFC3C2}"/>
              </c:ext>
            </c:extLst>
          </c:dPt>
          <c:dPt>
            <c:idx val="5"/>
            <c:invertIfNegative val="0"/>
            <c:bubble3D val="0"/>
            <c:spPr>
              <a:solidFill>
                <a:srgbClr val="1F4E79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AAF8-47FF-9609-2E58BF4B5472}"/>
              </c:ext>
            </c:extLst>
          </c:dPt>
          <c:dPt>
            <c:idx val="6"/>
            <c:invertIfNegative val="0"/>
            <c:bubble3D val="0"/>
            <c:spPr>
              <a:solidFill>
                <a:srgbClr val="843C0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AAF8-47FF-9609-2E58BF4B5472}"/>
              </c:ext>
            </c:extLst>
          </c:dPt>
          <c:cat>
            <c:strRef>
              <c:f>nested_loop_raw!$K$45:$K$53</c:f>
              <c:strCache>
                <c:ptCount val="7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  <c:pt idx="4">
                  <c:v>MPC</c:v>
                </c:pt>
                <c:pt idx="5">
                  <c:v>OMPi</c:v>
                </c:pt>
                <c:pt idx="6">
                  <c:v>Mercurium</c:v>
                </c:pt>
              </c:strCache>
            </c:strRef>
          </c:cat>
          <c:val>
            <c:numRef>
              <c:f>nested_loop_raw!$M$45:$M$53</c:f>
              <c:numCache>
                <c:formatCode>General</c:formatCode>
                <c:ptCount val="7"/>
                <c:pt idx="0">
                  <c:v>72.92</c:v>
                </c:pt>
                <c:pt idx="1">
                  <c:v>674688.68</c:v>
                </c:pt>
                <c:pt idx="2">
                  <c:v>743.87</c:v>
                </c:pt>
                <c:pt idx="3">
                  <c:v>718.05000000000007</c:v>
                </c:pt>
                <c:pt idx="4">
                  <c:v>40.29</c:v>
                </c:pt>
                <c:pt idx="5">
                  <c:v>36952.770000000004</c:v>
                </c:pt>
                <c:pt idx="6">
                  <c:v>1606.95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1126-4439-A1F3-EB582EDFC3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7316264"/>
        <c:axId val="367321512"/>
      </c:barChart>
      <c:catAx>
        <c:axId val="367316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21512"/>
        <c:crosses val="autoZero"/>
        <c:auto val="1"/>
        <c:lblAlgn val="ctr"/>
        <c:lblOffset val="100"/>
        <c:noMultiLvlLbl val="0"/>
      </c:catAx>
      <c:valAx>
        <c:axId val="367321512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16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A5A5A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53B-4724-B6CB-1FE3D543D829}"/>
              </c:ext>
            </c:extLst>
          </c:dPt>
          <c:dPt>
            <c:idx val="2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53B-4724-B6CB-1FE3D543D829}"/>
              </c:ext>
            </c:extLst>
          </c:dPt>
          <c:dPt>
            <c:idx val="3"/>
            <c:invertIfNegative val="0"/>
            <c:bubble3D val="0"/>
            <c:spPr>
              <a:solidFill>
                <a:srgbClr val="4472C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53B-4724-B6CB-1FE3D543D829}"/>
              </c:ext>
            </c:extLst>
          </c:dPt>
          <c:dPt>
            <c:idx val="4"/>
            <c:invertIfNegative val="0"/>
            <c:bubble3D val="0"/>
            <c:spPr>
              <a:pattFill prst="wdUpDiag">
                <a:fgClr>
                  <a:srgbClr val="70AD47"/>
                </a:fgClr>
                <a:bgClr>
                  <a:srgbClr val="FFFFFF"/>
                </a:bgClr>
              </a:pattFill>
              <a:ln>
                <a:solidFill>
                  <a:srgbClr val="70AD47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53B-4724-B6CB-1FE3D543D829}"/>
              </c:ext>
            </c:extLst>
          </c:dPt>
          <c:dPt>
            <c:idx val="5"/>
            <c:invertIfNegative val="0"/>
            <c:bubble3D val="0"/>
            <c:spPr>
              <a:pattFill prst="wdUpDiag">
                <a:fgClr>
                  <a:srgbClr val="1F4E79"/>
                </a:fgClr>
                <a:bgClr>
                  <a:srgbClr val="FFFFFF"/>
                </a:bgClr>
              </a:pattFill>
              <a:ln>
                <a:solidFill>
                  <a:srgbClr val="1F4E7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53B-4724-B6CB-1FE3D543D829}"/>
              </c:ext>
            </c:extLst>
          </c:dPt>
          <c:dPt>
            <c:idx val="6"/>
            <c:invertIfNegative val="0"/>
            <c:bubble3D val="0"/>
            <c:spPr>
              <a:pattFill prst="wdUpDiag">
                <a:fgClr>
                  <a:srgbClr val="843C0C"/>
                </a:fgClr>
                <a:bgClr>
                  <a:srgbClr val="FFFFFF"/>
                </a:bgClr>
              </a:pattFill>
              <a:ln>
                <a:solidFill>
                  <a:srgbClr val="843C0C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ECE7-4AF6-A03E-82FFA5249050}"/>
              </c:ext>
            </c:extLst>
          </c:dPt>
          <c:cat>
            <c:strRef>
              <c:f>nested_loop_raw!$E$35:$E$42</c:f>
              <c:strCache>
                <c:ptCount val="7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  <c:pt idx="4">
                  <c:v>MPC</c:v>
                </c:pt>
                <c:pt idx="5">
                  <c:v>OMPi</c:v>
                </c:pt>
                <c:pt idx="6">
                  <c:v>Mercurium</c:v>
                </c:pt>
              </c:strCache>
            </c:strRef>
          </c:cat>
          <c:val>
            <c:numRef>
              <c:f>nested_loop_raw!$G$35:$G$42</c:f>
              <c:numCache>
                <c:formatCode>General</c:formatCode>
                <c:ptCount val="7"/>
                <c:pt idx="0">
                  <c:v>5.1800000000000006</c:v>
                </c:pt>
                <c:pt idx="1">
                  <c:v>19.599999999999998</c:v>
                </c:pt>
                <c:pt idx="2">
                  <c:v>4.8099999999999996</c:v>
                </c:pt>
                <c:pt idx="3">
                  <c:v>4.4800000000000004</c:v>
                </c:pt>
                <c:pt idx="4">
                  <c:v>32.589999999999996</c:v>
                </c:pt>
                <c:pt idx="5">
                  <c:v>178.8</c:v>
                </c:pt>
                <c:pt idx="6">
                  <c:v>1520.6799999999998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53B-4724-B6CB-1FE3D543D8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6629720"/>
        <c:axId val="356630048"/>
      </c:barChart>
      <c:catAx>
        <c:axId val="356629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30048"/>
        <c:crosses val="autoZero"/>
        <c:auto val="1"/>
        <c:lblAlgn val="ctr"/>
        <c:lblOffset val="100"/>
        <c:noMultiLvlLbl val="0"/>
      </c:catAx>
      <c:valAx>
        <c:axId val="356630048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</a:t>
                </a:r>
                <a:r>
                  <a:rPr lang="en-US" baseline="0"/>
                  <a:t> [us]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6629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nested_loop_raw!$R$39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nested_loop_raw!$Q$40:$Q$43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nested_loop_raw!$R$40:$R$43</c:f>
              <c:numCache>
                <c:formatCode>General</c:formatCode>
                <c:ptCount val="4"/>
                <c:pt idx="0">
                  <c:v>5.1800000000000006</c:v>
                </c:pt>
                <c:pt idx="1">
                  <c:v>19.599999999999998</c:v>
                </c:pt>
                <c:pt idx="2">
                  <c:v>4.8099999999999996</c:v>
                </c:pt>
                <c:pt idx="3">
                  <c:v>4.4800000000000004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D1-49B4-BD85-73552BA755AC}"/>
            </c:ext>
          </c:extLst>
        </c:ser>
        <c:ser>
          <c:idx val="1"/>
          <c:order val="1"/>
          <c:tx>
            <c:strRef>
              <c:f>nested_loop_raw!$S$39</c:f>
              <c:strCache>
                <c:ptCount val="1"/>
                <c:pt idx="0">
                  <c:v>passive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nested_loop_raw!$Q$40:$Q$43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nested_loop_raw!$S$40:$S$43</c:f>
              <c:numCache>
                <c:formatCode>General</c:formatCode>
                <c:ptCount val="4"/>
                <c:pt idx="0">
                  <c:v>18.760000000000002</c:v>
                </c:pt>
                <c:pt idx="1">
                  <c:v>144.51000000000002</c:v>
                </c:pt>
                <c:pt idx="2">
                  <c:v>50.13</c:v>
                </c:pt>
                <c:pt idx="3">
                  <c:v>51.27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7D1-49B4-BD85-73552BA755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3504920"/>
        <c:axId val="413510168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nested_loop_raw!$T$39</c15:sqref>
                        </c15:formulaRef>
                      </c:ext>
                    </c:extLst>
                    <c:strCache>
                      <c:ptCount val="1"/>
                      <c:pt idx="0">
                        <c:v>hybrid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nested_loop_raw!$Q$40:$Q$43</c15:sqref>
                        </c15:formulaRef>
                      </c:ext>
                    </c:extLst>
                    <c:strCache>
                      <c:ptCount val="4"/>
                      <c:pt idx="0">
                        <c:v>BOLT</c:v>
                      </c:pt>
                      <c:pt idx="1">
                        <c:v>GCC</c:v>
                      </c:pt>
                      <c:pt idx="2">
                        <c:v>Intel</c:v>
                      </c:pt>
                      <c:pt idx="3">
                        <c:v>LLVM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nested_loop_raw!$T$40:$T$43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4.8099999999999996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A7D1-49B4-BD85-73552BA755AC}"/>
                  </c:ext>
                </c:extLst>
              </c15:ser>
            </c15:filteredBarSeries>
          </c:ext>
        </c:extLst>
      </c:barChart>
      <c:catAx>
        <c:axId val="413504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510168"/>
        <c:crosses val="autoZero"/>
        <c:auto val="1"/>
        <c:lblAlgn val="ctr"/>
        <c:lblOffset val="100"/>
        <c:noMultiLvlLbl val="0"/>
      </c:catAx>
      <c:valAx>
        <c:axId val="413510168"/>
        <c:scaling>
          <c:orientation val="minMax"/>
          <c:max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504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nested_loop_raw!$W$39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nested_loop_raw!$V$40:$V$43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nested_loop_raw!$W$40:$W$43</c:f>
              <c:numCache>
                <c:formatCode>General</c:formatCode>
                <c:ptCount val="4"/>
                <c:pt idx="0">
                  <c:v>1660.25</c:v>
                </c:pt>
                <c:pt idx="1">
                  <c:v>645972.5</c:v>
                </c:pt>
                <c:pt idx="2">
                  <c:v>4815.84</c:v>
                </c:pt>
                <c:pt idx="3">
                  <c:v>3187.3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8E-48EC-899B-1F5C28785FB4}"/>
            </c:ext>
          </c:extLst>
        </c:ser>
        <c:ser>
          <c:idx val="1"/>
          <c:order val="1"/>
          <c:tx>
            <c:strRef>
              <c:f>nested_loop_raw!$X$39</c:f>
              <c:strCache>
                <c:ptCount val="1"/>
                <c:pt idx="0">
                  <c:v>passive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nested_loop_raw!$V$40:$V$43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nested_loop_raw!$X$40:$X$43</c:f>
              <c:numCache>
                <c:formatCode>General</c:formatCode>
                <c:ptCount val="4"/>
                <c:pt idx="0">
                  <c:v>72.92</c:v>
                </c:pt>
                <c:pt idx="1">
                  <c:v>674688.68</c:v>
                </c:pt>
                <c:pt idx="2">
                  <c:v>743.87</c:v>
                </c:pt>
                <c:pt idx="3">
                  <c:v>718.05000000000007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8E-48EC-899B-1F5C28785F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3476712"/>
        <c:axId val="413480976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nested_loop_raw!$Y$39</c15:sqref>
                        </c15:formulaRef>
                      </c:ext>
                    </c:extLst>
                    <c:strCache>
                      <c:ptCount val="1"/>
                      <c:pt idx="0">
                        <c:v>hybrid</c:v>
                      </c:pt>
                    </c:strCache>
                  </c:strRef>
                </c:tx>
                <c:spPr>
                  <a:solidFill>
                    <a:srgbClr val="92D050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nested_loop_raw!$V$40:$V$43</c15:sqref>
                        </c15:formulaRef>
                      </c:ext>
                    </c:extLst>
                    <c:strCache>
                      <c:ptCount val="4"/>
                      <c:pt idx="0">
                        <c:v>BOLT</c:v>
                      </c:pt>
                      <c:pt idx="1">
                        <c:v>GCC</c:v>
                      </c:pt>
                      <c:pt idx="2">
                        <c:v>Intel</c:v>
                      </c:pt>
                      <c:pt idx="3">
                        <c:v>LLVM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nested_loop_raw!$Y$40:$Y$43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74.89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B8E-48EC-899B-1F5C28785FB4}"/>
                  </c:ext>
                </c:extLst>
              </c15:ser>
            </c15:filteredBarSeries>
          </c:ext>
        </c:extLst>
      </c:barChart>
      <c:catAx>
        <c:axId val="413476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480976"/>
        <c:crosses val="autoZero"/>
        <c:auto val="1"/>
        <c:lblAlgn val="ctr"/>
        <c:lblOffset val="100"/>
        <c:noMultiLvlLbl val="0"/>
      </c:catAx>
      <c:valAx>
        <c:axId val="413480976"/>
        <c:scaling>
          <c:logBase val="10"/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476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nested_loop_raw!$R$39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nested_loop_raw!$Q$40:$Q$43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nested_loop_raw!$R$40:$R$43</c:f>
              <c:numCache>
                <c:formatCode>General</c:formatCode>
                <c:ptCount val="4"/>
                <c:pt idx="0">
                  <c:v>5.1800000000000006</c:v>
                </c:pt>
                <c:pt idx="1">
                  <c:v>19.599999999999998</c:v>
                </c:pt>
                <c:pt idx="2">
                  <c:v>4.8099999999999996</c:v>
                </c:pt>
                <c:pt idx="3">
                  <c:v>4.4800000000000004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A3-4955-A977-7B53001287B2}"/>
            </c:ext>
          </c:extLst>
        </c:ser>
        <c:ser>
          <c:idx val="1"/>
          <c:order val="1"/>
          <c:tx>
            <c:strRef>
              <c:f>nested_loop_raw!$S$39</c:f>
              <c:strCache>
                <c:ptCount val="1"/>
                <c:pt idx="0">
                  <c:v>passive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nested_loop_raw!$Q$40:$Q$43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nested_loop_raw!$S$40:$S$43</c:f>
              <c:numCache>
                <c:formatCode>General</c:formatCode>
                <c:ptCount val="4"/>
                <c:pt idx="0">
                  <c:v>18.760000000000002</c:v>
                </c:pt>
                <c:pt idx="1">
                  <c:v>144.51000000000002</c:v>
                </c:pt>
                <c:pt idx="2">
                  <c:v>50.13</c:v>
                </c:pt>
                <c:pt idx="3">
                  <c:v>51.27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6A3-4955-A977-7B53001287B2}"/>
            </c:ext>
          </c:extLst>
        </c:ser>
        <c:ser>
          <c:idx val="2"/>
          <c:order val="2"/>
          <c:tx>
            <c:strRef>
              <c:f>nested_loop_raw!$T$39</c:f>
              <c:strCache>
                <c:ptCount val="1"/>
                <c:pt idx="0">
                  <c:v>hybrid</c:v>
                </c:pt>
              </c:strCache>
              <c:extLst xmlns:c15="http://schemas.microsoft.com/office/drawing/2012/chart"/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nested_loop_raw!$Q$40:$Q$43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  <c:extLst xmlns:c15="http://schemas.microsoft.com/office/drawing/2012/chart"/>
            </c:strRef>
          </c:cat>
          <c:val>
            <c:numRef>
              <c:f>nested_loop_raw!$T$40:$T$43</c:f>
              <c:numCache>
                <c:formatCode>General</c:formatCode>
                <c:ptCount val="4"/>
                <c:pt idx="0">
                  <c:v>4.8099999999999996</c:v>
                </c:pt>
              </c:numCache>
              <c:extLst xmlns:c15="http://schemas.microsoft.com/office/drawing/2012/chart"/>
            </c:numRef>
          </c:val>
          <c:extLst>
            <c:ext xmlns:c16="http://schemas.microsoft.com/office/drawing/2014/chart" uri="{C3380CC4-5D6E-409C-BE32-E72D297353CC}">
              <c16:uniqueId val="{00000002-66A3-4955-A977-7B53001287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3504920"/>
        <c:axId val="413510168"/>
        <c:extLst/>
      </c:barChart>
      <c:catAx>
        <c:axId val="4135049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510168"/>
        <c:crosses val="autoZero"/>
        <c:auto val="1"/>
        <c:lblAlgn val="ctr"/>
        <c:lblOffset val="100"/>
        <c:noMultiLvlLbl val="0"/>
      </c:catAx>
      <c:valAx>
        <c:axId val="413510168"/>
        <c:scaling>
          <c:orientation val="minMax"/>
          <c:max val="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5049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nested_loop_raw!$W$39</c:f>
              <c:strCache>
                <c:ptCount val="1"/>
                <c:pt idx="0">
                  <c:v>active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nested_loop_raw!$V$40:$V$43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nested_loop_raw!$W$40:$W$43</c:f>
              <c:numCache>
                <c:formatCode>General</c:formatCode>
                <c:ptCount val="4"/>
                <c:pt idx="0">
                  <c:v>1660.25</c:v>
                </c:pt>
                <c:pt idx="1">
                  <c:v>645972.5</c:v>
                </c:pt>
                <c:pt idx="2">
                  <c:v>4815.84</c:v>
                </c:pt>
                <c:pt idx="3">
                  <c:v>3187.3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D0-4C9D-A2AC-1BC9B9D5BFA3}"/>
            </c:ext>
          </c:extLst>
        </c:ser>
        <c:ser>
          <c:idx val="1"/>
          <c:order val="1"/>
          <c:tx>
            <c:strRef>
              <c:f>nested_loop_raw!$X$39</c:f>
              <c:strCache>
                <c:ptCount val="1"/>
                <c:pt idx="0">
                  <c:v>passive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nested_loop_raw!$V$40:$V$43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</c:strRef>
          </c:cat>
          <c:val>
            <c:numRef>
              <c:f>nested_loop_raw!$X$40:$X$43</c:f>
              <c:numCache>
                <c:formatCode>General</c:formatCode>
                <c:ptCount val="4"/>
                <c:pt idx="0">
                  <c:v>72.92</c:v>
                </c:pt>
                <c:pt idx="1">
                  <c:v>674688.68</c:v>
                </c:pt>
                <c:pt idx="2">
                  <c:v>743.87</c:v>
                </c:pt>
                <c:pt idx="3">
                  <c:v>718.05000000000007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7D0-4C9D-A2AC-1BC9B9D5BFA3}"/>
            </c:ext>
          </c:extLst>
        </c:ser>
        <c:ser>
          <c:idx val="2"/>
          <c:order val="2"/>
          <c:tx>
            <c:strRef>
              <c:f>nested_loop_raw!$Y$39</c:f>
              <c:strCache>
                <c:ptCount val="1"/>
                <c:pt idx="0">
                  <c:v>hybrid</c:v>
                </c:pt>
              </c:strCache>
              <c:extLst xmlns:c15="http://schemas.microsoft.com/office/drawing/2012/chart"/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nested_loop_raw!$V$40:$V$43</c:f>
              <c:strCache>
                <c:ptCount val="4"/>
                <c:pt idx="0">
                  <c:v>BOLT</c:v>
                </c:pt>
                <c:pt idx="1">
                  <c:v>GCC</c:v>
                </c:pt>
                <c:pt idx="2">
                  <c:v>Intel</c:v>
                </c:pt>
                <c:pt idx="3">
                  <c:v>LLVM</c:v>
                </c:pt>
              </c:strCache>
              <c:extLst xmlns:c15="http://schemas.microsoft.com/office/drawing/2012/chart"/>
            </c:strRef>
          </c:cat>
          <c:val>
            <c:numRef>
              <c:f>nested_loop_raw!$Y$40:$Y$43</c:f>
              <c:numCache>
                <c:formatCode>General</c:formatCode>
                <c:ptCount val="4"/>
                <c:pt idx="0">
                  <c:v>74.89</c:v>
                </c:pt>
              </c:numCache>
              <c:extLst xmlns:c15="http://schemas.microsoft.com/office/drawing/2012/chart"/>
            </c:numRef>
          </c:val>
          <c:extLst>
            <c:ext xmlns:c16="http://schemas.microsoft.com/office/drawing/2014/chart" uri="{C3380CC4-5D6E-409C-BE32-E72D297353CC}">
              <c16:uniqueId val="{00000002-27D0-4C9D-A2AC-1BC9B9D5BF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3476712"/>
        <c:axId val="413480976"/>
        <c:extLst/>
      </c:barChart>
      <c:catAx>
        <c:axId val="413476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480976"/>
        <c:crosses val="autoZero"/>
        <c:auto val="1"/>
        <c:lblAlgn val="ctr"/>
        <c:lblOffset val="100"/>
        <c:noMultiLvlLbl val="0"/>
      </c:catAx>
      <c:valAx>
        <c:axId val="413480976"/>
        <c:scaling>
          <c:logBase val="10"/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[us]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3476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244-4AC8-AC3C-117422811AF8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GOMP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1244-4AC8-AC3C-117422811A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1244-4AC8-AC3C-117422811AF8}"/>
                  </c:ext>
                </c:extLst>
              </c15:ser>
            </c15:filteredScatterSeries>
            <c15:filteredScatte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nested_loop_raw!$D$11</c15:sqref>
                        </c15:formulaRef>
                      </c:ext>
                    </c:extLst>
                    <c:strCache>
                      <c:ptCount val="1"/>
                      <c:pt idx="0">
                        <c:v>IOMP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nested_loop_raw!$E$11:$N$11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7.0099999999999996E-5</c:v>
                      </c:pt>
                      <c:pt idx="1">
                        <c:v>7.7899999999999996E-5</c:v>
                      </c:pt>
                      <c:pt idx="2">
                        <c:v>1.2334999999999999E-4</c:v>
                      </c:pt>
                      <c:pt idx="3">
                        <c:v>1.3066999999999999E-4</c:v>
                      </c:pt>
                      <c:pt idx="4">
                        <c:v>1.7708000000000001E-4</c:v>
                      </c:pt>
                      <c:pt idx="5">
                        <c:v>2.0247E-4</c:v>
                      </c:pt>
                      <c:pt idx="6">
                        <c:v>2.6308000000000001E-4</c:v>
                      </c:pt>
                      <c:pt idx="7">
                        <c:v>2.8132999999999999E-4</c:v>
                      </c:pt>
                      <c:pt idx="8">
                        <c:v>4.5380000000000003E-4</c:v>
                      </c:pt>
                      <c:pt idx="9">
                        <c:v>5.6358000000000005E-4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244-4AC8-AC3C-117422811AF8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nested_loop_raw!$D$12</c15:sqref>
                        </c15:formulaRef>
                      </c:ext>
                    </c:extLst>
                    <c:strCache>
                      <c:ptCount val="1"/>
                      <c:pt idx="0">
                        <c:v>LOMP</c:v>
                      </c:pt>
                    </c:strCache>
                  </c:strRef>
                </c:tx>
                <c:spPr>
                  <a:ln w="19050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nested_loop_raw!$E$12:$N$12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6.9419999999999996E-5</c:v>
                      </c:pt>
                      <c:pt idx="1">
                        <c:v>7.7169999999999995E-5</c:v>
                      </c:pt>
                      <c:pt idx="2">
                        <c:v>1.1991E-4</c:v>
                      </c:pt>
                      <c:pt idx="3">
                        <c:v>1.2736E-4</c:v>
                      </c:pt>
                      <c:pt idx="4">
                        <c:v>1.7223999999999999E-4</c:v>
                      </c:pt>
                      <c:pt idx="5">
                        <c:v>1.9472000000000001E-4</c:v>
                      </c:pt>
                      <c:pt idx="6">
                        <c:v>2.4580000000000001E-4</c:v>
                      </c:pt>
                      <c:pt idx="7">
                        <c:v>2.5860999999999999E-4</c:v>
                      </c:pt>
                      <c:pt idx="8">
                        <c:v>4.1409999999999998E-4</c:v>
                      </c:pt>
                      <c:pt idx="9">
                        <c:v>4.8275E-4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244-4AC8-AC3C-117422811AF8}"/>
                  </c:ext>
                </c:extLst>
              </c15:ser>
            </c15:filteredScatterSeries>
            <c15:filteredScatte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nested_loop_raw!$D$13</c15:sqref>
                        </c15:formulaRef>
                      </c:ext>
                    </c:extLst>
                    <c:strCache>
                      <c:ptCount val="1"/>
                      <c:pt idx="0">
                        <c:v>MPC</c:v>
                      </c:pt>
                    </c:strCache>
                  </c:strRef>
                </c:tx>
                <c:spPr>
                  <a:ln w="19050" cap="rnd">
                    <a:solidFill>
                      <a:schemeClr val="accent6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6"/>
                    </a:solidFill>
                    <a:ln w="9525">
                      <a:solidFill>
                        <a:schemeClr val="accent6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nested_loop_raw!$E$13:$N$13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4.261E-5</c:v>
                      </c:pt>
                      <c:pt idx="1">
                        <c:v>2.7119999999999998E-4</c:v>
                      </c:pt>
                      <c:pt idx="2">
                        <c:v>2.7231E-4</c:v>
                      </c:pt>
                      <c:pt idx="3">
                        <c:v>2.7336999999999999E-4</c:v>
                      </c:pt>
                      <c:pt idx="4">
                        <c:v>2.7525E-4</c:v>
                      </c:pt>
                      <c:pt idx="5">
                        <c:v>2.7726999999999998E-4</c:v>
                      </c:pt>
                      <c:pt idx="6">
                        <c:v>2.8064000000000002E-4</c:v>
                      </c:pt>
                      <c:pt idx="7">
                        <c:v>2.8259999999999998E-4</c:v>
                      </c:pt>
                      <c:pt idx="8">
                        <c:v>2.8698999999999999E-4</c:v>
                      </c:pt>
                      <c:pt idx="9">
                        <c:v>3.0118000000000001E-4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244-4AC8-AC3C-117422811AF8}"/>
                  </c:ext>
                </c:extLst>
              </c15:ser>
            </c15:filteredScatterSeries>
            <c15:filteredScatte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nested_loop_raw!$D$14</c15:sqref>
                        </c15:formulaRef>
                      </c:ext>
                    </c:extLst>
                    <c:strCache>
                      <c:ptCount val="1"/>
                      <c:pt idx="0">
                        <c:v>OMPi</c:v>
                      </c:pt>
                    </c:strCache>
                  </c:strRef>
                </c:tx>
                <c:spPr>
                  <a:ln w="19050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>
                        <a:lumMod val="60000"/>
                      </a:schemeClr>
                    </a:solidFill>
                    <a:ln w="9525">
                      <a:solidFill>
                        <a:schemeClr val="accent1">
                          <a:lumMod val="6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nested_loop_raw!$E$14:$N$14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4.7059000000000001E-4</c:v>
                      </c:pt>
                      <c:pt idx="1">
                        <c:v>1.2292200000000001E-3</c:v>
                      </c:pt>
                      <c:pt idx="2">
                        <c:v>2.4877300000000001E-3</c:v>
                      </c:pt>
                      <c:pt idx="3">
                        <c:v>3.7028999999999999E-3</c:v>
                      </c:pt>
                      <c:pt idx="4">
                        <c:v>5.0489899999999997E-3</c:v>
                      </c:pt>
                      <c:pt idx="5">
                        <c:v>6.3953300000000003E-3</c:v>
                      </c:pt>
                      <c:pt idx="6">
                        <c:v>8.3293800000000008E-3</c:v>
                      </c:pt>
                      <c:pt idx="7">
                        <c:v>9.6831599999999997E-3</c:v>
                      </c:pt>
                      <c:pt idx="8">
                        <c:v>1.230057E-2</c:v>
                      </c:pt>
                      <c:pt idx="9">
                        <c:v>1.9872319999999999E-2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244-4AC8-AC3C-117422811AF8}"/>
                  </c:ext>
                </c:extLst>
              </c15:ser>
            </c15:filteredScatterSeries>
            <c15:filteredScatte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nested_loop_raw!$D$15</c15:sqref>
                        </c15:formulaRef>
                      </c:ext>
                    </c:extLst>
                    <c:strCache>
                      <c:ptCount val="1"/>
                      <c:pt idx="0">
                        <c:v>Mercurium</c:v>
                      </c:pt>
                    </c:strCache>
                  </c:strRef>
                </c:tx>
                <c:spPr>
                  <a:ln w="19050" cap="rnd">
                    <a:solidFill>
                      <a:schemeClr val="accent2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>
                        <a:lumMod val="60000"/>
                      </a:schemeClr>
                    </a:solidFill>
                    <a:ln w="9525">
                      <a:solidFill>
                        <a:schemeClr val="accent2">
                          <a:lumMod val="6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nested_loop_raw!$E$15:$N$15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2.8417999999999998E-4</c:v>
                      </c:pt>
                      <c:pt idx="1">
                        <c:v>3.032E-4</c:v>
                      </c:pt>
                      <c:pt idx="2">
                        <c:v>3.3916000000000003E-4</c:v>
                      </c:pt>
                      <c:pt idx="3">
                        <c:v>3.7659E-4</c:v>
                      </c:pt>
                      <c:pt idx="4">
                        <c:v>4.3158999999999998E-4</c:v>
                      </c:pt>
                      <c:pt idx="5">
                        <c:v>4.9142000000000001E-4</c:v>
                      </c:pt>
                      <c:pt idx="6">
                        <c:v>5.9555999999999997E-4</c:v>
                      </c:pt>
                      <c:pt idx="7">
                        <c:v>6.9842999999999999E-4</c:v>
                      </c:pt>
                      <c:pt idx="8">
                        <c:v>1.0273700000000001E-3</c:v>
                      </c:pt>
                      <c:pt idx="9">
                        <c:v>1.6213099999999999E-3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244-4AC8-AC3C-117422811AF8}"/>
                  </c:ext>
                </c:extLst>
              </c15:ser>
            </c15:filteredScatterSeries>
            <c15:filteredScatte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nested_loop_raw!$D$16</c15:sqref>
                        </c15:formulaRef>
                      </c:ext>
                    </c:extLst>
                    <c:strCache>
                      <c:ptCount val="1"/>
                      <c:pt idx="0">
                        <c:v>Ideal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nested_loop_raw!$E$16:$N$16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7.9999999999999996E-6</c:v>
                      </c:pt>
                      <c:pt idx="1">
                        <c:v>1.5999999999999999E-5</c:v>
                      </c:pt>
                      <c:pt idx="2">
                        <c:v>2.8E-5</c:v>
                      </c:pt>
                      <c:pt idx="3">
                        <c:v>4.0000000000000003E-5</c:v>
                      </c:pt>
                      <c:pt idx="4">
                        <c:v>5.5999999999999999E-5</c:v>
                      </c:pt>
                      <c:pt idx="5">
                        <c:v>7.2000000000000002E-5</c:v>
                      </c:pt>
                      <c:pt idx="6">
                        <c:v>9.6000000000000002E-5</c:v>
                      </c:pt>
                      <c:pt idx="7">
                        <c:v>1.12E-4</c:v>
                      </c:pt>
                      <c:pt idx="8">
                        <c:v>1.44E-4</c:v>
                      </c:pt>
                      <c:pt idx="9">
                        <c:v>2.24E-4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244-4AC8-AC3C-117422811AF8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  <c:min val="1.0000000000000004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6400457921483219"/>
          <c:y val="8.6264704452185093E-2"/>
          <c:w val="0.77986262355503433"/>
          <c:h val="0.6937549156343995"/>
        </c:manualLayout>
      </c:layout>
      <c:scatterChart>
        <c:scatterStyle val="lineMarker"/>
        <c:varyColors val="0"/>
        <c:ser>
          <c:idx val="5"/>
          <c:order val="5"/>
          <c:tx>
            <c:strRef>
              <c:f>nested_loop_raw!$D$25</c:f>
              <c:strCache>
                <c:ptCount val="1"/>
                <c:pt idx="0">
                  <c:v>++++ Bind=spread,unset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nested_loop_raw!$E$25:$N$25</c:f>
              <c:numCache>
                <c:formatCode>General</c:formatCode>
                <c:ptCount val="10"/>
                <c:pt idx="0">
                  <c:v>2.6800000000000001E-5</c:v>
                </c:pt>
                <c:pt idx="1">
                  <c:v>3.1180000000000003E-5</c:v>
                </c:pt>
                <c:pt idx="2">
                  <c:v>3.7830000000000002E-5</c:v>
                </c:pt>
                <c:pt idx="3">
                  <c:v>4.4509999999999999E-5</c:v>
                </c:pt>
                <c:pt idx="4">
                  <c:v>5.1619999999999997E-5</c:v>
                </c:pt>
                <c:pt idx="5">
                  <c:v>5.6679999999999999E-5</c:v>
                </c:pt>
                <c:pt idx="6">
                  <c:v>6.084E-5</c:v>
                </c:pt>
                <c:pt idx="7">
                  <c:v>6.1600000000000007E-5</c:v>
                </c:pt>
                <c:pt idx="8">
                  <c:v>6.2910000000000006E-5</c:v>
                </c:pt>
                <c:pt idx="9">
                  <c:v>7.2609999999999998E-5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4-1085-4F6A-8310-8CF3C00F9011}"/>
            </c:ext>
          </c:extLst>
        </c:ser>
        <c:ser>
          <c:idx val="6"/>
          <c:order val="6"/>
          <c:tx>
            <c:strRef>
              <c:f>nested_loop_raw!$D$26</c:f>
              <c:strCache>
                <c:ptCount val="1"/>
                <c:pt idx="0">
                  <c:v>+++++ Hybrid policy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nested_loop_raw!$E$26:$N$26</c:f>
              <c:numCache>
                <c:formatCode>General</c:formatCode>
                <c:ptCount val="10"/>
                <c:pt idx="0">
                  <c:v>1.49E-5</c:v>
                </c:pt>
                <c:pt idx="1">
                  <c:v>2.2730000000000001E-5</c:v>
                </c:pt>
                <c:pt idx="2">
                  <c:v>3.1810000000000002E-5</c:v>
                </c:pt>
                <c:pt idx="3">
                  <c:v>3.9610000000000002E-5</c:v>
                </c:pt>
                <c:pt idx="4">
                  <c:v>4.8550000000000001E-5</c:v>
                </c:pt>
                <c:pt idx="5">
                  <c:v>5.5139999999999997E-5</c:v>
                </c:pt>
                <c:pt idx="6">
                  <c:v>6.0609999999999997E-5</c:v>
                </c:pt>
                <c:pt idx="7">
                  <c:v>6.3200000000000005E-5</c:v>
                </c:pt>
                <c:pt idx="8">
                  <c:v>6.5060000000000004E-5</c:v>
                </c:pt>
                <c:pt idx="9">
                  <c:v>7.4779999999999999E-5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5-1085-4F6A-8310-8CF3C00F90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600"/>
        <c:axId val="462971288"/>
        <c:extLst>
          <c:ext xmlns:c15="http://schemas.microsoft.com/office/drawing/2012/chart" uri="{02D57815-91ED-43cb-92C2-25804820EDAC}">
            <c15:filteredScatte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nested_loop_raw!$D$20</c15:sqref>
                        </c15:formulaRef>
                      </c:ext>
                    </c:extLst>
                    <c:strCache>
                      <c:ptCount val="1"/>
                      <c:pt idx="0">
                        <c:v>BOLT (baseline)</c:v>
                      </c:pt>
                    </c:strCache>
                  </c:strRef>
                </c:tx>
                <c:spPr>
                  <a:ln w="19050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nested_loop_raw!$E$20:$N$20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3.0739999999999999E-4</c:v>
                      </c:pt>
                      <c:pt idx="1">
                        <c:v>3.5408E-4</c:v>
                      </c:pt>
                      <c:pt idx="2">
                        <c:v>5.0264000000000005E-4</c:v>
                      </c:pt>
                      <c:pt idx="3">
                        <c:v>6.4442999999999998E-4</c:v>
                      </c:pt>
                      <c:pt idx="4">
                        <c:v>8.4982999999999999E-4</c:v>
                      </c:pt>
                      <c:pt idx="5">
                        <c:v>1.06482E-3</c:v>
                      </c:pt>
                      <c:pt idx="6">
                        <c:v>1.3925700000000001E-3</c:v>
                      </c:pt>
                      <c:pt idx="7">
                        <c:v>1.6275599999999999E-3</c:v>
                      </c:pt>
                      <c:pt idx="8">
                        <c:v>2.1025200000000001E-3</c:v>
                      </c:pt>
                      <c:pt idx="9">
                        <c:v>3.2977499999999999E-3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0-1085-4F6A-8310-8CF3C00F9011}"/>
                  </c:ext>
                </c:extLst>
              </c15:ser>
            </c15:filteredScatterSeries>
            <c15:filteredScatte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nested_loop_raw!$D$21</c15:sqref>
                        </c15:formulaRef>
                      </c:ext>
                    </c:extLst>
                    <c:strCache>
                      <c:ptCount val="1"/>
                      <c:pt idx="0">
                        <c:v>+ Team-aware management</c:v>
                      </c:pt>
                    </c:strCache>
                  </c:strRef>
                </c:tx>
                <c:spPr>
                  <a:ln w="19050" cap="rnd">
                    <a:solidFill>
                      <a:schemeClr val="accent5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>
                        <a:lumMod val="50000"/>
                      </a:schemeClr>
                    </a:solidFill>
                    <a:ln w="9525">
                      <a:solidFill>
                        <a:schemeClr val="accent5">
                          <a:lumMod val="5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nested_loop_raw!$E$21:$N$21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2.6291999999999998E-4</c:v>
                      </c:pt>
                      <c:pt idx="1">
                        <c:v>1.774E-4</c:v>
                      </c:pt>
                      <c:pt idx="2">
                        <c:v>1.2315000000000001E-4</c:v>
                      </c:pt>
                      <c:pt idx="3">
                        <c:v>1.1132E-4</c:v>
                      </c:pt>
                      <c:pt idx="4">
                        <c:v>1.2313E-4</c:v>
                      </c:pt>
                      <c:pt idx="5">
                        <c:v>1.4310000000000001E-4</c:v>
                      </c:pt>
                      <c:pt idx="6">
                        <c:v>1.5402999999999999E-4</c:v>
                      </c:pt>
                      <c:pt idx="7">
                        <c:v>1.5113E-4</c:v>
                      </c:pt>
                      <c:pt idx="8">
                        <c:v>1.7639000000000001E-4</c:v>
                      </c:pt>
                      <c:pt idx="9">
                        <c:v>2.9657000000000002E-4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085-4F6A-8310-8CF3C00F9011}"/>
                  </c:ext>
                </c:extLst>
              </c15:ser>
            </c15:filteredScatterSeries>
            <c15:filteredScatte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nested_loop_raw!$D$22</c15:sqref>
                        </c15:formulaRef>
                      </c:ext>
                    </c:extLst>
                    <c:strCache>
                      <c:ptCount val="1"/>
                      <c:pt idx="0">
                        <c:v>+ Efficient resource management</c:v>
                      </c:pt>
                    </c:strCache>
                  </c:strRef>
                </c:tx>
                <c:spPr>
                  <a:ln w="19050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3"/>
                    </a:solidFill>
                    <a:ln w="9525">
                      <a:solidFill>
                        <a:schemeClr val="accent3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nested_loop_raw!$E$22:$N$22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2.7494999999999999E-4</c:v>
                      </c:pt>
                      <c:pt idx="1">
                        <c:v>1.8767E-4</c:v>
                      </c:pt>
                      <c:pt idx="2">
                        <c:v>1.1963E-4</c:v>
                      </c:pt>
                      <c:pt idx="3">
                        <c:v>1.0525E-4</c:v>
                      </c:pt>
                      <c:pt idx="4">
                        <c:v>1.0043E-4</c:v>
                      </c:pt>
                      <c:pt idx="5">
                        <c:v>9.7219999999999994E-5</c:v>
                      </c:pt>
                      <c:pt idx="6">
                        <c:v>1.0768999999999999E-4</c:v>
                      </c:pt>
                      <c:pt idx="7">
                        <c:v>1.1891E-4</c:v>
                      </c:pt>
                      <c:pt idx="8">
                        <c:v>1.5106000000000001E-4</c:v>
                      </c:pt>
                      <c:pt idx="9">
                        <c:v>2.2691000000000001E-4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1085-4F6A-8310-8CF3C00F9011}"/>
                  </c:ext>
                </c:extLst>
              </c15:ser>
            </c15:filteredScatterSeries>
            <c15:filteredScatte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nested_loop_raw!$D$23</c15:sqref>
                        </c15:formulaRef>
                      </c:ext>
                    </c:extLst>
                    <c:strCache>
                      <c:ptCount val="1"/>
                      <c:pt idx="0">
                        <c:v>++ Scalable thread startup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nested_loop_raw!$E$23:$N$23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2.8039999999999999E-5</c:v>
                      </c:pt>
                      <c:pt idx="1">
                        <c:v>3.472E-5</c:v>
                      </c:pt>
                      <c:pt idx="2">
                        <c:v>4.4270000000000001E-5</c:v>
                      </c:pt>
                      <c:pt idx="3">
                        <c:v>5.2970000000000003E-5</c:v>
                      </c:pt>
                      <c:pt idx="4">
                        <c:v>6.198E-5</c:v>
                      </c:pt>
                      <c:pt idx="5">
                        <c:v>7.093E-5</c:v>
                      </c:pt>
                      <c:pt idx="6">
                        <c:v>8.2559999999999996E-5</c:v>
                      </c:pt>
                      <c:pt idx="7">
                        <c:v>9.1429999999999997E-5</c:v>
                      </c:pt>
                      <c:pt idx="8">
                        <c:v>1.088E-4</c:v>
                      </c:pt>
                      <c:pt idx="9">
                        <c:v>1.5016000000000001E-4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085-4F6A-8310-8CF3C00F9011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nested_loop_raw!$D$24</c15:sqref>
                        </c15:formulaRef>
                      </c:ext>
                    </c:extLst>
                    <c:strCache>
                      <c:ptCount val="1"/>
                      <c:pt idx="0">
                        <c:v>+++ Bind=spread</c:v>
                      </c:pt>
                    </c:strCache>
                  </c:strRef>
                </c:tx>
                <c:spPr>
                  <a:ln w="19050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nested_loop_raw!$E$24:$N$24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2.879E-5</c:v>
                      </c:pt>
                      <c:pt idx="1">
                        <c:v>4.0840000000000002E-5</c:v>
                      </c:pt>
                      <c:pt idx="2">
                        <c:v>3.6539999999999999E-5</c:v>
                      </c:pt>
                      <c:pt idx="3">
                        <c:v>4.8789999999999999E-5</c:v>
                      </c:pt>
                      <c:pt idx="4">
                        <c:v>6.1740000000000002E-5</c:v>
                      </c:pt>
                      <c:pt idx="5">
                        <c:v>7.996E-5</c:v>
                      </c:pt>
                      <c:pt idx="6">
                        <c:v>1.0601E-4</c:v>
                      </c:pt>
                      <c:pt idx="7">
                        <c:v>1.0937E-4</c:v>
                      </c:pt>
                      <c:pt idx="8">
                        <c:v>1.4707000000000001E-4</c:v>
                      </c:pt>
                      <c:pt idx="9">
                        <c:v>2.0662999999999999E-4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085-4F6A-8310-8CF3C00F9011}"/>
                  </c:ext>
                </c:extLst>
              </c15:ser>
            </c15:filteredScatterSeries>
            <c15:filteredScatte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nested_loop_raw!$D$27</c15:sqref>
                        </c15:formulaRef>
                      </c:ext>
                    </c:extLst>
                    <c:strCache>
                      <c:ptCount val="1"/>
                      <c:pt idx="0">
                        <c:v>Argobots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x"/>
                  <c:size val="10"/>
                  <c:spPr>
                    <a:noFill/>
                    <a:ln w="9525">
                      <a:solidFill>
                        <a:srgbClr val="FF0000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nested_loop_raw!$E$27:$N$27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1.2150000000000001E-5</c:v>
                      </c:pt>
                      <c:pt idx="1">
                        <c:v>1.948E-5</c:v>
                      </c:pt>
                      <c:pt idx="2">
                        <c:v>2.8269999999999999E-5</c:v>
                      </c:pt>
                      <c:pt idx="3">
                        <c:v>3.5540000000000002E-5</c:v>
                      </c:pt>
                      <c:pt idx="4">
                        <c:v>4.3350000000000003E-5</c:v>
                      </c:pt>
                      <c:pt idx="5">
                        <c:v>4.8900000000000003E-5</c:v>
                      </c:pt>
                      <c:pt idx="6">
                        <c:v>5.3699999999999997E-5</c:v>
                      </c:pt>
                      <c:pt idx="7">
                        <c:v>5.6730000000000001E-5</c:v>
                      </c:pt>
                      <c:pt idx="8">
                        <c:v>6.1060000000000002E-5</c:v>
                      </c:pt>
                      <c:pt idx="9">
                        <c:v>7.0129999999999994E-5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085-4F6A-8310-8CF3C00F9011}"/>
                  </c:ext>
                </c:extLst>
              </c15:ser>
            </c15:filteredScatterSeries>
          </c:ext>
        </c:extLst>
      </c:scatterChart>
      <c:valAx>
        <c:axId val="46297260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# of outer threads (N)</a:t>
                </a:r>
              </a:p>
            </c:rich>
          </c:tx>
          <c:layout>
            <c:manualLayout>
              <c:xMode val="edge"/>
              <c:yMode val="edge"/>
              <c:x val="0.39493524551406889"/>
              <c:y val="0.89932684242256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1288"/>
        <c:crosses val="autoZero"/>
        <c:crossBetween val="midCat"/>
      </c:valAx>
      <c:valAx>
        <c:axId val="462971288"/>
        <c:scaling>
          <c:logBase val="10"/>
          <c:orientation val="minMax"/>
          <c:max val="1.0000000000000003E-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layout>
            <c:manualLayout>
              <c:xMode val="edge"/>
              <c:yMode val="edge"/>
              <c:x val="7.3376333277489228E-2"/>
              <c:y val="0.2456632207287494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7295007766886284"/>
          <c:y val="0.62630064116467066"/>
          <c:w val="0.59424339814666027"/>
          <c:h val="0.13282960703482757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rgbClr val="616161"/>
      </a:solidFill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237333355593961"/>
          <c:y val="0.29701449868991908"/>
          <c:w val="0.75149386013106378"/>
          <c:h val="0.55652233554440311"/>
        </c:manualLayout>
      </c:layout>
      <c:scatterChart>
        <c:scatterStyle val="lineMarker"/>
        <c:varyColors val="0"/>
        <c:ser>
          <c:idx val="0"/>
          <c:order val="0"/>
          <c:tx>
            <c:strRef>
              <c:f>nested_loop_raw!$D$20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nested_loop_raw!$E$20:$N$20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2A8-4A8B-9FA4-BA86E726B9B9}"/>
            </c:ext>
          </c:extLst>
        </c:ser>
        <c:ser>
          <c:idx val="2"/>
          <c:order val="2"/>
          <c:tx>
            <c:strRef>
              <c:f>nested_loop_raw!$D$22</c:f>
              <c:strCache>
                <c:ptCount val="1"/>
                <c:pt idx="0">
                  <c:v>+ Efficient resource management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nested_loop_raw!$E$22:$N$22</c:f>
              <c:numCache>
                <c:formatCode>General</c:formatCode>
                <c:ptCount val="10"/>
                <c:pt idx="0">
                  <c:v>2.7494999999999999E-4</c:v>
                </c:pt>
                <c:pt idx="1">
                  <c:v>1.8767E-4</c:v>
                </c:pt>
                <c:pt idx="2">
                  <c:v>1.1963E-4</c:v>
                </c:pt>
                <c:pt idx="3">
                  <c:v>1.0525E-4</c:v>
                </c:pt>
                <c:pt idx="4">
                  <c:v>1.0043E-4</c:v>
                </c:pt>
                <c:pt idx="5">
                  <c:v>9.7219999999999994E-5</c:v>
                </c:pt>
                <c:pt idx="6">
                  <c:v>1.0768999999999999E-4</c:v>
                </c:pt>
                <c:pt idx="7">
                  <c:v>1.1891E-4</c:v>
                </c:pt>
                <c:pt idx="8">
                  <c:v>1.5106000000000001E-4</c:v>
                </c:pt>
                <c:pt idx="9">
                  <c:v>2.2691000000000001E-4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2A8-4A8B-9FA4-BA86E726B9B9}"/>
            </c:ext>
          </c:extLst>
        </c:ser>
        <c:ser>
          <c:idx val="3"/>
          <c:order val="3"/>
          <c:tx>
            <c:strRef>
              <c:f>nested_loop_raw!$D$23</c:f>
              <c:strCache>
                <c:ptCount val="1"/>
                <c:pt idx="0">
                  <c:v>++ Scalable thread startup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nested_loop_raw!$E$23:$N$23</c:f>
              <c:numCache>
                <c:formatCode>General</c:formatCode>
                <c:ptCount val="10"/>
                <c:pt idx="0">
                  <c:v>2.8039999999999999E-5</c:v>
                </c:pt>
                <c:pt idx="1">
                  <c:v>3.472E-5</c:v>
                </c:pt>
                <c:pt idx="2">
                  <c:v>4.4270000000000001E-5</c:v>
                </c:pt>
                <c:pt idx="3">
                  <c:v>5.2970000000000003E-5</c:v>
                </c:pt>
                <c:pt idx="4">
                  <c:v>6.198E-5</c:v>
                </c:pt>
                <c:pt idx="5">
                  <c:v>7.093E-5</c:v>
                </c:pt>
                <c:pt idx="6">
                  <c:v>8.2559999999999996E-5</c:v>
                </c:pt>
                <c:pt idx="7">
                  <c:v>9.1429999999999997E-5</c:v>
                </c:pt>
                <c:pt idx="8">
                  <c:v>1.088E-4</c:v>
                </c:pt>
                <c:pt idx="9">
                  <c:v>1.5016000000000001E-4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02A8-4A8B-9FA4-BA86E726B9B9}"/>
            </c:ext>
          </c:extLst>
        </c:ser>
        <c:ser>
          <c:idx val="4"/>
          <c:order val="4"/>
          <c:tx>
            <c:strRef>
              <c:f>nested_loop_raw!$D$24</c:f>
              <c:strCache>
                <c:ptCount val="1"/>
                <c:pt idx="0">
                  <c:v>+++ Bind=spread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nested_loop_raw!$E$24:$N$24</c:f>
              <c:numCache>
                <c:formatCode>General</c:formatCode>
                <c:ptCount val="10"/>
                <c:pt idx="0">
                  <c:v>2.879E-5</c:v>
                </c:pt>
                <c:pt idx="1">
                  <c:v>4.0840000000000002E-5</c:v>
                </c:pt>
                <c:pt idx="2">
                  <c:v>3.6539999999999999E-5</c:v>
                </c:pt>
                <c:pt idx="3">
                  <c:v>4.8789999999999999E-5</c:v>
                </c:pt>
                <c:pt idx="4">
                  <c:v>6.1740000000000002E-5</c:v>
                </c:pt>
                <c:pt idx="5">
                  <c:v>7.996E-5</c:v>
                </c:pt>
                <c:pt idx="6">
                  <c:v>1.0601E-4</c:v>
                </c:pt>
                <c:pt idx="7">
                  <c:v>1.0937E-4</c:v>
                </c:pt>
                <c:pt idx="8">
                  <c:v>1.4707000000000001E-4</c:v>
                </c:pt>
                <c:pt idx="9">
                  <c:v>2.0662999999999999E-4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4-02A8-4A8B-9FA4-BA86E726B9B9}"/>
            </c:ext>
          </c:extLst>
        </c:ser>
        <c:ser>
          <c:idx val="5"/>
          <c:order val="5"/>
          <c:tx>
            <c:strRef>
              <c:f>nested_loop_raw!$D$25</c:f>
              <c:strCache>
                <c:ptCount val="1"/>
                <c:pt idx="0">
                  <c:v>++++ Bind=spread,unset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nested_loop_raw!$E$25:$N$25</c:f>
              <c:numCache>
                <c:formatCode>General</c:formatCode>
                <c:ptCount val="10"/>
                <c:pt idx="0">
                  <c:v>2.6800000000000001E-5</c:v>
                </c:pt>
                <c:pt idx="1">
                  <c:v>3.1180000000000003E-5</c:v>
                </c:pt>
                <c:pt idx="2">
                  <c:v>3.7830000000000002E-5</c:v>
                </c:pt>
                <c:pt idx="3">
                  <c:v>4.4509999999999999E-5</c:v>
                </c:pt>
                <c:pt idx="4">
                  <c:v>5.1619999999999997E-5</c:v>
                </c:pt>
                <c:pt idx="5">
                  <c:v>5.6679999999999999E-5</c:v>
                </c:pt>
                <c:pt idx="6">
                  <c:v>6.084E-5</c:v>
                </c:pt>
                <c:pt idx="7">
                  <c:v>6.1600000000000007E-5</c:v>
                </c:pt>
                <c:pt idx="8">
                  <c:v>6.2910000000000006E-5</c:v>
                </c:pt>
                <c:pt idx="9">
                  <c:v>7.2609999999999998E-5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5-02A8-4A8B-9FA4-BA86E726B9B9}"/>
            </c:ext>
          </c:extLst>
        </c:ser>
        <c:ser>
          <c:idx val="6"/>
          <c:order val="6"/>
          <c:tx>
            <c:strRef>
              <c:f>nested_loop_raw!$D$26</c:f>
              <c:strCache>
                <c:ptCount val="1"/>
                <c:pt idx="0">
                  <c:v>+++++ Hybrid policy</c:v>
                </c:pt>
              </c:strCache>
              <c:extLst xmlns:c15="http://schemas.microsoft.com/office/drawing/2012/chart"/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nested_loop_raw!$E$19:$N$19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nested_loop_raw!$E$26:$N$26</c:f>
              <c:numCache>
                <c:formatCode>General</c:formatCode>
                <c:ptCount val="10"/>
                <c:pt idx="0">
                  <c:v>1.49E-5</c:v>
                </c:pt>
                <c:pt idx="1">
                  <c:v>2.2730000000000001E-5</c:v>
                </c:pt>
                <c:pt idx="2">
                  <c:v>3.1810000000000002E-5</c:v>
                </c:pt>
                <c:pt idx="3">
                  <c:v>3.9610000000000002E-5</c:v>
                </c:pt>
                <c:pt idx="4">
                  <c:v>4.8550000000000001E-5</c:v>
                </c:pt>
                <c:pt idx="5">
                  <c:v>5.5139999999999997E-5</c:v>
                </c:pt>
                <c:pt idx="6">
                  <c:v>6.0609999999999997E-5</c:v>
                </c:pt>
                <c:pt idx="7">
                  <c:v>6.3200000000000005E-5</c:v>
                </c:pt>
                <c:pt idx="8">
                  <c:v>6.5060000000000004E-5</c:v>
                </c:pt>
                <c:pt idx="9">
                  <c:v>7.4779999999999999E-5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6-02A8-4A8B-9FA4-BA86E726B9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600"/>
        <c:axId val="462971288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nested_loop_raw!$D$21</c15:sqref>
                        </c15:formulaRef>
                      </c:ext>
                    </c:extLst>
                    <c:strCache>
                      <c:ptCount val="1"/>
                      <c:pt idx="0">
                        <c:v>+ Team-aware management</c:v>
                      </c:pt>
                    </c:strCache>
                  </c:strRef>
                </c:tx>
                <c:spPr>
                  <a:ln w="19050" cap="rnd">
                    <a:solidFill>
                      <a:schemeClr val="accent5">
                        <a:lumMod val="50000"/>
                      </a:schemeClr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>
                        <a:lumMod val="50000"/>
                      </a:schemeClr>
                    </a:solidFill>
                    <a:ln w="9525">
                      <a:solidFill>
                        <a:schemeClr val="accent5">
                          <a:lumMod val="50000"/>
                        </a:schemeClr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nested_loop_raw!$E$21:$N$21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2.6291999999999998E-4</c:v>
                      </c:pt>
                      <c:pt idx="1">
                        <c:v>1.774E-4</c:v>
                      </c:pt>
                      <c:pt idx="2">
                        <c:v>1.2315000000000001E-4</c:v>
                      </c:pt>
                      <c:pt idx="3">
                        <c:v>1.1132E-4</c:v>
                      </c:pt>
                      <c:pt idx="4">
                        <c:v>1.2313E-4</c:v>
                      </c:pt>
                      <c:pt idx="5">
                        <c:v>1.4310000000000001E-4</c:v>
                      </c:pt>
                      <c:pt idx="6">
                        <c:v>1.5402999999999999E-4</c:v>
                      </c:pt>
                      <c:pt idx="7">
                        <c:v>1.5113E-4</c:v>
                      </c:pt>
                      <c:pt idx="8">
                        <c:v>1.7639000000000001E-4</c:v>
                      </c:pt>
                      <c:pt idx="9">
                        <c:v>2.9657000000000002E-4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3-02A8-4A8B-9FA4-BA86E726B9B9}"/>
                  </c:ext>
                </c:extLst>
              </c15:ser>
            </c15:filteredScatterSeries>
            <c15:filteredScatte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nested_loop_raw!$D$27</c15:sqref>
                        </c15:formulaRef>
                      </c:ext>
                    </c:extLst>
                    <c:strCache>
                      <c:ptCount val="1"/>
                      <c:pt idx="0">
                        <c:v>Argobots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x"/>
                  <c:size val="10"/>
                  <c:spPr>
                    <a:noFill/>
                    <a:ln w="9525">
                      <a:solidFill>
                        <a:srgbClr val="FF0000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nested_loop_raw!$E$19:$N$19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nested_loop_raw!$E$27:$N$27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1.2150000000000001E-5</c:v>
                      </c:pt>
                      <c:pt idx="1">
                        <c:v>1.948E-5</c:v>
                      </c:pt>
                      <c:pt idx="2">
                        <c:v>2.8269999999999999E-5</c:v>
                      </c:pt>
                      <c:pt idx="3">
                        <c:v>3.5540000000000002E-5</c:v>
                      </c:pt>
                      <c:pt idx="4">
                        <c:v>4.3350000000000003E-5</c:v>
                      </c:pt>
                      <c:pt idx="5">
                        <c:v>4.8900000000000003E-5</c:v>
                      </c:pt>
                      <c:pt idx="6">
                        <c:v>5.3699999999999997E-5</c:v>
                      </c:pt>
                      <c:pt idx="7">
                        <c:v>5.6730000000000001E-5</c:v>
                      </c:pt>
                      <c:pt idx="8">
                        <c:v>6.1060000000000002E-5</c:v>
                      </c:pt>
                      <c:pt idx="9">
                        <c:v>7.0129999999999994E-5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02A8-4A8B-9FA4-BA86E726B9B9}"/>
                  </c:ext>
                </c:extLst>
              </c15:ser>
            </c15:filteredScatterSeries>
          </c:ext>
        </c:extLst>
      </c:scatterChart>
      <c:valAx>
        <c:axId val="46297260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(L)</a:t>
                </a:r>
              </a:p>
            </c:rich>
          </c:tx>
          <c:layout>
            <c:manualLayout>
              <c:xMode val="edge"/>
              <c:yMode val="edge"/>
              <c:x val="0.39493524551406889"/>
              <c:y val="0.89932684242256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1288"/>
        <c:crosses val="autoZero"/>
        <c:crossBetween val="midCat"/>
      </c:valAx>
      <c:valAx>
        <c:axId val="462971288"/>
        <c:scaling>
          <c:logBase val="10"/>
          <c:orientation val="minMax"/>
          <c:max val="1.0000000000000002E-2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619963094751522"/>
          <c:y val="1.3655360387643849E-2"/>
          <c:w val="0.66669546758669329"/>
          <c:h val="0.259323195496170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0B1-4D76-B604-E322857244F3}"/>
            </c:ext>
          </c:extLst>
        </c:ser>
        <c:ser>
          <c:idx val="1"/>
          <c:order val="1"/>
          <c:tx>
            <c:strRef>
              <c:f>nested_loop_raw!$D$9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nested_loop_raw!$E$9:$N$9</c:f>
              <c:numCache>
                <c:formatCode>General</c:formatCode>
                <c:ptCount val="10"/>
                <c:pt idx="0">
                  <c:v>1.7560000000000001E-5</c:v>
                </c:pt>
                <c:pt idx="1">
                  <c:v>3.4419999999999999E-5</c:v>
                </c:pt>
                <c:pt idx="2">
                  <c:v>5.4169999999999998E-5</c:v>
                </c:pt>
                <c:pt idx="3">
                  <c:v>6.991E-5</c:v>
                </c:pt>
                <c:pt idx="4">
                  <c:v>9.221E-5</c:v>
                </c:pt>
                <c:pt idx="5">
                  <c:v>1.1323999999999999E-4</c:v>
                </c:pt>
                <c:pt idx="6">
                  <c:v>1.4397999999999999E-4</c:v>
                </c:pt>
                <c:pt idx="7">
                  <c:v>1.6461000000000001E-4</c:v>
                </c:pt>
                <c:pt idx="8">
                  <c:v>2.0353999999999999E-4</c:v>
                </c:pt>
                <c:pt idx="9">
                  <c:v>2.9343000000000001E-4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0B1-4D76-B604-E322857244F3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0B1-4D76-B604-E322857244F3}"/>
            </c:ext>
          </c:extLst>
        </c:ser>
        <c:ser>
          <c:idx val="3"/>
          <c:order val="3"/>
          <c:tx>
            <c:strRef>
              <c:f>nested_loop_raw!$D$11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90B1-4D76-B604-E322857244F3}"/>
            </c:ext>
          </c:extLst>
        </c:ser>
        <c:ser>
          <c:idx val="4"/>
          <c:order val="4"/>
          <c:tx>
            <c:strRef>
              <c:f>nested_loop_raw!$D$12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90B1-4D76-B604-E322857244F3}"/>
            </c:ext>
          </c:extLst>
        </c:ser>
        <c:ser>
          <c:idx val="5"/>
          <c:order val="5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90B1-4D76-B604-E322857244F3}"/>
            </c:ext>
          </c:extLst>
        </c:ser>
        <c:ser>
          <c:idx val="6"/>
          <c:order val="6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90B1-4D76-B604-E322857244F3}"/>
            </c:ext>
          </c:extLst>
        </c:ser>
        <c:ser>
          <c:idx val="7"/>
          <c:order val="7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90B1-4D76-B604-E322857244F3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90B1-4D76-B604-E322857244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# of outer threads (L)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nested_loop_raw!$D$76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nested_loop_raw!$E$76:$O$76</c:f>
              <c:numCache>
                <c:formatCode>General</c:formatCode>
                <c:ptCount val="11"/>
                <c:pt idx="0">
                  <c:v>3.6805599999999998E-3</c:v>
                </c:pt>
                <c:pt idx="1">
                  <c:v>3.7394400000000001E-3</c:v>
                </c:pt>
                <c:pt idx="2">
                  <c:v>3.6734100000000002E-3</c:v>
                </c:pt>
                <c:pt idx="3">
                  <c:v>3.6772599999999999E-3</c:v>
                </c:pt>
                <c:pt idx="4">
                  <c:v>3.6755099999999999E-3</c:v>
                </c:pt>
                <c:pt idx="5">
                  <c:v>3.69908E-3</c:v>
                </c:pt>
                <c:pt idx="6">
                  <c:v>3.6993500000000001E-3</c:v>
                </c:pt>
                <c:pt idx="7">
                  <c:v>3.6993799999999999E-3</c:v>
                </c:pt>
                <c:pt idx="8">
                  <c:v>3.7157499999999999E-3</c:v>
                </c:pt>
                <c:pt idx="9">
                  <c:v>3.6878499999999999E-3</c:v>
                </c:pt>
                <c:pt idx="10">
                  <c:v>3.6907099999999998E-3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3E6-42D3-A5F8-CE5BC292D1F1}"/>
            </c:ext>
          </c:extLst>
        </c:ser>
        <c:ser>
          <c:idx val="1"/>
          <c:order val="1"/>
          <c:tx>
            <c:strRef>
              <c:f>nested_loop_raw!$D$77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nested_loop_raw!$E$77:$O$77</c:f>
              <c:numCache>
                <c:formatCode>General</c:formatCode>
                <c:ptCount val="11"/>
                <c:pt idx="0">
                  <c:v>5.8040999999999995E-4</c:v>
                </c:pt>
                <c:pt idx="1">
                  <c:v>5.8242000000000005E-4</c:v>
                </c:pt>
                <c:pt idx="2">
                  <c:v>5.8454999999999998E-4</c:v>
                </c:pt>
                <c:pt idx="3">
                  <c:v>5.8582000000000003E-4</c:v>
                </c:pt>
                <c:pt idx="4">
                  <c:v>5.9020000000000003E-4</c:v>
                </c:pt>
                <c:pt idx="5">
                  <c:v>5.9263000000000002E-4</c:v>
                </c:pt>
                <c:pt idx="6">
                  <c:v>5.9341000000000005E-4</c:v>
                </c:pt>
                <c:pt idx="7">
                  <c:v>5.9458000000000004E-4</c:v>
                </c:pt>
                <c:pt idx="8">
                  <c:v>5.9553999999999998E-4</c:v>
                </c:pt>
                <c:pt idx="9">
                  <c:v>5.9926999999999995E-4</c:v>
                </c:pt>
                <c:pt idx="10">
                  <c:v>6.1003999999999995E-4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3E6-42D3-A5F8-CE5BC292D1F1}"/>
            </c:ext>
          </c:extLst>
        </c:ser>
        <c:ser>
          <c:idx val="2"/>
          <c:order val="2"/>
          <c:tx>
            <c:strRef>
              <c:f>nested_loop_raw!$D$78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nested_loop_raw!$E$78:$O$78</c:f>
              <c:numCache>
                <c:formatCode>General</c:formatCode>
                <c:ptCount val="11"/>
                <c:pt idx="0">
                  <c:v>0.65567821999999998</c:v>
                </c:pt>
                <c:pt idx="1">
                  <c:v>0.65979564000000002</c:v>
                </c:pt>
                <c:pt idx="2">
                  <c:v>0.65028332</c:v>
                </c:pt>
                <c:pt idx="3">
                  <c:v>0.66678844999999998</c:v>
                </c:pt>
                <c:pt idx="4">
                  <c:v>0.66686986999999998</c:v>
                </c:pt>
                <c:pt idx="5">
                  <c:v>0.66240144000000001</c:v>
                </c:pt>
                <c:pt idx="6">
                  <c:v>0.66977553000000001</c:v>
                </c:pt>
                <c:pt idx="7">
                  <c:v>0.68759150000000002</c:v>
                </c:pt>
                <c:pt idx="8">
                  <c:v>0.66679224999999998</c:v>
                </c:pt>
                <c:pt idx="9">
                  <c:v>0.67579977999999996</c:v>
                </c:pt>
                <c:pt idx="10">
                  <c:v>0.68890423000000001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3E6-42D3-A5F8-CE5BC292D1F1}"/>
            </c:ext>
          </c:extLst>
        </c:ser>
        <c:ser>
          <c:idx val="3"/>
          <c:order val="3"/>
          <c:tx>
            <c:strRef>
              <c:f>nested_loop_raw!$D$79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nested_loop_raw!$E$79:$O$79</c:f>
              <c:numCache>
                <c:formatCode>General</c:formatCode>
                <c:ptCount val="11"/>
                <c:pt idx="0">
                  <c:v>1.2218800000000001E-3</c:v>
                </c:pt>
                <c:pt idx="1">
                  <c:v>1.2051799999999999E-3</c:v>
                </c:pt>
                <c:pt idx="2">
                  <c:v>1.24379E-3</c:v>
                </c:pt>
                <c:pt idx="3">
                  <c:v>1.2311900000000001E-3</c:v>
                </c:pt>
                <c:pt idx="4">
                  <c:v>1.2499399999999999E-3</c:v>
                </c:pt>
                <c:pt idx="5">
                  <c:v>1.2431199999999999E-3</c:v>
                </c:pt>
                <c:pt idx="6">
                  <c:v>1.2581599999999999E-3</c:v>
                </c:pt>
                <c:pt idx="7">
                  <c:v>1.2679099999999999E-3</c:v>
                </c:pt>
                <c:pt idx="8">
                  <c:v>1.2266E-3</c:v>
                </c:pt>
                <c:pt idx="9">
                  <c:v>1.2292E-3</c:v>
                </c:pt>
                <c:pt idx="10">
                  <c:v>1.2236300000000001E-3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3E6-42D3-A5F8-CE5BC292D1F1}"/>
            </c:ext>
          </c:extLst>
        </c:ser>
        <c:ser>
          <c:idx val="4"/>
          <c:order val="4"/>
          <c:tx>
            <c:strRef>
              <c:f>nested_loop_raw!$D$80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nested_loop_raw!$E$80:$O$80</c:f>
              <c:numCache>
                <c:formatCode>General</c:formatCode>
                <c:ptCount val="11"/>
                <c:pt idx="0">
                  <c:v>1.18698E-3</c:v>
                </c:pt>
                <c:pt idx="1">
                  <c:v>1.17165E-3</c:v>
                </c:pt>
                <c:pt idx="2">
                  <c:v>1.17614E-3</c:v>
                </c:pt>
                <c:pt idx="3">
                  <c:v>1.19915E-3</c:v>
                </c:pt>
                <c:pt idx="4">
                  <c:v>1.19107E-3</c:v>
                </c:pt>
                <c:pt idx="5">
                  <c:v>1.1829099999999999E-3</c:v>
                </c:pt>
                <c:pt idx="6">
                  <c:v>1.2048199999999999E-3</c:v>
                </c:pt>
                <c:pt idx="7">
                  <c:v>1.20977E-3</c:v>
                </c:pt>
                <c:pt idx="8">
                  <c:v>1.19341E-3</c:v>
                </c:pt>
                <c:pt idx="9">
                  <c:v>1.21386E-3</c:v>
                </c:pt>
                <c:pt idx="10">
                  <c:v>1.1940399999999999E-3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D3E6-42D3-A5F8-CE5BC292D1F1}"/>
            </c:ext>
          </c:extLst>
        </c:ser>
        <c:ser>
          <c:idx val="5"/>
          <c:order val="5"/>
          <c:tx>
            <c:strRef>
              <c:f>nested_loop_raw!$D$81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nested_loop_raw!$E$81:$O$81</c:f>
              <c:numCache>
                <c:formatCode>General</c:formatCode>
                <c:ptCount val="11"/>
                <c:pt idx="0">
                  <c:v>5.9619999999999996E-4</c:v>
                </c:pt>
                <c:pt idx="1">
                  <c:v>6.2502E-4</c:v>
                </c:pt>
                <c:pt idx="2">
                  <c:v>6.6710999999999995E-4</c:v>
                </c:pt>
                <c:pt idx="3">
                  <c:v>7.3804999999999997E-4</c:v>
                </c:pt>
                <c:pt idx="4">
                  <c:v>8.5130999999999998E-4</c:v>
                </c:pt>
                <c:pt idx="5">
                  <c:v>1.0294200000000001E-3</c:v>
                </c:pt>
                <c:pt idx="6">
                  <c:v>1.3117599999999999E-3</c:v>
                </c:pt>
                <c:pt idx="7">
                  <c:v>1.7337800000000001E-3</c:v>
                </c:pt>
                <c:pt idx="8">
                  <c:v>2.4070200000000002E-3</c:v>
                </c:pt>
                <c:pt idx="9">
                  <c:v>3.42362E-3</c:v>
                </c:pt>
                <c:pt idx="10">
                  <c:v>4.9693799999999998E-3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D3E6-42D3-A5F8-CE5BC292D1F1}"/>
            </c:ext>
          </c:extLst>
        </c:ser>
        <c:ser>
          <c:idx val="6"/>
          <c:order val="6"/>
          <c:tx>
            <c:strRef>
              <c:f>nested_loop_raw!$D$82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nested_loop_raw!$E$82:$O$82</c:f>
              <c:numCache>
                <c:formatCode>General</c:formatCode>
                <c:ptCount val="11"/>
                <c:pt idx="0">
                  <c:v>3.7844719999999998E-2</c:v>
                </c:pt>
                <c:pt idx="1">
                  <c:v>3.8980769999999998E-2</c:v>
                </c:pt>
                <c:pt idx="2">
                  <c:v>3.9766049999999997E-2</c:v>
                </c:pt>
                <c:pt idx="3">
                  <c:v>3.9021279999999998E-2</c:v>
                </c:pt>
                <c:pt idx="4">
                  <c:v>4.042888E-2</c:v>
                </c:pt>
                <c:pt idx="5">
                  <c:v>4.015825E-2</c:v>
                </c:pt>
                <c:pt idx="6">
                  <c:v>3.8714230000000002E-2</c:v>
                </c:pt>
                <c:pt idx="7">
                  <c:v>3.9755569999999997E-2</c:v>
                </c:pt>
                <c:pt idx="8">
                  <c:v>4.1248689999999998E-2</c:v>
                </c:pt>
                <c:pt idx="9">
                  <c:v>4.1863770000000002E-2</c:v>
                </c:pt>
                <c:pt idx="10">
                  <c:v>4.4009550000000001E-2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D3E6-42D3-A5F8-CE5BC292D1F1}"/>
            </c:ext>
          </c:extLst>
        </c:ser>
        <c:ser>
          <c:idx val="7"/>
          <c:order val="7"/>
          <c:tx>
            <c:strRef>
              <c:f>nested_loop_raw!$D$83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nested_loop_raw!$E$83:$O$83</c:f>
              <c:numCache>
                <c:formatCode>General</c:formatCode>
                <c:ptCount val="11"/>
                <c:pt idx="0">
                  <c:v>1.88765E-3</c:v>
                </c:pt>
                <c:pt idx="1">
                  <c:v>1.92392E-3</c:v>
                </c:pt>
                <c:pt idx="2">
                  <c:v>1.9581999999999998E-3</c:v>
                </c:pt>
                <c:pt idx="3">
                  <c:v>2.05433E-3</c:v>
                </c:pt>
                <c:pt idx="4">
                  <c:v>2.1580100000000001E-3</c:v>
                </c:pt>
                <c:pt idx="5">
                  <c:v>2.3634900000000002E-3</c:v>
                </c:pt>
                <c:pt idx="6">
                  <c:v>2.7169099999999999E-3</c:v>
                </c:pt>
                <c:pt idx="7">
                  <c:v>3.1850099999999998E-3</c:v>
                </c:pt>
                <c:pt idx="8">
                  <c:v>3.9361600000000002E-3</c:v>
                </c:pt>
                <c:pt idx="9">
                  <c:v>5.15205E-3</c:v>
                </c:pt>
                <c:pt idx="10">
                  <c:v>7.1061900000000001E-3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D3E6-42D3-A5F8-CE5BC292D1F1}"/>
            </c:ext>
          </c:extLst>
        </c:ser>
        <c:ser>
          <c:idx val="8"/>
          <c:order val="8"/>
          <c:tx>
            <c:strRef>
              <c:f>nested_loop_raw!$D$84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nested_loop_raw!$E$75:$O$75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nested_loop_raw!$E$84:$O$84</c:f>
              <c:numCache>
                <c:formatCode>General</c:formatCode>
                <c:ptCount val="11"/>
                <c:pt idx="0">
                  <c:v>4.4799999999999999E-4</c:v>
                </c:pt>
                <c:pt idx="1">
                  <c:v>4.4799999999999999E-4</c:v>
                </c:pt>
                <c:pt idx="2">
                  <c:v>4.4799999999999999E-4</c:v>
                </c:pt>
                <c:pt idx="3">
                  <c:v>4.4799999999999999E-4</c:v>
                </c:pt>
                <c:pt idx="4">
                  <c:v>4.4799999999999999E-4</c:v>
                </c:pt>
                <c:pt idx="5">
                  <c:v>4.4799999999999999E-4</c:v>
                </c:pt>
                <c:pt idx="6">
                  <c:v>4.4799999999999999E-4</c:v>
                </c:pt>
                <c:pt idx="7">
                  <c:v>4.4799999999999999E-4</c:v>
                </c:pt>
                <c:pt idx="8">
                  <c:v>4.4799999999999999E-4</c:v>
                </c:pt>
                <c:pt idx="9">
                  <c:v>4.4799999999999999E-4</c:v>
                </c:pt>
                <c:pt idx="10">
                  <c:v>4.4799999999999999E-4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D3E6-42D3-A5F8-CE5BC292D1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7295928"/>
        <c:axId val="367296912"/>
      </c:scatterChart>
      <c:valAx>
        <c:axId val="367295928"/>
        <c:scaling>
          <c:logBase val="10"/>
          <c:orientation val="minMax"/>
          <c:max val="1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Alpha (A)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296912"/>
        <c:crosses val="autoZero"/>
        <c:crossBetween val="midCat"/>
      </c:valAx>
      <c:valAx>
        <c:axId val="367296912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29592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nested_loop_raw!$D$58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nested_loop_raw!$E$58:$N$58</c:f>
              <c:numCache>
                <c:formatCode>General</c:formatCode>
                <c:ptCount val="10"/>
                <c:pt idx="0">
                  <c:v>1.6241000000000001E-4</c:v>
                </c:pt>
                <c:pt idx="1">
                  <c:v>1.8903999999999999E-4</c:v>
                </c:pt>
                <c:pt idx="2">
                  <c:v>2.9233999999999998E-4</c:v>
                </c:pt>
                <c:pt idx="3">
                  <c:v>3.4620000000000001E-4</c:v>
                </c:pt>
                <c:pt idx="4">
                  <c:v>4.5215000000000001E-4</c:v>
                </c:pt>
                <c:pt idx="5">
                  <c:v>5.6632999999999998E-4</c:v>
                </c:pt>
                <c:pt idx="6">
                  <c:v>7.4962E-4</c:v>
                </c:pt>
                <c:pt idx="7">
                  <c:v>8.7701000000000001E-4</c:v>
                </c:pt>
                <c:pt idx="8">
                  <c:v>1.1342399999999999E-3</c:v>
                </c:pt>
                <c:pt idx="9">
                  <c:v>1.8941299999999999E-3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377-4548-B884-2CC9E2288BC2}"/>
            </c:ext>
          </c:extLst>
        </c:ser>
        <c:ser>
          <c:idx val="1"/>
          <c:order val="1"/>
          <c:tx>
            <c:strRef>
              <c:f>nested_loop_raw!$D$59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nested_loop_raw!$E$59:$N$59</c:f>
              <c:numCache>
                <c:formatCode>General</c:formatCode>
                <c:ptCount val="10"/>
                <c:pt idx="0">
                  <c:v>1.7560000000000001E-5</c:v>
                </c:pt>
                <c:pt idx="1">
                  <c:v>3.4419999999999999E-5</c:v>
                </c:pt>
                <c:pt idx="2">
                  <c:v>5.4169999999999998E-5</c:v>
                </c:pt>
                <c:pt idx="3">
                  <c:v>6.991E-5</c:v>
                </c:pt>
                <c:pt idx="4">
                  <c:v>9.221E-5</c:v>
                </c:pt>
                <c:pt idx="5">
                  <c:v>1.1323999999999999E-4</c:v>
                </c:pt>
                <c:pt idx="6">
                  <c:v>1.4397999999999999E-4</c:v>
                </c:pt>
                <c:pt idx="7">
                  <c:v>1.6461000000000001E-4</c:v>
                </c:pt>
                <c:pt idx="8">
                  <c:v>2.0353999999999999E-4</c:v>
                </c:pt>
                <c:pt idx="9">
                  <c:v>2.9343000000000001E-4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377-4548-B884-2CC9E2288BC2}"/>
            </c:ext>
          </c:extLst>
        </c:ser>
        <c:ser>
          <c:idx val="2"/>
          <c:order val="2"/>
          <c:tx>
            <c:strRef>
              <c:f>nested_loop_raw!$D$60</c:f>
              <c:strCache>
                <c:ptCount val="1"/>
                <c:pt idx="0">
                  <c:v>GCC (taskloop)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nested_loop_raw!$E$60:$N$60</c:f>
              <c:numCache>
                <c:formatCode>General</c:formatCode>
                <c:ptCount val="10"/>
                <c:pt idx="0">
                  <c:v>4.3616E-4</c:v>
                </c:pt>
                <c:pt idx="1">
                  <c:v>7.5792000000000003E-4</c:v>
                </c:pt>
                <c:pt idx="2">
                  <c:v>1.2349500000000001E-3</c:v>
                </c:pt>
                <c:pt idx="3">
                  <c:v>1.66369E-3</c:v>
                </c:pt>
                <c:pt idx="4">
                  <c:v>2.23004E-3</c:v>
                </c:pt>
                <c:pt idx="5">
                  <c:v>2.7903300000000002E-3</c:v>
                </c:pt>
                <c:pt idx="6">
                  <c:v>3.6066900000000001E-3</c:v>
                </c:pt>
                <c:pt idx="7">
                  <c:v>4.0070699999999997E-3</c:v>
                </c:pt>
                <c:pt idx="8">
                  <c:v>4.9308599999999996E-3</c:v>
                </c:pt>
                <c:pt idx="9">
                  <c:v>6.2303599999999999E-3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377-4548-B884-2CC9E2288BC2}"/>
            </c:ext>
          </c:extLst>
        </c:ser>
        <c:ser>
          <c:idx val="3"/>
          <c:order val="3"/>
          <c:tx>
            <c:strRef>
              <c:f>nested_loop_raw!$D$61</c:f>
              <c:strCache>
                <c:ptCount val="1"/>
                <c:pt idx="0">
                  <c:v>Intel (taskloop)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nested_loop_raw!$E$61:$N$61</c:f>
              <c:numCache>
                <c:formatCode>General</c:formatCode>
                <c:ptCount val="10"/>
                <c:pt idx="0">
                  <c:v>2.0557E-4</c:v>
                </c:pt>
                <c:pt idx="1">
                  <c:v>1.3543E-4</c:v>
                </c:pt>
                <c:pt idx="2">
                  <c:v>9.5950000000000001E-5</c:v>
                </c:pt>
                <c:pt idx="3">
                  <c:v>1.1954E-4</c:v>
                </c:pt>
                <c:pt idx="4">
                  <c:v>1.4164000000000001E-4</c:v>
                </c:pt>
                <c:pt idx="5">
                  <c:v>1.6558999999999999E-4</c:v>
                </c:pt>
                <c:pt idx="6">
                  <c:v>1.9744000000000001E-4</c:v>
                </c:pt>
                <c:pt idx="7">
                  <c:v>2.1772E-4</c:v>
                </c:pt>
                <c:pt idx="8">
                  <c:v>2.5003999999999998E-4</c:v>
                </c:pt>
                <c:pt idx="9">
                  <c:v>3.6290999999999998E-4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377-4548-B884-2CC9E2288BC2}"/>
            </c:ext>
          </c:extLst>
        </c:ser>
        <c:ser>
          <c:idx val="4"/>
          <c:order val="4"/>
          <c:tx>
            <c:strRef>
              <c:f>nested_loop_raw!$D$62</c:f>
              <c:strCache>
                <c:ptCount val="1"/>
                <c:pt idx="0">
                  <c:v>LLVM (taskloop)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nested_loop_raw!$E$62:$N$62</c:f>
              <c:numCache>
                <c:formatCode>General</c:formatCode>
                <c:ptCount val="10"/>
                <c:pt idx="0">
                  <c:v>1.8981E-4</c:v>
                </c:pt>
                <c:pt idx="1">
                  <c:v>1.4657E-4</c:v>
                </c:pt>
                <c:pt idx="2">
                  <c:v>1.0032E-4</c:v>
                </c:pt>
                <c:pt idx="3">
                  <c:v>1.1231E-4</c:v>
                </c:pt>
                <c:pt idx="4">
                  <c:v>1.3810999999999999E-4</c:v>
                </c:pt>
                <c:pt idx="5">
                  <c:v>1.5163000000000001E-4</c:v>
                </c:pt>
                <c:pt idx="6">
                  <c:v>1.8849000000000001E-4</c:v>
                </c:pt>
                <c:pt idx="7">
                  <c:v>2.0845999999999999E-4</c:v>
                </c:pt>
                <c:pt idx="8">
                  <c:v>2.4408000000000001E-4</c:v>
                </c:pt>
                <c:pt idx="9">
                  <c:v>3.6765000000000002E-4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6377-4548-B884-2CC9E2288BC2}"/>
            </c:ext>
          </c:extLst>
        </c:ser>
        <c:ser>
          <c:idx val="5"/>
          <c:order val="5"/>
          <c:tx>
            <c:strRef>
              <c:f>nested_loop_raw!$D$63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nested_loop_raw!$E$57:$N$57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nested_loop_raw!$E$63:$N$63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377-4548-B884-2CC9E2288B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7345456"/>
        <c:axId val="367345784"/>
      </c:scatterChart>
      <c:valAx>
        <c:axId val="367345456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Outer loop count (L)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45784"/>
        <c:crosses val="autoZero"/>
        <c:crossBetween val="midCat"/>
      </c:valAx>
      <c:valAx>
        <c:axId val="367345784"/>
        <c:scaling>
          <c:logBase val="10"/>
          <c:orientation val="minMax"/>
          <c:max val="1.0000000000000002E-2"/>
          <c:min val="1.0000000000000004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4545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nested_loop_raw!$D$67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nested_loop_raw!$E$67:$O$67</c:f>
              <c:numCache>
                <c:formatCode>General</c:formatCode>
                <c:ptCount val="11"/>
                <c:pt idx="0">
                  <c:v>3.6805599999999998E-3</c:v>
                </c:pt>
                <c:pt idx="1">
                  <c:v>3.7394400000000001E-3</c:v>
                </c:pt>
                <c:pt idx="2">
                  <c:v>3.6734100000000002E-3</c:v>
                </c:pt>
                <c:pt idx="3">
                  <c:v>3.6772599999999999E-3</c:v>
                </c:pt>
                <c:pt idx="4">
                  <c:v>3.6755099999999999E-3</c:v>
                </c:pt>
                <c:pt idx="5">
                  <c:v>3.69908E-3</c:v>
                </c:pt>
                <c:pt idx="6">
                  <c:v>3.6993500000000001E-3</c:v>
                </c:pt>
                <c:pt idx="7">
                  <c:v>3.6993799999999999E-3</c:v>
                </c:pt>
                <c:pt idx="8">
                  <c:v>3.7157499999999999E-3</c:v>
                </c:pt>
                <c:pt idx="9">
                  <c:v>3.6878499999999999E-3</c:v>
                </c:pt>
                <c:pt idx="10">
                  <c:v>3.6907099999999998E-3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E44-49F0-AB5D-6D31BA1FFC18}"/>
            </c:ext>
          </c:extLst>
        </c:ser>
        <c:ser>
          <c:idx val="1"/>
          <c:order val="1"/>
          <c:tx>
            <c:strRef>
              <c:f>nested_loop_raw!$D$68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nested_loop_raw!$E$68:$O$68</c:f>
              <c:numCache>
                <c:formatCode>General</c:formatCode>
                <c:ptCount val="11"/>
                <c:pt idx="0">
                  <c:v>5.8040999999999995E-4</c:v>
                </c:pt>
                <c:pt idx="1">
                  <c:v>5.8242000000000005E-4</c:v>
                </c:pt>
                <c:pt idx="2">
                  <c:v>5.8454999999999998E-4</c:v>
                </c:pt>
                <c:pt idx="3">
                  <c:v>5.8582000000000003E-4</c:v>
                </c:pt>
                <c:pt idx="4">
                  <c:v>5.9020000000000003E-4</c:v>
                </c:pt>
                <c:pt idx="5">
                  <c:v>5.9263000000000002E-4</c:v>
                </c:pt>
                <c:pt idx="6">
                  <c:v>5.9341000000000005E-4</c:v>
                </c:pt>
                <c:pt idx="7">
                  <c:v>5.9458000000000004E-4</c:v>
                </c:pt>
                <c:pt idx="8">
                  <c:v>5.9553999999999998E-4</c:v>
                </c:pt>
                <c:pt idx="9">
                  <c:v>5.9926999999999995E-4</c:v>
                </c:pt>
                <c:pt idx="10">
                  <c:v>6.1003999999999995E-4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E44-49F0-AB5D-6D31BA1FFC18}"/>
            </c:ext>
          </c:extLst>
        </c:ser>
        <c:ser>
          <c:idx val="2"/>
          <c:order val="2"/>
          <c:tx>
            <c:strRef>
              <c:f>nested_loop_raw!$D$69</c:f>
              <c:strCache>
                <c:ptCount val="1"/>
                <c:pt idx="0">
                  <c:v>GCC (taskloop)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nested_loop_raw!$E$69:$O$69</c:f>
              <c:numCache>
                <c:formatCode>General</c:formatCode>
                <c:ptCount val="11"/>
                <c:pt idx="0">
                  <c:v>1.118894E-2</c:v>
                </c:pt>
                <c:pt idx="1">
                  <c:v>1.1230489999999999E-2</c:v>
                </c:pt>
                <c:pt idx="2">
                  <c:v>1.087955E-2</c:v>
                </c:pt>
                <c:pt idx="3">
                  <c:v>1.0668850000000001E-2</c:v>
                </c:pt>
                <c:pt idx="4">
                  <c:v>1.009819E-2</c:v>
                </c:pt>
                <c:pt idx="5">
                  <c:v>9.5589799999999999E-3</c:v>
                </c:pt>
                <c:pt idx="6">
                  <c:v>8.9016700000000004E-3</c:v>
                </c:pt>
                <c:pt idx="7">
                  <c:v>7.8348500000000008E-3</c:v>
                </c:pt>
                <c:pt idx="8">
                  <c:v>6.5803199999999997E-3</c:v>
                </c:pt>
                <c:pt idx="9">
                  <c:v>5.2400099999999998E-3</c:v>
                </c:pt>
                <c:pt idx="10">
                  <c:v>3.9816599999999997E-3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E44-49F0-AB5D-6D31BA1FFC18}"/>
            </c:ext>
          </c:extLst>
        </c:ser>
        <c:ser>
          <c:idx val="3"/>
          <c:order val="3"/>
          <c:tx>
            <c:strRef>
              <c:f>nested_loop_raw!$D$70</c:f>
              <c:strCache>
                <c:ptCount val="1"/>
                <c:pt idx="0">
                  <c:v>Intel (taskloop)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nested_loop_raw!$E$70:$O$70</c:f>
              <c:numCache>
                <c:formatCode>General</c:formatCode>
                <c:ptCount val="11"/>
                <c:pt idx="0">
                  <c:v>6.3301999999999998E-4</c:v>
                </c:pt>
                <c:pt idx="1">
                  <c:v>6.3560999999999999E-4</c:v>
                </c:pt>
                <c:pt idx="2">
                  <c:v>6.4223999999999998E-4</c:v>
                </c:pt>
                <c:pt idx="3">
                  <c:v>6.5058E-4</c:v>
                </c:pt>
                <c:pt idx="4">
                  <c:v>6.6790000000000003E-4</c:v>
                </c:pt>
                <c:pt idx="5">
                  <c:v>6.9404999999999998E-4</c:v>
                </c:pt>
                <c:pt idx="6">
                  <c:v>6.7531999999999998E-4</c:v>
                </c:pt>
                <c:pt idx="7">
                  <c:v>6.3765999999999996E-4</c:v>
                </c:pt>
                <c:pt idx="8">
                  <c:v>6.1956999999999995E-4</c:v>
                </c:pt>
                <c:pt idx="9">
                  <c:v>6.1346000000000003E-4</c:v>
                </c:pt>
                <c:pt idx="10">
                  <c:v>6.1740999999999999E-4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E44-49F0-AB5D-6D31BA1FFC18}"/>
            </c:ext>
          </c:extLst>
        </c:ser>
        <c:ser>
          <c:idx val="4"/>
          <c:order val="4"/>
          <c:tx>
            <c:strRef>
              <c:f>nested_loop_raw!$D$71</c:f>
              <c:strCache>
                <c:ptCount val="1"/>
                <c:pt idx="0">
                  <c:v>LLVM (taskloop)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nested_loop_raw!$E$71:$O$71</c:f>
              <c:numCache>
                <c:formatCode>General</c:formatCode>
                <c:ptCount val="11"/>
                <c:pt idx="0">
                  <c:v>6.3064000000000002E-4</c:v>
                </c:pt>
                <c:pt idx="1">
                  <c:v>6.3332999999999998E-4</c:v>
                </c:pt>
                <c:pt idx="2">
                  <c:v>6.3849999999999996E-4</c:v>
                </c:pt>
                <c:pt idx="3">
                  <c:v>6.4807999999999999E-4</c:v>
                </c:pt>
                <c:pt idx="4">
                  <c:v>6.6040000000000001E-4</c:v>
                </c:pt>
                <c:pt idx="5">
                  <c:v>6.4435000000000002E-4</c:v>
                </c:pt>
                <c:pt idx="6">
                  <c:v>6.2830000000000004E-4</c:v>
                </c:pt>
                <c:pt idx="7">
                  <c:v>6.2562000000000002E-4</c:v>
                </c:pt>
                <c:pt idx="8">
                  <c:v>6.1519999999999999E-4</c:v>
                </c:pt>
                <c:pt idx="9">
                  <c:v>6.1067999999999995E-4</c:v>
                </c:pt>
                <c:pt idx="10">
                  <c:v>6.1207000000000004E-4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DE44-49F0-AB5D-6D31BA1FFC18}"/>
            </c:ext>
          </c:extLst>
        </c:ser>
        <c:ser>
          <c:idx val="5"/>
          <c:order val="5"/>
          <c:tx>
            <c:strRef>
              <c:f>nested_loop_raw!$D$72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nested_loop_raw!$E$66:$O$66</c:f>
              <c:numCache>
                <c:formatCode>General</c:formatCode>
                <c:ptCount val="11"/>
                <c:pt idx="0">
                  <c:v>0.1</c:v>
                </c:pt>
                <c:pt idx="1">
                  <c:v>0.16</c:v>
                </c:pt>
                <c:pt idx="2">
                  <c:v>0.25</c:v>
                </c:pt>
                <c:pt idx="3">
                  <c:v>0.4</c:v>
                </c:pt>
                <c:pt idx="4">
                  <c:v>0.63</c:v>
                </c:pt>
                <c:pt idx="5">
                  <c:v>1</c:v>
                </c:pt>
                <c:pt idx="6">
                  <c:v>1.6</c:v>
                </c:pt>
                <c:pt idx="7">
                  <c:v>2.5</c:v>
                </c:pt>
                <c:pt idx="8">
                  <c:v>4</c:v>
                </c:pt>
                <c:pt idx="9">
                  <c:v>6.3</c:v>
                </c:pt>
                <c:pt idx="10">
                  <c:v>10</c:v>
                </c:pt>
              </c:numCache>
            </c:numRef>
          </c:xVal>
          <c:yVal>
            <c:numRef>
              <c:f>nested_loop_raw!$E$72:$O$72</c:f>
              <c:numCache>
                <c:formatCode>General</c:formatCode>
                <c:ptCount val="11"/>
                <c:pt idx="0">
                  <c:v>4.4799999999999999E-4</c:v>
                </c:pt>
                <c:pt idx="1">
                  <c:v>4.4799999999999999E-4</c:v>
                </c:pt>
                <c:pt idx="2">
                  <c:v>4.4799999999999999E-4</c:v>
                </c:pt>
                <c:pt idx="3">
                  <c:v>4.4799999999999999E-4</c:v>
                </c:pt>
                <c:pt idx="4">
                  <c:v>4.4799999999999999E-4</c:v>
                </c:pt>
                <c:pt idx="5">
                  <c:v>4.4799999999999999E-4</c:v>
                </c:pt>
                <c:pt idx="6">
                  <c:v>4.4799999999999999E-4</c:v>
                </c:pt>
                <c:pt idx="7">
                  <c:v>4.4799999999999999E-4</c:v>
                </c:pt>
                <c:pt idx="8">
                  <c:v>4.4799999999999999E-4</c:v>
                </c:pt>
                <c:pt idx="9">
                  <c:v>4.4799999999999999E-4</c:v>
                </c:pt>
                <c:pt idx="10">
                  <c:v>4.4799999999999999E-4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DE44-49F0-AB5D-6D31BA1FFC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7334632"/>
        <c:axId val="367335616"/>
      </c:scatterChart>
      <c:valAx>
        <c:axId val="367334632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Alpha (A)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bg2">
                <a:lumMod val="9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35616"/>
        <c:crosses val="autoZero"/>
        <c:crossBetween val="midCat"/>
      </c:valAx>
      <c:valAx>
        <c:axId val="367335616"/>
        <c:scaling>
          <c:logBase val="10"/>
          <c:orientation val="minMax"/>
          <c:max val="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3346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kifmm_raw!$C$5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kifmm_raw!$D$5:$N$5</c:f>
              <c:numCache>
                <c:formatCode>General</c:formatCode>
                <c:ptCount val="11"/>
                <c:pt idx="0">
                  <c:v>1</c:v>
                </c:pt>
                <c:pt idx="1">
                  <c:v>1.5114908853651159</c:v>
                </c:pt>
                <c:pt idx="2">
                  <c:v>1.8798616951502705</c:v>
                </c:pt>
                <c:pt idx="3">
                  <c:v>2.1132571562051812</c:v>
                </c:pt>
                <c:pt idx="4">
                  <c:v>2.0785634057862521</c:v>
                </c:pt>
                <c:pt idx="5">
                  <c:v>1.9813087507285052</c:v>
                </c:pt>
                <c:pt idx="6">
                  <c:v>1.827610092970642</c:v>
                </c:pt>
                <c:pt idx="7">
                  <c:v>1.3877693602601808</c:v>
                </c:pt>
                <c:pt idx="8">
                  <c:v>1.2348152563692461</c:v>
                </c:pt>
                <c:pt idx="9">
                  <c:v>1.0087135682932753</c:v>
                </c:pt>
                <c:pt idx="10">
                  <c:v>0.72642614107078507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708-4B6D-ACB8-2301436DD99C}"/>
            </c:ext>
          </c:extLst>
        </c:ser>
        <c:ser>
          <c:idx val="1"/>
          <c:order val="1"/>
          <c:tx>
            <c:strRef>
              <c:f>kifmm_raw!$C$6</c:f>
              <c:strCache>
                <c:ptCount val="1"/>
                <c:pt idx="0">
                  <c:v>Intel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kifmm_raw!$D$6:$N$6</c:f>
              <c:numCache>
                <c:formatCode>General</c:formatCode>
                <c:ptCount val="11"/>
                <c:pt idx="0">
                  <c:v>0.94098958341035721</c:v>
                </c:pt>
                <c:pt idx="1">
                  <c:v>1.4458020129615119</c:v>
                </c:pt>
                <c:pt idx="2">
                  <c:v>1.7358255338399877</c:v>
                </c:pt>
                <c:pt idx="3">
                  <c:v>1.6735911470456983</c:v>
                </c:pt>
                <c:pt idx="4">
                  <c:v>1.5176182506966447</c:v>
                </c:pt>
                <c:pt idx="5">
                  <c:v>1.512023062735377</c:v>
                </c:pt>
                <c:pt idx="6">
                  <c:v>1.4882575209754649</c:v>
                </c:pt>
                <c:pt idx="7">
                  <c:v>1.2817626693453947</c:v>
                </c:pt>
                <c:pt idx="8">
                  <c:v>1.2063305586240545</c:v>
                </c:pt>
                <c:pt idx="9">
                  <c:v>1.0602779109300857</c:v>
                </c:pt>
                <c:pt idx="10">
                  <c:v>0.76645192116584926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708-4B6D-ACB8-2301436DD99C}"/>
            </c:ext>
          </c:extLst>
        </c:ser>
        <c:ser>
          <c:idx val="2"/>
          <c:order val="2"/>
          <c:tx>
            <c:strRef>
              <c:f>kifmm_raw!$C$7</c:f>
              <c:strCache>
                <c:ptCount val="1"/>
                <c:pt idx="0">
                  <c:v>Intel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kifmm_raw!$D$7:$N$7</c:f>
              <c:numCache>
                <c:formatCode>General</c:formatCode>
                <c:ptCount val="11"/>
                <c:pt idx="0">
                  <c:v>0.99241837391458965</c:v>
                </c:pt>
                <c:pt idx="1">
                  <c:v>1.1076458066595702</c:v>
                </c:pt>
                <c:pt idx="2">
                  <c:v>1.0328087003640483</c:v>
                </c:pt>
                <c:pt idx="3">
                  <c:v>0.9221795109008879</c:v>
                </c:pt>
                <c:pt idx="4">
                  <c:v>0.85386209527967383</c:v>
                </c:pt>
                <c:pt idx="5">
                  <c:v>0.63936167094971463</c:v>
                </c:pt>
                <c:pt idx="6">
                  <c:v>0.6304164355576003</c:v>
                </c:pt>
                <c:pt idx="7">
                  <c:v>0.57815182094912665</c:v>
                </c:pt>
                <c:pt idx="8">
                  <c:v>0.55952285515427913</c:v>
                </c:pt>
                <c:pt idx="9">
                  <c:v>0.52178461275208787</c:v>
                </c:pt>
                <c:pt idx="10">
                  <c:v>0.32293199623284941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6708-4B6D-ACB8-2301436DD99C}"/>
            </c:ext>
          </c:extLst>
        </c:ser>
        <c:ser>
          <c:idx val="3"/>
          <c:order val="3"/>
          <c:tx>
            <c:strRef>
              <c:f>kifmm_raw!$C$8</c:f>
              <c:strCache>
                <c:ptCount val="1"/>
                <c:pt idx="0">
                  <c:v>Intel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kifmm_raw!$D$8:$N$8</c:f>
              <c:numCache>
                <c:formatCode>General</c:formatCode>
                <c:ptCount val="11"/>
                <c:pt idx="0">
                  <c:v>0.98129387080415265</c:v>
                </c:pt>
                <c:pt idx="1">
                  <c:v>1.4006937858289383</c:v>
                </c:pt>
                <c:pt idx="2">
                  <c:v>1.5193522339388696</c:v>
                </c:pt>
                <c:pt idx="3">
                  <c:v>1.4103752796079672</c:v>
                </c:pt>
                <c:pt idx="4">
                  <c:v>1.308779921578092</c:v>
                </c:pt>
                <c:pt idx="5">
                  <c:v>1.377213262893227</c:v>
                </c:pt>
                <c:pt idx="6">
                  <c:v>1.3606533246989398</c:v>
                </c:pt>
                <c:pt idx="7">
                  <c:v>1.180905158347807</c:v>
                </c:pt>
                <c:pt idx="8">
                  <c:v>1.1064465037422384</c:v>
                </c:pt>
                <c:pt idx="9">
                  <c:v>0.95939292689570888</c:v>
                </c:pt>
                <c:pt idx="10">
                  <c:v>0.58959014641510932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6708-4B6D-ACB8-2301436DD99C}"/>
            </c:ext>
          </c:extLst>
        </c:ser>
        <c:ser>
          <c:idx val="4"/>
          <c:order val="4"/>
          <c:tx>
            <c:strRef>
              <c:f>kifmm_raw!$C$9</c:f>
              <c:strCache>
                <c:ptCount val="1"/>
                <c:pt idx="0">
                  <c:v>Intel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kifmm_raw!$D$9:$N$9</c:f>
              <c:numCache>
                <c:formatCode>General</c:formatCode>
                <c:ptCount val="11"/>
                <c:pt idx="0">
                  <c:v>0.97536253877546442</c:v>
                </c:pt>
                <c:pt idx="1">
                  <c:v>1.1078965245959109</c:v>
                </c:pt>
                <c:pt idx="2">
                  <c:v>1.0351082632893354</c:v>
                </c:pt>
                <c:pt idx="3">
                  <c:v>0.9149495332944132</c:v>
                </c:pt>
                <c:pt idx="4">
                  <c:v>0.84862477905062006</c:v>
                </c:pt>
                <c:pt idx="5">
                  <c:v>0.63900809420808613</c:v>
                </c:pt>
                <c:pt idx="6">
                  <c:v>0.62692782268645686</c:v>
                </c:pt>
                <c:pt idx="7">
                  <c:v>0.58121518565695884</c:v>
                </c:pt>
                <c:pt idx="8">
                  <c:v>0.56753644207168552</c:v>
                </c:pt>
                <c:pt idx="9">
                  <c:v>0.52807196825509239</c:v>
                </c:pt>
                <c:pt idx="10">
                  <c:v>0.35145538420211564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6708-4B6D-ACB8-2301436DD99C}"/>
            </c:ext>
          </c:extLst>
        </c:ser>
        <c:ser>
          <c:idx val="5"/>
          <c:order val="5"/>
          <c:tx>
            <c:strRef>
              <c:f>kifmm_raw!$C$10</c:f>
              <c:strCache>
                <c:ptCount val="1"/>
                <c:pt idx="0">
                  <c:v>Intel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kifmm_raw!$D$10:$N$10</c:f>
              <c:numCache>
                <c:formatCode>General</c:formatCode>
                <c:ptCount val="11"/>
                <c:pt idx="0">
                  <c:v>1.0019607405725806</c:v>
                </c:pt>
                <c:pt idx="1">
                  <c:v>1.0019607405725806</c:v>
                </c:pt>
                <c:pt idx="2">
                  <c:v>1.0019607405725806</c:v>
                </c:pt>
                <c:pt idx="3">
                  <c:v>1.0019607405725806</c:v>
                </c:pt>
                <c:pt idx="4">
                  <c:v>1.0019607405725806</c:v>
                </c:pt>
                <c:pt idx="5">
                  <c:v>1.0019607405725806</c:v>
                </c:pt>
                <c:pt idx="6">
                  <c:v>1.0019607405725806</c:v>
                </c:pt>
                <c:pt idx="7">
                  <c:v>1.0019607405725806</c:v>
                </c:pt>
                <c:pt idx="8">
                  <c:v>1.0019607405725806</c:v>
                </c:pt>
                <c:pt idx="9">
                  <c:v>1.0019607405725806</c:v>
                </c:pt>
                <c:pt idx="10">
                  <c:v>1.0019607405725806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6708-4B6D-ACB8-2301436DD9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272"/>
        <c:axId val="462972928"/>
      </c:scatterChart>
      <c:valAx>
        <c:axId val="462972272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# of inner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928"/>
        <c:crosses val="autoZero"/>
        <c:crossBetween val="midCat"/>
      </c:valAx>
      <c:valAx>
        <c:axId val="46297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Relative</a:t>
                </a:r>
                <a:r>
                  <a:rPr lang="en-US" baseline="0" dirty="0"/>
                  <a:t> performance</a:t>
                </a:r>
                <a:br>
                  <a:rPr lang="en-US" baseline="0" dirty="0"/>
                </a:br>
                <a:r>
                  <a:rPr lang="en-US" baseline="0" dirty="0"/>
                  <a:t>(BOLT/1thread = 1)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2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kifmm_raw!$C$5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kifmm_raw!$D$5:$N$5</c:f>
              <c:numCache>
                <c:formatCode>General</c:formatCode>
                <c:ptCount val="11"/>
                <c:pt idx="0">
                  <c:v>1</c:v>
                </c:pt>
                <c:pt idx="1">
                  <c:v>1.5114908853651159</c:v>
                </c:pt>
                <c:pt idx="2">
                  <c:v>1.8798616951502705</c:v>
                </c:pt>
                <c:pt idx="3">
                  <c:v>2.1132571562051812</c:v>
                </c:pt>
                <c:pt idx="4">
                  <c:v>2.0785634057862521</c:v>
                </c:pt>
                <c:pt idx="5">
                  <c:v>1.9813087507285052</c:v>
                </c:pt>
                <c:pt idx="6">
                  <c:v>1.827610092970642</c:v>
                </c:pt>
                <c:pt idx="7">
                  <c:v>1.3877693602601808</c:v>
                </c:pt>
                <c:pt idx="8">
                  <c:v>1.2348152563692461</c:v>
                </c:pt>
                <c:pt idx="9">
                  <c:v>1.0087135682932753</c:v>
                </c:pt>
                <c:pt idx="10">
                  <c:v>0.72642614107078507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644-4C24-91ED-E9D34F62DEC5}"/>
            </c:ext>
          </c:extLst>
        </c:ser>
        <c:ser>
          <c:idx val="1"/>
          <c:order val="1"/>
          <c:tx>
            <c:strRef>
              <c:f>kifmm_raw!$C$6</c:f>
              <c:strCache>
                <c:ptCount val="1"/>
                <c:pt idx="0">
                  <c:v>Intel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kifmm_raw!$D$6:$N$6</c:f>
              <c:numCache>
                <c:formatCode>General</c:formatCode>
                <c:ptCount val="11"/>
                <c:pt idx="0">
                  <c:v>0.94098958341035721</c:v>
                </c:pt>
                <c:pt idx="1">
                  <c:v>1.4458020129615119</c:v>
                </c:pt>
                <c:pt idx="2">
                  <c:v>1.7358255338399877</c:v>
                </c:pt>
                <c:pt idx="3">
                  <c:v>1.6735911470456983</c:v>
                </c:pt>
                <c:pt idx="4">
                  <c:v>1.5176182506966447</c:v>
                </c:pt>
                <c:pt idx="5">
                  <c:v>1.512023062735377</c:v>
                </c:pt>
                <c:pt idx="6">
                  <c:v>1.4882575209754649</c:v>
                </c:pt>
                <c:pt idx="7">
                  <c:v>1.2817626693453947</c:v>
                </c:pt>
                <c:pt idx="8">
                  <c:v>1.2063305586240545</c:v>
                </c:pt>
                <c:pt idx="9">
                  <c:v>1.0602779109300857</c:v>
                </c:pt>
                <c:pt idx="10">
                  <c:v>0.76645192116584926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644-4C24-91ED-E9D34F62DEC5}"/>
            </c:ext>
          </c:extLst>
        </c:ser>
        <c:ser>
          <c:idx val="2"/>
          <c:order val="2"/>
          <c:tx>
            <c:strRef>
              <c:f>kifmm_raw!$C$7</c:f>
              <c:strCache>
                <c:ptCount val="1"/>
                <c:pt idx="0">
                  <c:v>Intel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kifmm_raw!$D$7:$N$7</c:f>
              <c:numCache>
                <c:formatCode>General</c:formatCode>
                <c:ptCount val="11"/>
                <c:pt idx="0">
                  <c:v>0.99241837391458965</c:v>
                </c:pt>
                <c:pt idx="1">
                  <c:v>1.1076458066595702</c:v>
                </c:pt>
                <c:pt idx="2">
                  <c:v>1.0328087003640483</c:v>
                </c:pt>
                <c:pt idx="3">
                  <c:v>0.9221795109008879</c:v>
                </c:pt>
                <c:pt idx="4">
                  <c:v>0.85386209527967383</c:v>
                </c:pt>
                <c:pt idx="5">
                  <c:v>0.63936167094971463</c:v>
                </c:pt>
                <c:pt idx="6">
                  <c:v>0.6304164355576003</c:v>
                </c:pt>
                <c:pt idx="7">
                  <c:v>0.57815182094912665</c:v>
                </c:pt>
                <c:pt idx="8">
                  <c:v>0.55952285515427913</c:v>
                </c:pt>
                <c:pt idx="9">
                  <c:v>0.52178461275208787</c:v>
                </c:pt>
                <c:pt idx="10">
                  <c:v>0.32293199623284941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644-4C24-91ED-E9D34F62DEC5}"/>
            </c:ext>
          </c:extLst>
        </c:ser>
        <c:ser>
          <c:idx val="3"/>
          <c:order val="3"/>
          <c:tx>
            <c:strRef>
              <c:f>kifmm_raw!$C$8</c:f>
              <c:strCache>
                <c:ptCount val="1"/>
                <c:pt idx="0">
                  <c:v>Intel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kifmm_raw!$D$8:$N$8</c:f>
              <c:numCache>
                <c:formatCode>General</c:formatCode>
                <c:ptCount val="11"/>
                <c:pt idx="0">
                  <c:v>0.98129387080415265</c:v>
                </c:pt>
                <c:pt idx="1">
                  <c:v>1.4006937858289383</c:v>
                </c:pt>
                <c:pt idx="2">
                  <c:v>1.5193522339388696</c:v>
                </c:pt>
                <c:pt idx="3">
                  <c:v>1.4103752796079672</c:v>
                </c:pt>
                <c:pt idx="4">
                  <c:v>1.308779921578092</c:v>
                </c:pt>
                <c:pt idx="5">
                  <c:v>1.377213262893227</c:v>
                </c:pt>
                <c:pt idx="6">
                  <c:v>1.3606533246989398</c:v>
                </c:pt>
                <c:pt idx="7">
                  <c:v>1.180905158347807</c:v>
                </c:pt>
                <c:pt idx="8">
                  <c:v>1.1064465037422384</c:v>
                </c:pt>
                <c:pt idx="9">
                  <c:v>0.95939292689570888</c:v>
                </c:pt>
                <c:pt idx="10">
                  <c:v>0.58959014641510932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644-4C24-91ED-E9D34F62DEC5}"/>
            </c:ext>
          </c:extLst>
        </c:ser>
        <c:ser>
          <c:idx val="4"/>
          <c:order val="4"/>
          <c:tx>
            <c:strRef>
              <c:f>kifmm_raw!$C$9</c:f>
              <c:strCache>
                <c:ptCount val="1"/>
                <c:pt idx="0">
                  <c:v>Intel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kifmm_raw!$D$9:$N$9</c:f>
              <c:numCache>
                <c:formatCode>General</c:formatCode>
                <c:ptCount val="11"/>
                <c:pt idx="0">
                  <c:v>0.97536253877546442</c:v>
                </c:pt>
                <c:pt idx="1">
                  <c:v>1.1078965245959109</c:v>
                </c:pt>
                <c:pt idx="2">
                  <c:v>1.0351082632893354</c:v>
                </c:pt>
                <c:pt idx="3">
                  <c:v>0.9149495332944132</c:v>
                </c:pt>
                <c:pt idx="4">
                  <c:v>0.84862477905062006</c:v>
                </c:pt>
                <c:pt idx="5">
                  <c:v>0.63900809420808613</c:v>
                </c:pt>
                <c:pt idx="6">
                  <c:v>0.62692782268645686</c:v>
                </c:pt>
                <c:pt idx="7">
                  <c:v>0.58121518565695884</c:v>
                </c:pt>
                <c:pt idx="8">
                  <c:v>0.56753644207168552</c:v>
                </c:pt>
                <c:pt idx="9">
                  <c:v>0.52807196825509239</c:v>
                </c:pt>
                <c:pt idx="10">
                  <c:v>0.35145538420211564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644-4C24-91ED-E9D34F62DEC5}"/>
            </c:ext>
          </c:extLst>
        </c:ser>
        <c:ser>
          <c:idx val="5"/>
          <c:order val="5"/>
          <c:tx>
            <c:strRef>
              <c:f>kifmm_raw!$C$10</c:f>
              <c:strCache>
                <c:ptCount val="1"/>
                <c:pt idx="0">
                  <c:v>Intel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kifmm_raw!$D$4:$N$4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kifmm_raw!$D$10:$N$10</c:f>
              <c:numCache>
                <c:formatCode>General</c:formatCode>
                <c:ptCount val="11"/>
                <c:pt idx="0">
                  <c:v>1.0019607405725806</c:v>
                </c:pt>
                <c:pt idx="1">
                  <c:v>1.0019607405725806</c:v>
                </c:pt>
                <c:pt idx="2">
                  <c:v>1.0019607405725806</c:v>
                </c:pt>
                <c:pt idx="3">
                  <c:v>1.0019607405725806</c:v>
                </c:pt>
                <c:pt idx="4">
                  <c:v>1.0019607405725806</c:v>
                </c:pt>
                <c:pt idx="5">
                  <c:v>1.0019607405725806</c:v>
                </c:pt>
                <c:pt idx="6">
                  <c:v>1.0019607405725806</c:v>
                </c:pt>
                <c:pt idx="7">
                  <c:v>1.0019607405725806</c:v>
                </c:pt>
                <c:pt idx="8">
                  <c:v>1.0019607405725806</c:v>
                </c:pt>
                <c:pt idx="9">
                  <c:v>1.0019607405725806</c:v>
                </c:pt>
                <c:pt idx="10">
                  <c:v>1.0019607405725806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644-4C24-91ED-E9D34F62DE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2972272"/>
        <c:axId val="462972928"/>
      </c:scatterChart>
      <c:valAx>
        <c:axId val="462972272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928"/>
        <c:crosses val="autoZero"/>
        <c:crossBetween val="midCat"/>
      </c:valAx>
      <c:valAx>
        <c:axId val="46297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297227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"/>
          <c:w val="1"/>
          <c:h val="0.99800040900724851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qbox_raw!$C$69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qbox_raw!$D$69:$N$69</c:f>
              <c:numCache>
                <c:formatCode>General</c:formatCode>
                <c:ptCount val="11"/>
                <c:pt idx="0">
                  <c:v>1</c:v>
                </c:pt>
                <c:pt idx="1">
                  <c:v>1.4924289245982694</c:v>
                </c:pt>
                <c:pt idx="2">
                  <c:v>2.7900057770075102</c:v>
                </c:pt>
                <c:pt idx="3">
                  <c:v>3.0988129611806223</c:v>
                </c:pt>
                <c:pt idx="4">
                  <c:v>3.6726235741444868</c:v>
                </c:pt>
                <c:pt idx="5">
                  <c:v>3.0222152690863577</c:v>
                </c:pt>
                <c:pt idx="6">
                  <c:v>3.9537453950061403</c:v>
                </c:pt>
                <c:pt idx="7">
                  <c:v>3.7908163265306118</c:v>
                </c:pt>
                <c:pt idx="8">
                  <c:v>3.9264227642276421</c:v>
                </c:pt>
                <c:pt idx="9">
                  <c:v>3.7207241910631739</c:v>
                </c:pt>
                <c:pt idx="10">
                  <c:v>3.9105263157894741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F98-403E-9A8B-B01F3BD36613}"/>
            </c:ext>
          </c:extLst>
        </c:ser>
        <c:ser>
          <c:idx val="1"/>
          <c:order val="1"/>
          <c:tx>
            <c:strRef>
              <c:f>qbox_raw!$C$70</c:f>
              <c:strCache>
                <c:ptCount val="1"/>
                <c:pt idx="0">
                  <c:v>Intel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qbox_raw!$D$70:$N$70</c:f>
              <c:numCache>
                <c:formatCode>General</c:formatCode>
                <c:ptCount val="11"/>
                <c:pt idx="0">
                  <c:v>0.91911694737843752</c:v>
                </c:pt>
                <c:pt idx="1">
                  <c:v>0.96958442079903628</c:v>
                </c:pt>
                <c:pt idx="2">
                  <c:v>0.80639505760561037</c:v>
                </c:pt>
                <c:pt idx="3">
                  <c:v>0.72695115526454435</c:v>
                </c:pt>
                <c:pt idx="4">
                  <c:v>0.81627651483140373</c:v>
                </c:pt>
                <c:pt idx="5">
                  <c:v>0.91303525853105205</c:v>
                </c:pt>
                <c:pt idx="6">
                  <c:v>0.98904362072496421</c:v>
                </c:pt>
                <c:pt idx="7">
                  <c:v>1.0154541631623213</c:v>
                </c:pt>
                <c:pt idx="8">
                  <c:v>1.0225492271861105</c:v>
                </c:pt>
                <c:pt idx="9">
                  <c:v>1.0568990042674253</c:v>
                </c:pt>
                <c:pt idx="10">
                  <c:v>1.0816349384098545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F98-403E-9A8B-B01F3BD36613}"/>
            </c:ext>
          </c:extLst>
        </c:ser>
        <c:ser>
          <c:idx val="2"/>
          <c:order val="2"/>
          <c:tx>
            <c:strRef>
              <c:f>qbox_raw!$C$71</c:f>
              <c:strCache>
                <c:ptCount val="1"/>
                <c:pt idx="0">
                  <c:v>Intel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qbox_raw!$D$71:$N$71</c:f>
              <c:numCache>
                <c:formatCode>General</c:formatCode>
                <c:ptCount val="11"/>
                <c:pt idx="0">
                  <c:v>0.92519157088122606</c:v>
                </c:pt>
                <c:pt idx="1">
                  <c:v>0.94041476000389446</c:v>
                </c:pt>
                <c:pt idx="2">
                  <c:v>0.94798311904995569</c:v>
                </c:pt>
                <c:pt idx="3">
                  <c:v>0.9485416871256015</c:v>
                </c:pt>
                <c:pt idx="4">
                  <c:v>0.94087278394700968</c:v>
                </c:pt>
                <c:pt idx="5">
                  <c:v>0.93206600405288043</c:v>
                </c:pt>
                <c:pt idx="6">
                  <c:v>0.89876244533358141</c:v>
                </c:pt>
                <c:pt idx="7">
                  <c:v>0.94584802193497841</c:v>
                </c:pt>
                <c:pt idx="8">
                  <c:v>0.93640329617062523</c:v>
                </c:pt>
                <c:pt idx="9">
                  <c:v>0.93071882829061481</c:v>
                </c:pt>
                <c:pt idx="10">
                  <c:v>0.92218827573037998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F98-403E-9A8B-B01F3BD36613}"/>
            </c:ext>
          </c:extLst>
        </c:ser>
        <c:ser>
          <c:idx val="3"/>
          <c:order val="3"/>
          <c:tx>
            <c:strRef>
              <c:f>qbox_raw!$C$72</c:f>
              <c:strCache>
                <c:ptCount val="1"/>
                <c:pt idx="0">
                  <c:v>Intel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qbox_raw!$D$72:$N$72</c:f>
              <c:numCache>
                <c:formatCode>General</c:formatCode>
                <c:ptCount val="11"/>
                <c:pt idx="0">
                  <c:v>0.87546451554427629</c:v>
                </c:pt>
                <c:pt idx="1">
                  <c:v>0.5963081861958266</c:v>
                </c:pt>
                <c:pt idx="2">
                  <c:v>0.63283758107842492</c:v>
                </c:pt>
                <c:pt idx="3">
                  <c:v>0.72991763016700673</c:v>
                </c:pt>
                <c:pt idx="4">
                  <c:v>0.81243165951720087</c:v>
                </c:pt>
                <c:pt idx="5">
                  <c:v>0.90389294403892939</c:v>
                </c:pt>
                <c:pt idx="6">
                  <c:v>0.94714649931359096</c:v>
                </c:pt>
                <c:pt idx="7">
                  <c:v>0.99886246122026889</c:v>
                </c:pt>
                <c:pt idx="8">
                  <c:v>0.98380525565288257</c:v>
                </c:pt>
                <c:pt idx="9">
                  <c:v>1.0250451024089993</c:v>
                </c:pt>
                <c:pt idx="10">
                  <c:v>1.0375980234181974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F98-403E-9A8B-B01F3BD36613}"/>
            </c:ext>
          </c:extLst>
        </c:ser>
        <c:ser>
          <c:idx val="4"/>
          <c:order val="4"/>
          <c:tx>
            <c:strRef>
              <c:f>qbox_raw!$C$73</c:f>
              <c:strCache>
                <c:ptCount val="1"/>
                <c:pt idx="0">
                  <c:v>Intel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qbox_raw!$D$73:$N$73</c:f>
              <c:numCache>
                <c:formatCode>General</c:formatCode>
                <c:ptCount val="11"/>
                <c:pt idx="0">
                  <c:v>0.89080512773217735</c:v>
                </c:pt>
                <c:pt idx="1">
                  <c:v>0.93977427515080758</c:v>
                </c:pt>
                <c:pt idx="2">
                  <c:v>0.93143683702989399</c:v>
                </c:pt>
                <c:pt idx="3">
                  <c:v>0.94742520843550759</c:v>
                </c:pt>
                <c:pt idx="4">
                  <c:v>0.93233590733590732</c:v>
                </c:pt>
                <c:pt idx="5">
                  <c:v>0.94133125426371689</c:v>
                </c:pt>
                <c:pt idx="6">
                  <c:v>0.94520011742831977</c:v>
                </c:pt>
                <c:pt idx="7">
                  <c:v>0.92051844086533885</c:v>
                </c:pt>
                <c:pt idx="8">
                  <c:v>0.94261735141992786</c:v>
                </c:pt>
                <c:pt idx="9">
                  <c:v>0.9450151648566677</c:v>
                </c:pt>
                <c:pt idx="10">
                  <c:v>0.79074907900122804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F98-403E-9A8B-B01F3BD36613}"/>
            </c:ext>
          </c:extLst>
        </c:ser>
        <c:ser>
          <c:idx val="5"/>
          <c:order val="5"/>
          <c:tx>
            <c:strRef>
              <c:f>qbox_raw!$C$74</c:f>
              <c:strCache>
                <c:ptCount val="1"/>
                <c:pt idx="0">
                  <c:v>Intel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qbox_raw!$D$74:$N$74</c:f>
              <c:numCache>
                <c:formatCode>General</c:formatCode>
                <c:ptCount val="11"/>
                <c:pt idx="0">
                  <c:v>0.79399917796958497</c:v>
                </c:pt>
                <c:pt idx="1">
                  <c:v>0.79668426261959746</c:v>
                </c:pt>
                <c:pt idx="2">
                  <c:v>0.63114218504966024</c:v>
                </c:pt>
                <c:pt idx="3">
                  <c:v>0.57624388497792622</c:v>
                </c:pt>
                <c:pt idx="4">
                  <c:v>0.64895189465197534</c:v>
                </c:pt>
                <c:pt idx="5">
                  <c:v>0.71739453357100413</c:v>
                </c:pt>
                <c:pt idx="6">
                  <c:v>0.77682161814379924</c:v>
                </c:pt>
                <c:pt idx="7">
                  <c:v>0.80531932632983161</c:v>
                </c:pt>
                <c:pt idx="8">
                  <c:v>0.8249914588315681</c:v>
                </c:pt>
                <c:pt idx="9">
                  <c:v>0.84365446763909524</c:v>
                </c:pt>
                <c:pt idx="10">
                  <c:v>0.87080778939776415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AF98-403E-9A8B-B01F3BD366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"/>
          <c:w val="1"/>
          <c:h val="1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4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qbox_raw!$D$9:$N$9</c:f>
              <c:numCache>
                <c:formatCode>General</c:formatCode>
                <c:ptCount val="11"/>
                <c:pt idx="0">
                  <c:v>1</c:v>
                </c:pt>
                <c:pt idx="1">
                  <c:v>1.1408467221766154</c:v>
                </c:pt>
                <c:pt idx="2">
                  <c:v>1.6732026143790848</c:v>
                </c:pt>
                <c:pt idx="3">
                  <c:v>1.7639165911151404</c:v>
                </c:pt>
                <c:pt idx="4">
                  <c:v>1.9428799680447375</c:v>
                </c:pt>
                <c:pt idx="5">
                  <c:v>1.4396921710818411</c:v>
                </c:pt>
                <c:pt idx="6">
                  <c:v>1.8885653271209475</c:v>
                </c:pt>
                <c:pt idx="7">
                  <c:v>1.8203592814371259</c:v>
                </c:pt>
                <c:pt idx="8">
                  <c:v>1.8024828608486194</c:v>
                </c:pt>
                <c:pt idx="9">
                  <c:v>1.756908072963699</c:v>
                </c:pt>
                <c:pt idx="10">
                  <c:v>1.7260468417317245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944-452C-934F-225CCE5AE406}"/>
            </c:ext>
          </c:extLst>
        </c:ser>
        <c:ser>
          <c:idx val="1"/>
          <c:order val="1"/>
          <c:tx>
            <c:strRef>
              <c:f>qbox_raw!$C$10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qbox_raw!$D$10:$N$10</c:f>
              <c:numCache>
                <c:formatCode>General</c:formatCode>
                <c:ptCount val="11"/>
                <c:pt idx="0">
                  <c:v>0.90627911309856535</c:v>
                </c:pt>
                <c:pt idx="1">
                  <c:v>0.95795174790743487</c:v>
                </c:pt>
                <c:pt idx="2">
                  <c:v>0.52065938771141085</c:v>
                </c:pt>
                <c:pt idx="3">
                  <c:v>0.48270728923733441</c:v>
                </c:pt>
                <c:pt idx="4">
                  <c:v>0.48117920561903349</c:v>
                </c:pt>
                <c:pt idx="5">
                  <c:v>0.47081599070757918</c:v>
                </c:pt>
                <c:pt idx="6">
                  <c:v>0.44736721085306974</c:v>
                </c:pt>
                <c:pt idx="7">
                  <c:v>0.44999537422518271</c:v>
                </c:pt>
                <c:pt idx="8">
                  <c:v>0.4464228351154147</c:v>
                </c:pt>
                <c:pt idx="9">
                  <c:v>0.45789597552365263</c:v>
                </c:pt>
                <c:pt idx="10">
                  <c:v>0.47973172896735372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944-452C-934F-225CCE5AE406}"/>
            </c:ext>
          </c:extLst>
        </c:ser>
        <c:ser>
          <c:idx val="2"/>
          <c:order val="2"/>
          <c:tx>
            <c:strRef>
              <c:f>qbox_raw!$C$11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qbox_raw!$D$11:$N$11</c:f>
              <c:numCache>
                <c:formatCode>General</c:formatCode>
                <c:ptCount val="11"/>
                <c:pt idx="0">
                  <c:v>0.93073096058170679</c:v>
                </c:pt>
                <c:pt idx="1">
                  <c:v>0.92638796305113802</c:v>
                </c:pt>
                <c:pt idx="2">
                  <c:v>0.93385811654027073</c:v>
                </c:pt>
                <c:pt idx="3">
                  <c:v>0.89634202524647566</c:v>
                </c:pt>
                <c:pt idx="4">
                  <c:v>0.94044856921887088</c:v>
                </c:pt>
                <c:pt idx="5">
                  <c:v>0.91145882132483835</c:v>
                </c:pt>
                <c:pt idx="6">
                  <c:v>0.87372013651877134</c:v>
                </c:pt>
                <c:pt idx="7">
                  <c:v>0.91860245514636452</c:v>
                </c:pt>
                <c:pt idx="8">
                  <c:v>0.92984133052953555</c:v>
                </c:pt>
                <c:pt idx="9">
                  <c:v>0.90780141843971629</c:v>
                </c:pt>
                <c:pt idx="10">
                  <c:v>0.9081404032860344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944-452C-934F-225CCE5AE406}"/>
            </c:ext>
          </c:extLst>
        </c:ser>
        <c:ser>
          <c:idx val="3"/>
          <c:order val="3"/>
          <c:tx>
            <c:strRef>
              <c:f>qbox_raw!$C$12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qbox_raw!$D$12:$N$12</c:f>
              <c:numCache>
                <c:formatCode>General</c:formatCode>
                <c:ptCount val="11"/>
                <c:pt idx="0">
                  <c:v>0.85183887915936951</c:v>
                </c:pt>
                <c:pt idx="1">
                  <c:v>0.4146632566069906</c:v>
                </c:pt>
                <c:pt idx="2">
                  <c:v>0.40181743081371335</c:v>
                </c:pt>
                <c:pt idx="3">
                  <c:v>0.38727656355746648</c:v>
                </c:pt>
                <c:pt idx="4">
                  <c:v>0.41323648103309119</c:v>
                </c:pt>
                <c:pt idx="5">
                  <c:v>0.42092510060144522</c:v>
                </c:pt>
                <c:pt idx="6">
                  <c:v>0.45145721180620008</c:v>
                </c:pt>
                <c:pt idx="7">
                  <c:v>0.46492066526476777</c:v>
                </c:pt>
                <c:pt idx="8">
                  <c:v>0.47719022858824689</c:v>
                </c:pt>
                <c:pt idx="9">
                  <c:v>0.49612403100775193</c:v>
                </c:pt>
                <c:pt idx="10">
                  <c:v>0.51695185460729087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944-452C-934F-225CCE5AE406}"/>
            </c:ext>
          </c:extLst>
        </c:ser>
        <c:ser>
          <c:idx val="4"/>
          <c:order val="4"/>
          <c:tx>
            <c:strRef>
              <c:f>qbox_raw!$C$13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qbox_raw!$D$13:$N$13</c:f>
              <c:numCache>
                <c:formatCode>General</c:formatCode>
                <c:ptCount val="11"/>
                <c:pt idx="0">
                  <c:v>0.8756075607560756</c:v>
                </c:pt>
                <c:pt idx="1">
                  <c:v>0.92647619047619056</c:v>
                </c:pt>
                <c:pt idx="2">
                  <c:v>0.9324259561008339</c:v>
                </c:pt>
                <c:pt idx="3">
                  <c:v>0.93484528156832591</c:v>
                </c:pt>
                <c:pt idx="4">
                  <c:v>0.93135471517472468</c:v>
                </c:pt>
                <c:pt idx="5">
                  <c:v>0.9345758478239985</c:v>
                </c:pt>
                <c:pt idx="6">
                  <c:v>0.92921960072595289</c:v>
                </c:pt>
                <c:pt idx="7">
                  <c:v>0.88243831640058068</c:v>
                </c:pt>
                <c:pt idx="8">
                  <c:v>0.93099818164417636</c:v>
                </c:pt>
                <c:pt idx="9">
                  <c:v>0.91782243607887548</c:v>
                </c:pt>
                <c:pt idx="10">
                  <c:v>0.78394713514384717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944-452C-934F-225CCE5AE406}"/>
            </c:ext>
          </c:extLst>
        </c:ser>
        <c:ser>
          <c:idx val="5"/>
          <c:order val="5"/>
          <c:tx>
            <c:strRef>
              <c:f>qbox_raw!$C$14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qbox_raw!$D$14:$N$14</c:f>
              <c:numCache>
                <c:formatCode>General</c:formatCode>
                <c:ptCount val="11"/>
                <c:pt idx="0">
                  <c:v>0.7871186989238611</c:v>
                </c:pt>
                <c:pt idx="1">
                  <c:v>0.78737353298259816</c:v>
                </c:pt>
                <c:pt idx="2">
                  <c:v>0.39305050505050504</c:v>
                </c:pt>
                <c:pt idx="3">
                  <c:v>0.36792738275340392</c:v>
                </c:pt>
                <c:pt idx="4">
                  <c:v>0.3660721005494092</c:v>
                </c:pt>
                <c:pt idx="5">
                  <c:v>0.35460941202201723</c:v>
                </c:pt>
                <c:pt idx="6">
                  <c:v>0.34367271956475659</c:v>
                </c:pt>
                <c:pt idx="7">
                  <c:v>0.34233029524580355</c:v>
                </c:pt>
                <c:pt idx="8">
                  <c:v>0.33761366002637605</c:v>
                </c:pt>
                <c:pt idx="9">
                  <c:v>0.34459794544810485</c:v>
                </c:pt>
                <c:pt idx="10">
                  <c:v>0.36275496886303465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944-452C-934F-225CCE5AE4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8D5-4D4E-87A0-FB89303D1A23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8D5-4D4E-87A0-FB89303D1A23}"/>
            </c:ext>
          </c:extLst>
        </c:ser>
        <c:ser>
          <c:idx val="5"/>
          <c:order val="3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8D5-4D4E-87A0-FB89303D1A23}"/>
            </c:ext>
          </c:extLst>
        </c:ser>
        <c:ser>
          <c:idx val="6"/>
          <c:order val="4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88D5-4D4E-87A0-FB89303D1A23}"/>
            </c:ext>
          </c:extLst>
        </c:ser>
        <c:ser>
          <c:idx val="7"/>
          <c:order val="5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88D5-4D4E-87A0-FB89303D1A23}"/>
            </c:ext>
          </c:extLst>
        </c:ser>
        <c:ser>
          <c:idx val="3"/>
          <c:order val="6"/>
          <c:tx>
            <c:strRef>
              <c:f>nested_loop_raw!$D$11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88D5-4D4E-87A0-FB89303D1A23}"/>
            </c:ext>
          </c:extLst>
        </c:ser>
        <c:ser>
          <c:idx val="4"/>
          <c:order val="7"/>
          <c:tx>
            <c:strRef>
              <c:f>nested_loop_raw!$D$12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88D5-4D4E-87A0-FB89303D1A23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88D5-4D4E-87A0-FB89303D1A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88D5-4D4E-87A0-FB89303D1A23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"/>
          <c:w val="1"/>
          <c:h val="0.9835430248638275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qbox_raw!$C$19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qbox_raw!$D$19:$N$19</c:f>
              <c:numCache>
                <c:formatCode>General</c:formatCode>
                <c:ptCount val="11"/>
                <c:pt idx="0">
                  <c:v>1</c:v>
                </c:pt>
                <c:pt idx="1">
                  <c:v>0.92644992035978635</c:v>
                </c:pt>
                <c:pt idx="2">
                  <c:v>1.3480572597137015</c:v>
                </c:pt>
                <c:pt idx="3">
                  <c:v>1.3548917511647027</c:v>
                </c:pt>
                <c:pt idx="4">
                  <c:v>1.4374182293938071</c:v>
                </c:pt>
                <c:pt idx="5">
                  <c:v>1.0955018834478174</c:v>
                </c:pt>
                <c:pt idx="6">
                  <c:v>1.4059434096402672</c:v>
                </c:pt>
                <c:pt idx="7">
                  <c:v>1.3493449781659388</c:v>
                </c:pt>
                <c:pt idx="8">
                  <c:v>1.3326145552560646</c:v>
                </c:pt>
                <c:pt idx="9">
                  <c:v>1.29576726510287</c:v>
                </c:pt>
                <c:pt idx="10">
                  <c:v>1.2617072859512568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2AC-4143-8846-4C6893F06E10}"/>
            </c:ext>
          </c:extLst>
        </c:ser>
        <c:ser>
          <c:idx val="1"/>
          <c:order val="1"/>
          <c:tx>
            <c:strRef>
              <c:f>qbox_raw!$C$20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qbox_raw!$D$20:$N$20</c:f>
              <c:numCache>
                <c:formatCode>General</c:formatCode>
                <c:ptCount val="11"/>
                <c:pt idx="0">
                  <c:v>0.91428571428571426</c:v>
                </c:pt>
                <c:pt idx="1">
                  <c:v>0.96224211755546896</c:v>
                </c:pt>
                <c:pt idx="2">
                  <c:v>0.41112635649245355</c:v>
                </c:pt>
                <c:pt idx="3">
                  <c:v>0.38895444890252534</c:v>
                </c:pt>
                <c:pt idx="4">
                  <c:v>0.38805384404065768</c:v>
                </c:pt>
                <c:pt idx="5">
                  <c:v>0.37714547257609271</c:v>
                </c:pt>
                <c:pt idx="6">
                  <c:v>0.36086274223568482</c:v>
                </c:pt>
                <c:pt idx="7">
                  <c:v>0.35168587281263336</c:v>
                </c:pt>
                <c:pt idx="8">
                  <c:v>0.33918770581778263</c:v>
                </c:pt>
                <c:pt idx="9">
                  <c:v>0.33632653061224488</c:v>
                </c:pt>
                <c:pt idx="10">
                  <c:v>0.33724420190995902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2AC-4143-8846-4C6893F06E10}"/>
            </c:ext>
          </c:extLst>
        </c:ser>
        <c:ser>
          <c:idx val="2"/>
          <c:order val="2"/>
          <c:tx>
            <c:strRef>
              <c:f>qbox_raw!$C$21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qbox_raw!$D$21:$N$21</c:f>
              <c:numCache>
                <c:formatCode>General</c:formatCode>
                <c:ptCount val="11"/>
                <c:pt idx="0">
                  <c:v>0.91674392731318366</c:v>
                </c:pt>
                <c:pt idx="1">
                  <c:v>0.92766676048409791</c:v>
                </c:pt>
                <c:pt idx="2">
                  <c:v>0.92923597406258818</c:v>
                </c:pt>
                <c:pt idx="3">
                  <c:v>0.89948148821977614</c:v>
                </c:pt>
                <c:pt idx="4">
                  <c:v>0.93521233330180653</c:v>
                </c:pt>
                <c:pt idx="5">
                  <c:v>0.90367391701699862</c:v>
                </c:pt>
                <c:pt idx="6">
                  <c:v>0.87636266950279174</c:v>
                </c:pt>
                <c:pt idx="7">
                  <c:v>0.92092763341715567</c:v>
                </c:pt>
                <c:pt idx="8">
                  <c:v>0.92923597406258818</c:v>
                </c:pt>
                <c:pt idx="9">
                  <c:v>0.90674002751031624</c:v>
                </c:pt>
                <c:pt idx="10">
                  <c:v>0.90840606338998608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2AC-4143-8846-4C6893F06E10}"/>
            </c:ext>
          </c:extLst>
        </c:ser>
        <c:ser>
          <c:idx val="3"/>
          <c:order val="3"/>
          <c:tx>
            <c:strRef>
              <c:f>qbox_raw!$C$22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qbox_raw!$D$22:$N$22</c:f>
              <c:numCache>
                <c:formatCode>General</c:formatCode>
                <c:ptCount val="11"/>
                <c:pt idx="0">
                  <c:v>0.8556593977154725</c:v>
                </c:pt>
                <c:pt idx="1">
                  <c:v>0.32419672131147537</c:v>
                </c:pt>
                <c:pt idx="2">
                  <c:v>0.29049885422175215</c:v>
                </c:pt>
                <c:pt idx="3">
                  <c:v>0.28307234261830466</c:v>
                </c:pt>
                <c:pt idx="4">
                  <c:v>0.30106872088420666</c:v>
                </c:pt>
                <c:pt idx="5">
                  <c:v>0.29893883967711704</c:v>
                </c:pt>
                <c:pt idx="6">
                  <c:v>0.30676635745974618</c:v>
                </c:pt>
                <c:pt idx="7">
                  <c:v>0.31015338289263195</c:v>
                </c:pt>
                <c:pt idx="8">
                  <c:v>0.31737065091796118</c:v>
                </c:pt>
                <c:pt idx="9">
                  <c:v>0.32969890967290183</c:v>
                </c:pt>
                <c:pt idx="10">
                  <c:v>0.34163701067615659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2AC-4143-8846-4C6893F06E10}"/>
            </c:ext>
          </c:extLst>
        </c:ser>
        <c:ser>
          <c:idx val="4"/>
          <c:order val="4"/>
          <c:tx>
            <c:strRef>
              <c:f>qbox_raw!$C$23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qbox_raw!$D$23:$N$23</c:f>
              <c:numCache>
                <c:formatCode>General</c:formatCode>
                <c:ptCount val="11"/>
                <c:pt idx="0">
                  <c:v>0.87924595411701945</c:v>
                </c:pt>
                <c:pt idx="1">
                  <c:v>0.91972839735838519</c:v>
                </c:pt>
                <c:pt idx="2">
                  <c:v>0.92419852322646978</c:v>
                </c:pt>
                <c:pt idx="3">
                  <c:v>0.9290613548811425</c:v>
                </c:pt>
                <c:pt idx="4">
                  <c:v>0.92993510768362631</c:v>
                </c:pt>
                <c:pt idx="5">
                  <c:v>0.93379922561148354</c:v>
                </c:pt>
                <c:pt idx="6">
                  <c:v>0.92411214953271026</c:v>
                </c:pt>
                <c:pt idx="7">
                  <c:v>0.88633918967371816</c:v>
                </c:pt>
                <c:pt idx="8">
                  <c:v>0.92506314903171483</c:v>
                </c:pt>
                <c:pt idx="9">
                  <c:v>0.92290461078962105</c:v>
                </c:pt>
                <c:pt idx="10">
                  <c:v>0.78983944404505146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22AC-4143-8846-4C6893F06E10}"/>
            </c:ext>
          </c:extLst>
        </c:ser>
        <c:ser>
          <c:idx val="5"/>
          <c:order val="5"/>
          <c:tx>
            <c:strRef>
              <c:f>qbox_raw!$C$24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qbox_raw!$D$24:$N$24</c:f>
              <c:numCache>
                <c:formatCode>General</c:formatCode>
                <c:ptCount val="11"/>
                <c:pt idx="0">
                  <c:v>0.78632206759443346</c:v>
                </c:pt>
                <c:pt idx="1">
                  <c:v>0.78694787107043374</c:v>
                </c:pt>
                <c:pt idx="2">
                  <c:v>0.296331814912491</c:v>
                </c:pt>
                <c:pt idx="3">
                  <c:v>0.28804474481472847</c:v>
                </c:pt>
                <c:pt idx="4">
                  <c:v>0.28532679267061029</c:v>
                </c:pt>
                <c:pt idx="5">
                  <c:v>0.27527073299741095</c:v>
                </c:pt>
                <c:pt idx="6">
                  <c:v>0.26628605283709905</c:v>
                </c:pt>
                <c:pt idx="7">
                  <c:v>0.2600326092673434</c:v>
                </c:pt>
                <c:pt idx="8">
                  <c:v>0.24935693750945678</c:v>
                </c:pt>
                <c:pt idx="9">
                  <c:v>0.24682359401912082</c:v>
                </c:pt>
                <c:pt idx="10">
                  <c:v>0.24633168082509158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22AC-4143-8846-4C6893F06E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qbox_raw!$C$29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qbox_raw!$D$29:$N$29</c:f>
              <c:numCache>
                <c:formatCode>General</c:formatCode>
                <c:ptCount val="11"/>
                <c:pt idx="0">
                  <c:v>1</c:v>
                </c:pt>
                <c:pt idx="1">
                  <c:v>0.76408809467826633</c:v>
                </c:pt>
                <c:pt idx="2">
                  <c:v>1.1230273010021887</c:v>
                </c:pt>
                <c:pt idx="3">
                  <c:v>1.0982313844767377</c:v>
                </c:pt>
                <c:pt idx="4">
                  <c:v>1.1258805866728261</c:v>
                </c:pt>
                <c:pt idx="5">
                  <c:v>0.87773476186188881</c:v>
                </c:pt>
                <c:pt idx="6">
                  <c:v>1.0906141626580155</c:v>
                </c:pt>
                <c:pt idx="7">
                  <c:v>1.0518990073370738</c:v>
                </c:pt>
                <c:pt idx="8">
                  <c:v>1.0331708350996185</c:v>
                </c:pt>
                <c:pt idx="9">
                  <c:v>1.0079611248966087</c:v>
                </c:pt>
                <c:pt idx="10">
                  <c:v>0.97120940426379754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03C-4F75-A7EE-49B0C75D9BD3}"/>
            </c:ext>
          </c:extLst>
        </c:ser>
        <c:ser>
          <c:idx val="1"/>
          <c:order val="1"/>
          <c:tx>
            <c:strRef>
              <c:f>qbox_raw!$C$30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qbox_raw!$D$30:$N$30</c:f>
              <c:numCache>
                <c:formatCode>General</c:formatCode>
                <c:ptCount val="11"/>
                <c:pt idx="0">
                  <c:v>0.8824221578566257</c:v>
                </c:pt>
                <c:pt idx="1">
                  <c:v>0.92267650955896274</c:v>
                </c:pt>
                <c:pt idx="2">
                  <c:v>0.30617756979994348</c:v>
                </c:pt>
                <c:pt idx="3">
                  <c:v>0.29554066753569591</c:v>
                </c:pt>
                <c:pt idx="4">
                  <c:v>0.29849055448394107</c:v>
                </c:pt>
                <c:pt idx="5">
                  <c:v>0.29351196748457026</c:v>
                </c:pt>
                <c:pt idx="6">
                  <c:v>0.28079725798554106</c:v>
                </c:pt>
                <c:pt idx="7">
                  <c:v>0.27812170142355863</c:v>
                </c:pt>
                <c:pt idx="8">
                  <c:v>0.26908639249240962</c:v>
                </c:pt>
                <c:pt idx="9">
                  <c:v>0.26061967011521908</c:v>
                </c:pt>
                <c:pt idx="10">
                  <c:v>0.25466941824926204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B03C-4F75-A7EE-49B0C75D9BD3}"/>
            </c:ext>
          </c:extLst>
        </c:ser>
        <c:ser>
          <c:idx val="2"/>
          <c:order val="2"/>
          <c:tx>
            <c:strRef>
              <c:f>qbox_raw!$C$31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qbox_raw!$D$31:$N$31</c:f>
              <c:numCache>
                <c:formatCode>General</c:formatCode>
                <c:ptCount val="11"/>
                <c:pt idx="0">
                  <c:v>0.88274176023180007</c:v>
                </c:pt>
                <c:pt idx="1">
                  <c:v>0.88546775658492283</c:v>
                </c:pt>
                <c:pt idx="2">
                  <c:v>0.88788706739526413</c:v>
                </c:pt>
                <c:pt idx="3">
                  <c:v>0.86866256794083585</c:v>
                </c:pt>
                <c:pt idx="4">
                  <c:v>0.89023833439868516</c:v>
                </c:pt>
                <c:pt idx="5">
                  <c:v>0.87741877418774183</c:v>
                </c:pt>
                <c:pt idx="6">
                  <c:v>0.84796033747934241</c:v>
                </c:pt>
                <c:pt idx="7">
                  <c:v>0.886433897072195</c:v>
                </c:pt>
                <c:pt idx="8">
                  <c:v>0.88570909421277366</c:v>
                </c:pt>
                <c:pt idx="9">
                  <c:v>0.86396667848280739</c:v>
                </c:pt>
                <c:pt idx="10">
                  <c:v>0.87868409193330332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B03C-4F75-A7EE-49B0C75D9BD3}"/>
            </c:ext>
          </c:extLst>
        </c:ser>
        <c:ser>
          <c:idx val="3"/>
          <c:order val="3"/>
          <c:tx>
            <c:strRef>
              <c:f>qbox_raw!$C$32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qbox_raw!$D$32:$N$32</c:f>
              <c:numCache>
                <c:formatCode>General</c:formatCode>
                <c:ptCount val="11"/>
                <c:pt idx="0">
                  <c:v>0.82506770480704128</c:v>
                </c:pt>
                <c:pt idx="1">
                  <c:v>0.25070074832206135</c:v>
                </c:pt>
                <c:pt idx="2">
                  <c:v>0.21858744394618831</c:v>
                </c:pt>
                <c:pt idx="3">
                  <c:v>0.21657225369321337</c:v>
                </c:pt>
                <c:pt idx="4">
                  <c:v>0.22959892607333787</c:v>
                </c:pt>
                <c:pt idx="5">
                  <c:v>0.23248992440321467</c:v>
                </c:pt>
                <c:pt idx="6">
                  <c:v>0.2361218756055028</c:v>
                </c:pt>
                <c:pt idx="7">
                  <c:v>0.23780368816469899</c:v>
                </c:pt>
                <c:pt idx="8">
                  <c:v>0.23998129184718395</c:v>
                </c:pt>
                <c:pt idx="9">
                  <c:v>0.24754335627047205</c:v>
                </c:pt>
                <c:pt idx="10">
                  <c:v>0.25456302060213593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03C-4F75-A7EE-49B0C75D9BD3}"/>
            </c:ext>
          </c:extLst>
        </c:ser>
        <c:ser>
          <c:idx val="4"/>
          <c:order val="4"/>
          <c:tx>
            <c:strRef>
              <c:f>qbox_raw!$C$33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qbox_raw!$D$33:$N$33</c:f>
              <c:numCache>
                <c:formatCode>General</c:formatCode>
                <c:ptCount val="11"/>
                <c:pt idx="0">
                  <c:v>0.84773913043478266</c:v>
                </c:pt>
                <c:pt idx="1">
                  <c:v>0.89113345521023768</c:v>
                </c:pt>
                <c:pt idx="2">
                  <c:v>0.88090720159031355</c:v>
                </c:pt>
                <c:pt idx="3">
                  <c:v>0.89571848585079017</c:v>
                </c:pt>
                <c:pt idx="4">
                  <c:v>0.88426303854875288</c:v>
                </c:pt>
                <c:pt idx="5">
                  <c:v>0.88683707814063484</c:v>
                </c:pt>
                <c:pt idx="6">
                  <c:v>0.88885849744711887</c:v>
                </c:pt>
                <c:pt idx="7">
                  <c:v>0.85871575794944077</c:v>
                </c:pt>
                <c:pt idx="8">
                  <c:v>0.8986910029498526</c:v>
                </c:pt>
                <c:pt idx="9">
                  <c:v>0.88498547567175012</c:v>
                </c:pt>
                <c:pt idx="10">
                  <c:v>0.76540786684462592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B03C-4F75-A7EE-49B0C75D9BD3}"/>
            </c:ext>
          </c:extLst>
        </c:ser>
        <c:ser>
          <c:idx val="5"/>
          <c:order val="5"/>
          <c:tx>
            <c:strRef>
              <c:f>qbox_raw!$C$34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qbox_raw!$D$34:$N$34</c:f>
              <c:numCache>
                <c:formatCode>General</c:formatCode>
                <c:ptCount val="11"/>
                <c:pt idx="0">
                  <c:v>0.75985970381917378</c:v>
                </c:pt>
                <c:pt idx="1">
                  <c:v>0.75749805749805754</c:v>
                </c:pt>
                <c:pt idx="2">
                  <c:v>0.21338206969007181</c:v>
                </c:pt>
                <c:pt idx="3">
                  <c:v>0.21093056967913629</c:v>
                </c:pt>
                <c:pt idx="4">
                  <c:v>0.21420724204605379</c:v>
                </c:pt>
                <c:pt idx="5">
                  <c:v>0.20820519391764908</c:v>
                </c:pt>
                <c:pt idx="6">
                  <c:v>0.2029604030478411</c:v>
                </c:pt>
                <c:pt idx="7">
                  <c:v>0.19492931837722191</c:v>
                </c:pt>
                <c:pt idx="8">
                  <c:v>0.19334430716141443</c:v>
                </c:pt>
                <c:pt idx="9">
                  <c:v>0.1854373918170924</c:v>
                </c:pt>
                <c:pt idx="10">
                  <c:v>0.18017002402513399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B03C-4F75-A7EE-49B0C75D9B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qbox_raw!$C$39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qbox_raw!$D$39:$N$39</c:f>
              <c:numCache>
                <c:formatCode>General</c:formatCode>
                <c:ptCount val="11"/>
                <c:pt idx="0">
                  <c:v>1</c:v>
                </c:pt>
                <c:pt idx="1">
                  <c:v>1.4108053007135575</c:v>
                </c:pt>
                <c:pt idx="2">
                  <c:v>2.4075546719681906</c:v>
                </c:pt>
                <c:pt idx="3">
                  <c:v>2.6725517241379313</c:v>
                </c:pt>
                <c:pt idx="4">
                  <c:v>3.1878907535373475</c:v>
                </c:pt>
                <c:pt idx="5">
                  <c:v>2.5144043602387751</c:v>
                </c:pt>
                <c:pt idx="6">
                  <c:v>3.2840677966101692</c:v>
                </c:pt>
                <c:pt idx="7">
                  <c:v>3.1121105043366533</c:v>
                </c:pt>
                <c:pt idx="8">
                  <c:v>3.2005285761480016</c:v>
                </c:pt>
                <c:pt idx="9">
                  <c:v>3.0030998140111596</c:v>
                </c:pt>
                <c:pt idx="10">
                  <c:v>3.1505691056910572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FE00-499C-93AF-703ADFE4AD07}"/>
            </c:ext>
          </c:extLst>
        </c:ser>
        <c:ser>
          <c:idx val="1"/>
          <c:order val="1"/>
          <c:tx>
            <c:strRef>
              <c:f>qbox_raw!$C$40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qbox_raw!$D$40:$N$40</c:f>
              <c:numCache>
                <c:formatCode>General</c:formatCode>
                <c:ptCount val="11"/>
                <c:pt idx="0">
                  <c:v>0.91543040725692137</c:v>
                </c:pt>
                <c:pt idx="1">
                  <c:v>0.95892309215084626</c:v>
                </c:pt>
                <c:pt idx="2">
                  <c:v>0.7245531373868821</c:v>
                </c:pt>
                <c:pt idx="3">
                  <c:v>0.66813793103448282</c:v>
                </c:pt>
                <c:pt idx="4">
                  <c:v>0.68801931680988571</c:v>
                </c:pt>
                <c:pt idx="5">
                  <c:v>0.72569288389513109</c:v>
                </c:pt>
                <c:pt idx="6">
                  <c:v>0.77380191693290734</c:v>
                </c:pt>
                <c:pt idx="7">
                  <c:v>0.81179822356292941</c:v>
                </c:pt>
                <c:pt idx="8">
                  <c:v>0.82860075265138555</c:v>
                </c:pt>
                <c:pt idx="9">
                  <c:v>0.86016159105034184</c:v>
                </c:pt>
                <c:pt idx="10">
                  <c:v>0.89662193428968062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FE00-499C-93AF-703ADFE4AD07}"/>
            </c:ext>
          </c:extLst>
        </c:ser>
        <c:ser>
          <c:idx val="2"/>
          <c:order val="2"/>
          <c:tx>
            <c:strRef>
              <c:f>qbox_raw!$C$41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qbox_raw!$D$41:$N$41</c:f>
              <c:numCache>
                <c:formatCode>General</c:formatCode>
                <c:ptCount val="11"/>
                <c:pt idx="0">
                  <c:v>0.92868098159509205</c:v>
                </c:pt>
                <c:pt idx="1">
                  <c:v>0.94039992234517567</c:v>
                </c:pt>
                <c:pt idx="2">
                  <c:v>0.93903266453426393</c:v>
                </c:pt>
                <c:pt idx="3">
                  <c:v>0.92725880551301687</c:v>
                </c:pt>
                <c:pt idx="4">
                  <c:v>0.94406548431105064</c:v>
                </c:pt>
                <c:pt idx="5">
                  <c:v>0.91846795601061815</c:v>
                </c:pt>
                <c:pt idx="6">
                  <c:v>0.88644889742885902</c:v>
                </c:pt>
                <c:pt idx="7">
                  <c:v>0.93875968992248071</c:v>
                </c:pt>
                <c:pt idx="8">
                  <c:v>0.92152573004851135</c:v>
                </c:pt>
                <c:pt idx="9">
                  <c:v>0.91690327465455235</c:v>
                </c:pt>
                <c:pt idx="10">
                  <c:v>0.92275454805219537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FE00-499C-93AF-703ADFE4AD07}"/>
            </c:ext>
          </c:extLst>
        </c:ser>
        <c:ser>
          <c:idx val="3"/>
          <c:order val="3"/>
          <c:tx>
            <c:strRef>
              <c:f>qbox_raw!$C$42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qbox_raw!$D$42:$N$42</c:f>
              <c:numCache>
                <c:formatCode>General</c:formatCode>
                <c:ptCount val="11"/>
                <c:pt idx="0">
                  <c:v>0.86561829878484631</c:v>
                </c:pt>
                <c:pt idx="1">
                  <c:v>0.57244150319073506</c:v>
                </c:pt>
                <c:pt idx="2">
                  <c:v>0.60919323398100989</c:v>
                </c:pt>
                <c:pt idx="3">
                  <c:v>0.61518923037846085</c:v>
                </c:pt>
                <c:pt idx="4">
                  <c:v>0.70499199534274493</c:v>
                </c:pt>
                <c:pt idx="5">
                  <c:v>0.79416345602098526</c:v>
                </c:pt>
                <c:pt idx="6">
                  <c:v>0.86023796838927369</c:v>
                </c:pt>
                <c:pt idx="7">
                  <c:v>0.87896933405915445</c:v>
                </c:pt>
                <c:pt idx="8">
                  <c:v>0.8897869213813373</c:v>
                </c:pt>
                <c:pt idx="9">
                  <c:v>0.91215516429714716</c:v>
                </c:pt>
                <c:pt idx="10">
                  <c:v>0.93477421844847552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FE00-499C-93AF-703ADFE4AD07}"/>
            </c:ext>
          </c:extLst>
        </c:ser>
        <c:ser>
          <c:idx val="4"/>
          <c:order val="4"/>
          <c:tx>
            <c:strRef>
              <c:f>qbox_raw!$C$43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qbox_raw!$D$43:$N$43</c:f>
              <c:numCache>
                <c:formatCode>General</c:formatCode>
                <c:ptCount val="11"/>
                <c:pt idx="0">
                  <c:v>0.88273348519362194</c:v>
                </c:pt>
                <c:pt idx="1">
                  <c:v>0.92407478061808479</c:v>
                </c:pt>
                <c:pt idx="2">
                  <c:v>0.93387314439946023</c:v>
                </c:pt>
                <c:pt idx="3">
                  <c:v>0.94268755473387167</c:v>
                </c:pt>
                <c:pt idx="4">
                  <c:v>0.93189688341669885</c:v>
                </c:pt>
                <c:pt idx="5">
                  <c:v>0.93522540785790143</c:v>
                </c:pt>
                <c:pt idx="6">
                  <c:v>0.92319420621307413</c:v>
                </c:pt>
                <c:pt idx="7">
                  <c:v>0.90669162377164247</c:v>
                </c:pt>
                <c:pt idx="8">
                  <c:v>0.93848687397074482</c:v>
                </c:pt>
                <c:pt idx="9">
                  <c:v>0.93234529881628325</c:v>
                </c:pt>
                <c:pt idx="10">
                  <c:v>0.79638306617344845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FE00-499C-93AF-703ADFE4AD07}"/>
            </c:ext>
          </c:extLst>
        </c:ser>
        <c:ser>
          <c:idx val="5"/>
          <c:order val="5"/>
          <c:tx>
            <c:strRef>
              <c:f>qbox_raw!$C$44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qbox_raw!$D$44:$N$44</c:f>
              <c:numCache>
                <c:formatCode>General</c:formatCode>
                <c:ptCount val="11"/>
                <c:pt idx="0">
                  <c:v>0.79189145005721762</c:v>
                </c:pt>
                <c:pt idx="1">
                  <c:v>0.79370801245289202</c:v>
                </c:pt>
                <c:pt idx="2">
                  <c:v>0.56761190531989691</c:v>
                </c:pt>
                <c:pt idx="3">
                  <c:v>0.52469670710571925</c:v>
                </c:pt>
                <c:pt idx="4">
                  <c:v>0.54491253726306321</c:v>
                </c:pt>
                <c:pt idx="5">
                  <c:v>0.56821114369501469</c:v>
                </c:pt>
                <c:pt idx="6">
                  <c:v>0.61297057893071816</c:v>
                </c:pt>
                <c:pt idx="7">
                  <c:v>0.64325078016067994</c:v>
                </c:pt>
                <c:pt idx="8">
                  <c:v>0.65846530279344795</c:v>
                </c:pt>
                <c:pt idx="9">
                  <c:v>0.68636202621324838</c:v>
                </c:pt>
                <c:pt idx="10">
                  <c:v>0.70141905589342601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FE00-499C-93AF-703ADFE4AD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qbox_raw!$C$49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qbox_raw!$D$49:$N$49</c:f>
              <c:numCache>
                <c:formatCode>General</c:formatCode>
                <c:ptCount val="11"/>
                <c:pt idx="0">
                  <c:v>1</c:v>
                </c:pt>
                <c:pt idx="1">
                  <c:v>1.2763106030744973</c:v>
                </c:pt>
                <c:pt idx="2">
                  <c:v>1.9281460897181422</c:v>
                </c:pt>
                <c:pt idx="3">
                  <c:v>2.189810640216411</c:v>
                </c:pt>
                <c:pt idx="4">
                  <c:v>2.4462352052379752</c:v>
                </c:pt>
                <c:pt idx="5">
                  <c:v>1.826283135927806</c:v>
                </c:pt>
                <c:pt idx="6">
                  <c:v>2.4008897676717744</c:v>
                </c:pt>
                <c:pt idx="7">
                  <c:v>2.3145103645461043</c:v>
                </c:pt>
                <c:pt idx="8">
                  <c:v>2.3068154832581333</c:v>
                </c:pt>
                <c:pt idx="9">
                  <c:v>2.2512166859791423</c:v>
                </c:pt>
                <c:pt idx="10">
                  <c:v>2.2418647588276022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061-4755-B22E-4E22024AD097}"/>
            </c:ext>
          </c:extLst>
        </c:ser>
        <c:ser>
          <c:idx val="1"/>
          <c:order val="1"/>
          <c:tx>
            <c:strRef>
              <c:f>qbox_raw!$C$50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qbox_raw!$D$50:$N$50</c:f>
              <c:numCache>
                <c:formatCode>General</c:formatCode>
                <c:ptCount val="11"/>
                <c:pt idx="0">
                  <c:v>0.90929514181409721</c:v>
                </c:pt>
                <c:pt idx="1">
                  <c:v>0.95761041009463721</c:v>
                </c:pt>
                <c:pt idx="2">
                  <c:v>0.61801755948593973</c:v>
                </c:pt>
                <c:pt idx="3">
                  <c:v>0.56638096903970614</c:v>
                </c:pt>
                <c:pt idx="4">
                  <c:v>0.5753716756500622</c:v>
                </c:pt>
                <c:pt idx="5">
                  <c:v>0.55438876840543316</c:v>
                </c:pt>
                <c:pt idx="6">
                  <c:v>0.56036919526968554</c:v>
                </c:pt>
                <c:pt idx="7">
                  <c:v>0.56690983367376713</c:v>
                </c:pt>
                <c:pt idx="8">
                  <c:v>0.5758491908234038</c:v>
                </c:pt>
                <c:pt idx="9">
                  <c:v>0.5948196681158533</c:v>
                </c:pt>
                <c:pt idx="10">
                  <c:v>0.63229837922280807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D061-4755-B22E-4E22024AD097}"/>
            </c:ext>
          </c:extLst>
        </c:ser>
        <c:ser>
          <c:idx val="2"/>
          <c:order val="2"/>
          <c:tx>
            <c:strRef>
              <c:f>qbox_raw!$C$51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qbox_raw!$D$51:$N$51</c:f>
              <c:numCache>
                <c:formatCode>General</c:formatCode>
                <c:ptCount val="11"/>
                <c:pt idx="0">
                  <c:v>0.92832568807339444</c:v>
                </c:pt>
                <c:pt idx="1">
                  <c:v>0.94146152355107571</c:v>
                </c:pt>
                <c:pt idx="2">
                  <c:v>0.93260368663594473</c:v>
                </c:pt>
                <c:pt idx="3">
                  <c:v>0.90802019068984852</c:v>
                </c:pt>
                <c:pt idx="4">
                  <c:v>0.93683093837399933</c:v>
                </c:pt>
                <c:pt idx="5">
                  <c:v>0.91858156028368787</c:v>
                </c:pt>
                <c:pt idx="6">
                  <c:v>0.88429676832043691</c:v>
                </c:pt>
                <c:pt idx="7">
                  <c:v>0.92903596021423096</c:v>
                </c:pt>
                <c:pt idx="8">
                  <c:v>0.93010340865568741</c:v>
                </c:pt>
                <c:pt idx="9">
                  <c:v>0.90700280112044829</c:v>
                </c:pt>
                <c:pt idx="10">
                  <c:v>0.92128224582701057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D061-4755-B22E-4E22024AD097}"/>
            </c:ext>
          </c:extLst>
        </c:ser>
        <c:ser>
          <c:idx val="3"/>
          <c:order val="3"/>
          <c:tx>
            <c:strRef>
              <c:f>qbox_raw!$C$52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qbox_raw!$D$52:$N$52</c:f>
              <c:numCache>
                <c:formatCode>General</c:formatCode>
                <c:ptCount val="11"/>
                <c:pt idx="0">
                  <c:v>0.8559344435633095</c:v>
                </c:pt>
                <c:pt idx="1">
                  <c:v>0.48465798533153714</c:v>
                </c:pt>
                <c:pt idx="2">
                  <c:v>0.48882850241545889</c:v>
                </c:pt>
                <c:pt idx="3">
                  <c:v>0.48263526606051571</c:v>
                </c:pt>
                <c:pt idx="4">
                  <c:v>0.52389170531765716</c:v>
                </c:pt>
                <c:pt idx="5">
                  <c:v>0.5574748923959828</c:v>
                </c:pt>
                <c:pt idx="6">
                  <c:v>0.60545998504113685</c:v>
                </c:pt>
                <c:pt idx="7">
                  <c:v>0.62377191292621847</c:v>
                </c:pt>
                <c:pt idx="8">
                  <c:v>0.62743831546311846</c:v>
                </c:pt>
                <c:pt idx="9">
                  <c:v>0.6463073852295409</c:v>
                </c:pt>
                <c:pt idx="10">
                  <c:v>0.66370593058212624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D061-4755-B22E-4E22024AD097}"/>
            </c:ext>
          </c:extLst>
        </c:ser>
        <c:ser>
          <c:idx val="4"/>
          <c:order val="4"/>
          <c:tx>
            <c:strRef>
              <c:f>qbox_raw!$C$53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qbox_raw!$D$53:$N$53</c:f>
              <c:numCache>
                <c:formatCode>General</c:formatCode>
                <c:ptCount val="11"/>
                <c:pt idx="0">
                  <c:v>0.87981161126709539</c:v>
                </c:pt>
                <c:pt idx="1">
                  <c:v>0.92268237082066862</c:v>
                </c:pt>
                <c:pt idx="2">
                  <c:v>0.9329619669611986</c:v>
                </c:pt>
                <c:pt idx="3">
                  <c:v>0.92743937368722551</c:v>
                </c:pt>
                <c:pt idx="4">
                  <c:v>0.93242464964484539</c:v>
                </c:pt>
                <c:pt idx="5">
                  <c:v>0.92912482065997126</c:v>
                </c:pt>
                <c:pt idx="6">
                  <c:v>0.93144117365039791</c:v>
                </c:pt>
                <c:pt idx="7">
                  <c:v>0.88915331807780318</c:v>
                </c:pt>
                <c:pt idx="8">
                  <c:v>0.93019247342717615</c:v>
                </c:pt>
                <c:pt idx="9">
                  <c:v>0.91632864824073201</c:v>
                </c:pt>
                <c:pt idx="10">
                  <c:v>0.79020580818351904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D061-4755-B22E-4E22024AD097}"/>
            </c:ext>
          </c:extLst>
        </c:ser>
        <c:ser>
          <c:idx val="5"/>
          <c:order val="5"/>
          <c:tx>
            <c:strRef>
              <c:f>qbox_raw!$C$54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qbox_raw!$D$54:$N$54</c:f>
              <c:numCache>
                <c:formatCode>General</c:formatCode>
                <c:ptCount val="11"/>
                <c:pt idx="0">
                  <c:v>0.7823145687364097</c:v>
                </c:pt>
                <c:pt idx="1">
                  <c:v>0.78796236210253079</c:v>
                </c:pt>
                <c:pt idx="2">
                  <c:v>0.47970370370370374</c:v>
                </c:pt>
                <c:pt idx="3">
                  <c:v>0.43893181510098955</c:v>
                </c:pt>
                <c:pt idx="4">
                  <c:v>0.4486836027713626</c:v>
                </c:pt>
                <c:pt idx="5">
                  <c:v>0.42580984526366544</c:v>
                </c:pt>
                <c:pt idx="6">
                  <c:v>0.42791066472842604</c:v>
                </c:pt>
                <c:pt idx="7">
                  <c:v>0.44006523511823864</c:v>
                </c:pt>
                <c:pt idx="8">
                  <c:v>0.44118448542101918</c:v>
                </c:pt>
                <c:pt idx="9">
                  <c:v>0.46607811150561362</c:v>
                </c:pt>
                <c:pt idx="10">
                  <c:v>0.48752823086574654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D061-4755-B22E-4E22024AD0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qbox_raw!$C$59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qbox_raw!$D$59:$N$59</c:f>
              <c:numCache>
                <c:formatCode>General</c:formatCode>
                <c:ptCount val="11"/>
                <c:pt idx="0">
                  <c:v>1</c:v>
                </c:pt>
                <c:pt idx="1">
                  <c:v>1.1807009004623996</c:v>
                </c:pt>
                <c:pt idx="2">
                  <c:v>1.7395123700250985</c:v>
                </c:pt>
                <c:pt idx="3">
                  <c:v>1.8531321619556913</c:v>
                </c:pt>
                <c:pt idx="4">
                  <c:v>2.0328933584747539</c:v>
                </c:pt>
                <c:pt idx="5">
                  <c:v>1.5146737433655948</c:v>
                </c:pt>
                <c:pt idx="6">
                  <c:v>1.9895427516916138</c:v>
                </c:pt>
                <c:pt idx="7">
                  <c:v>1.9179679778612375</c:v>
                </c:pt>
                <c:pt idx="8">
                  <c:v>1.8984543142242223</c:v>
                </c:pt>
                <c:pt idx="9">
                  <c:v>1.8513642434649875</c:v>
                </c:pt>
                <c:pt idx="10">
                  <c:v>1.8249012601090842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B79-4684-A148-E2EDF4262495}"/>
            </c:ext>
          </c:extLst>
        </c:ser>
        <c:ser>
          <c:idx val="1"/>
          <c:order val="1"/>
          <c:tx>
            <c:strRef>
              <c:f>qbox_raw!$C$60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qbox_raw!$D$60:$N$60</c:f>
              <c:numCache>
                <c:formatCode>General</c:formatCode>
                <c:ptCount val="11"/>
                <c:pt idx="0">
                  <c:v>0.90437133004007841</c:v>
                </c:pt>
                <c:pt idx="1">
                  <c:v>0.95473777427924833</c:v>
                </c:pt>
                <c:pt idx="2">
                  <c:v>0.55614145698400874</c:v>
                </c:pt>
                <c:pt idx="3">
                  <c:v>0.51973860410305861</c:v>
                </c:pt>
                <c:pt idx="4">
                  <c:v>0.51763136836489732</c:v>
                </c:pt>
                <c:pt idx="5">
                  <c:v>0.49626636661211132</c:v>
                </c:pt>
                <c:pt idx="6">
                  <c:v>0.48561133076422602</c:v>
                </c:pt>
                <c:pt idx="7">
                  <c:v>0.4860735397254784</c:v>
                </c:pt>
                <c:pt idx="8">
                  <c:v>0.48122799186628973</c:v>
                </c:pt>
                <c:pt idx="9">
                  <c:v>0.49178915357323877</c:v>
                </c:pt>
                <c:pt idx="10">
                  <c:v>0.51262679628064245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B79-4684-A148-E2EDF4262495}"/>
            </c:ext>
          </c:extLst>
        </c:ser>
        <c:ser>
          <c:idx val="2"/>
          <c:order val="2"/>
          <c:tx>
            <c:strRef>
              <c:f>qbox_raw!$C$61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qbox_raw!$D$61:$N$61</c:f>
              <c:numCache>
                <c:formatCode>General</c:formatCode>
                <c:ptCount val="11"/>
                <c:pt idx="0">
                  <c:v>0.92015173067804634</c:v>
                </c:pt>
                <c:pt idx="1">
                  <c:v>0.93092199942435006</c:v>
                </c:pt>
                <c:pt idx="2">
                  <c:v>0.93244282144916391</c:v>
                </c:pt>
                <c:pt idx="3">
                  <c:v>0.90937207122774133</c:v>
                </c:pt>
                <c:pt idx="4">
                  <c:v>0.92922811721892362</c:v>
                </c:pt>
                <c:pt idx="5">
                  <c:v>0.90707675049079184</c:v>
                </c:pt>
                <c:pt idx="6">
                  <c:v>0.88112967671630937</c:v>
                </c:pt>
                <c:pt idx="7">
                  <c:v>0.91494578029231488</c:v>
                </c:pt>
                <c:pt idx="8">
                  <c:v>0.93414845479926834</c:v>
                </c:pt>
                <c:pt idx="9">
                  <c:v>0.90809546092653248</c:v>
                </c:pt>
                <c:pt idx="10">
                  <c:v>0.91270811776878946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B79-4684-A148-E2EDF4262495}"/>
            </c:ext>
          </c:extLst>
        </c:ser>
        <c:ser>
          <c:idx val="3"/>
          <c:order val="3"/>
          <c:tx>
            <c:strRef>
              <c:f>qbox_raw!$C$62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qbox_raw!$D$62:$N$62</c:f>
              <c:numCache>
                <c:formatCode>General</c:formatCode>
                <c:ptCount val="11"/>
                <c:pt idx="0">
                  <c:v>0.85256128635445039</c:v>
                </c:pt>
                <c:pt idx="1">
                  <c:v>0.4271814739808048</c:v>
                </c:pt>
                <c:pt idx="2">
                  <c:v>0.42188790816992039</c:v>
                </c:pt>
                <c:pt idx="3">
                  <c:v>0.40994549833115046</c:v>
                </c:pt>
                <c:pt idx="4">
                  <c:v>0.43373116981806803</c:v>
                </c:pt>
                <c:pt idx="5">
                  <c:v>0.44933777901268868</c:v>
                </c:pt>
                <c:pt idx="6">
                  <c:v>0.48108483315979972</c:v>
                </c:pt>
                <c:pt idx="7">
                  <c:v>0.49479857215706269</c:v>
                </c:pt>
                <c:pt idx="8">
                  <c:v>0.50854297693920336</c:v>
                </c:pt>
                <c:pt idx="9">
                  <c:v>0.52513936245061421</c:v>
                </c:pt>
                <c:pt idx="10">
                  <c:v>0.54828502005989721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B79-4684-A148-E2EDF4262495}"/>
            </c:ext>
          </c:extLst>
        </c:ser>
        <c:ser>
          <c:idx val="4"/>
          <c:order val="4"/>
          <c:tx>
            <c:strRef>
              <c:f>qbox_raw!$C$63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qbox_raw!$D$63:$N$63</c:f>
              <c:numCache>
                <c:formatCode>General</c:formatCode>
                <c:ptCount val="11"/>
                <c:pt idx="0">
                  <c:v>0.874222902964231</c:v>
                </c:pt>
                <c:pt idx="1">
                  <c:v>0.9241832555481474</c:v>
                </c:pt>
                <c:pt idx="2">
                  <c:v>0.93101132220303195</c:v>
                </c:pt>
                <c:pt idx="3">
                  <c:v>0.92789518982499752</c:v>
                </c:pt>
                <c:pt idx="4">
                  <c:v>0.93712574850299413</c:v>
                </c:pt>
                <c:pt idx="5">
                  <c:v>0.92497616777883696</c:v>
                </c:pt>
                <c:pt idx="6">
                  <c:v>0.92940613026819918</c:v>
                </c:pt>
                <c:pt idx="7">
                  <c:v>0.88233154496680921</c:v>
                </c:pt>
                <c:pt idx="8">
                  <c:v>0.91408384361752237</c:v>
                </c:pt>
                <c:pt idx="9">
                  <c:v>0.93002971340937401</c:v>
                </c:pt>
                <c:pt idx="10">
                  <c:v>0.78275250080671188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B79-4684-A148-E2EDF4262495}"/>
            </c:ext>
          </c:extLst>
        </c:ser>
        <c:ser>
          <c:idx val="5"/>
          <c:order val="5"/>
          <c:tx>
            <c:strRef>
              <c:f>qbox_raw!$C$64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qbox_raw!$D$64:$N$64</c:f>
              <c:numCache>
                <c:formatCode>General</c:formatCode>
                <c:ptCount val="11"/>
                <c:pt idx="0">
                  <c:v>0.78579527048914799</c:v>
                </c:pt>
                <c:pt idx="1">
                  <c:v>0.78732554365465757</c:v>
                </c:pt>
                <c:pt idx="2">
                  <c:v>0.42601861608710928</c:v>
                </c:pt>
                <c:pt idx="3">
                  <c:v>0.39444692873694048</c:v>
                </c:pt>
                <c:pt idx="4">
                  <c:v>0.3941745206369841</c:v>
                </c:pt>
                <c:pt idx="5">
                  <c:v>0.37418533801241755</c:v>
                </c:pt>
                <c:pt idx="6">
                  <c:v>0.36543386562217539</c:v>
                </c:pt>
                <c:pt idx="7">
                  <c:v>0.36893536121673004</c:v>
                </c:pt>
                <c:pt idx="8">
                  <c:v>0.36559909570459681</c:v>
                </c:pt>
                <c:pt idx="9">
                  <c:v>0.37378173273238569</c:v>
                </c:pt>
                <c:pt idx="10">
                  <c:v>0.39275450313701682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B79-4684-A148-E2EDF42624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qbox_raw!$C$79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qbox_raw!$D$79:$N$79</c:f>
              <c:numCache>
                <c:formatCode>General</c:formatCode>
                <c:ptCount val="11"/>
                <c:pt idx="0">
                  <c:v>1</c:v>
                </c:pt>
                <c:pt idx="1">
                  <c:v>1.4108053007135575</c:v>
                </c:pt>
                <c:pt idx="2">
                  <c:v>2.4075546719681906</c:v>
                </c:pt>
                <c:pt idx="3">
                  <c:v>2.6725517241379313</c:v>
                </c:pt>
                <c:pt idx="4">
                  <c:v>3.1878907535373475</c:v>
                </c:pt>
                <c:pt idx="5">
                  <c:v>2.5144043602387751</c:v>
                </c:pt>
                <c:pt idx="6">
                  <c:v>3.2840677966101692</c:v>
                </c:pt>
                <c:pt idx="7">
                  <c:v>3.1121105043366533</c:v>
                </c:pt>
                <c:pt idx="8">
                  <c:v>3.2005285761480016</c:v>
                </c:pt>
                <c:pt idx="9">
                  <c:v>3.0030998140111596</c:v>
                </c:pt>
                <c:pt idx="10">
                  <c:v>3.1505691056910572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820-4F73-B8CF-4A23EC97D994}"/>
            </c:ext>
          </c:extLst>
        </c:ser>
        <c:ser>
          <c:idx val="1"/>
          <c:order val="1"/>
          <c:tx>
            <c:strRef>
              <c:f>qbox_raw!$C$80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qbox_raw!$D$80:$N$80</c:f>
              <c:numCache>
                <c:formatCode>General</c:formatCode>
                <c:ptCount val="11"/>
                <c:pt idx="0">
                  <c:v>0.91543040725692137</c:v>
                </c:pt>
                <c:pt idx="1">
                  <c:v>0.95892309215084626</c:v>
                </c:pt>
                <c:pt idx="2">
                  <c:v>0.7245531373868821</c:v>
                </c:pt>
                <c:pt idx="3">
                  <c:v>0.66813793103448282</c:v>
                </c:pt>
                <c:pt idx="4">
                  <c:v>0.68801931680988571</c:v>
                </c:pt>
                <c:pt idx="5">
                  <c:v>0.72569288389513109</c:v>
                </c:pt>
                <c:pt idx="6">
                  <c:v>0.77380191693290734</c:v>
                </c:pt>
                <c:pt idx="7">
                  <c:v>0.81179822356292941</c:v>
                </c:pt>
                <c:pt idx="8">
                  <c:v>0.82860075265138555</c:v>
                </c:pt>
                <c:pt idx="9">
                  <c:v>0.86016159105034184</c:v>
                </c:pt>
                <c:pt idx="10">
                  <c:v>0.89662193428968062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820-4F73-B8CF-4A23EC97D994}"/>
            </c:ext>
          </c:extLst>
        </c:ser>
        <c:ser>
          <c:idx val="2"/>
          <c:order val="2"/>
          <c:tx>
            <c:strRef>
              <c:f>qbox_raw!$C$81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qbox_raw!$D$81:$N$81</c:f>
              <c:numCache>
                <c:formatCode>General</c:formatCode>
                <c:ptCount val="11"/>
                <c:pt idx="0">
                  <c:v>0.92868098159509205</c:v>
                </c:pt>
                <c:pt idx="1">
                  <c:v>0.94039992234517567</c:v>
                </c:pt>
                <c:pt idx="2">
                  <c:v>0.93903266453426393</c:v>
                </c:pt>
                <c:pt idx="3">
                  <c:v>0.92725880551301687</c:v>
                </c:pt>
                <c:pt idx="4">
                  <c:v>0.94406548431105064</c:v>
                </c:pt>
                <c:pt idx="5">
                  <c:v>0.91846795601061815</c:v>
                </c:pt>
                <c:pt idx="6">
                  <c:v>0.88644889742885902</c:v>
                </c:pt>
                <c:pt idx="7">
                  <c:v>0.93875968992248071</c:v>
                </c:pt>
                <c:pt idx="8">
                  <c:v>0.92152573004851135</c:v>
                </c:pt>
                <c:pt idx="9">
                  <c:v>0.91690327465455235</c:v>
                </c:pt>
                <c:pt idx="10">
                  <c:v>0.92275454805219537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820-4F73-B8CF-4A23EC97D994}"/>
            </c:ext>
          </c:extLst>
        </c:ser>
        <c:ser>
          <c:idx val="3"/>
          <c:order val="3"/>
          <c:tx>
            <c:strRef>
              <c:f>qbox_raw!$C$82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qbox_raw!$D$82:$N$82</c:f>
              <c:numCache>
                <c:formatCode>General</c:formatCode>
                <c:ptCount val="11"/>
                <c:pt idx="0">
                  <c:v>0.86561829878484631</c:v>
                </c:pt>
                <c:pt idx="1">
                  <c:v>0.57244150319073506</c:v>
                </c:pt>
                <c:pt idx="2">
                  <c:v>0.60919323398100989</c:v>
                </c:pt>
                <c:pt idx="3">
                  <c:v>0.61518923037846085</c:v>
                </c:pt>
                <c:pt idx="4">
                  <c:v>0.70499199534274493</c:v>
                </c:pt>
                <c:pt idx="5">
                  <c:v>0.79416345602098526</c:v>
                </c:pt>
                <c:pt idx="6">
                  <c:v>0.86023796838927369</c:v>
                </c:pt>
                <c:pt idx="7">
                  <c:v>0.87896933405915445</c:v>
                </c:pt>
                <c:pt idx="8">
                  <c:v>0.8897869213813373</c:v>
                </c:pt>
                <c:pt idx="9">
                  <c:v>0.91215516429714716</c:v>
                </c:pt>
                <c:pt idx="10">
                  <c:v>0.93477421844847552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820-4F73-B8CF-4A23EC97D994}"/>
            </c:ext>
          </c:extLst>
        </c:ser>
        <c:ser>
          <c:idx val="4"/>
          <c:order val="4"/>
          <c:tx>
            <c:strRef>
              <c:f>qbox_raw!$C$83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qbox_raw!$D$83:$N$83</c:f>
              <c:numCache>
                <c:formatCode>General</c:formatCode>
                <c:ptCount val="11"/>
                <c:pt idx="0">
                  <c:v>0.88273348519362194</c:v>
                </c:pt>
                <c:pt idx="1">
                  <c:v>0.92407478061808479</c:v>
                </c:pt>
                <c:pt idx="2">
                  <c:v>0.93387314439946023</c:v>
                </c:pt>
                <c:pt idx="3">
                  <c:v>0.94268755473387167</c:v>
                </c:pt>
                <c:pt idx="4">
                  <c:v>0.93189688341669885</c:v>
                </c:pt>
                <c:pt idx="5">
                  <c:v>0.93522540785790143</c:v>
                </c:pt>
                <c:pt idx="6">
                  <c:v>0.92319420621307413</c:v>
                </c:pt>
                <c:pt idx="7">
                  <c:v>0.90669162377164247</c:v>
                </c:pt>
                <c:pt idx="8">
                  <c:v>0.93848687397074482</c:v>
                </c:pt>
                <c:pt idx="9">
                  <c:v>0.93234529881628325</c:v>
                </c:pt>
                <c:pt idx="10">
                  <c:v>0.79638306617344845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820-4F73-B8CF-4A23EC97D994}"/>
            </c:ext>
          </c:extLst>
        </c:ser>
        <c:ser>
          <c:idx val="5"/>
          <c:order val="5"/>
          <c:tx>
            <c:strRef>
              <c:f>qbox_raw!$C$84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qbox_raw!$D$84:$N$84</c:f>
              <c:numCache>
                <c:formatCode>General</c:formatCode>
                <c:ptCount val="11"/>
                <c:pt idx="0">
                  <c:v>0.79189145005721762</c:v>
                </c:pt>
                <c:pt idx="1">
                  <c:v>0.79370801245289202</c:v>
                </c:pt>
                <c:pt idx="2">
                  <c:v>0.56761190531989691</c:v>
                </c:pt>
                <c:pt idx="3">
                  <c:v>0.52469670710571925</c:v>
                </c:pt>
                <c:pt idx="4">
                  <c:v>0.54491253726306321</c:v>
                </c:pt>
                <c:pt idx="5">
                  <c:v>0.56821114369501469</c:v>
                </c:pt>
                <c:pt idx="6">
                  <c:v>0.61297057893071816</c:v>
                </c:pt>
                <c:pt idx="7">
                  <c:v>0.64325078016067994</c:v>
                </c:pt>
                <c:pt idx="8">
                  <c:v>0.65846530279344795</c:v>
                </c:pt>
                <c:pt idx="9">
                  <c:v>0.68636202621324838</c:v>
                </c:pt>
                <c:pt idx="10">
                  <c:v>0.70141905589342601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A820-4F73-B8CF-4A23EC97D99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qbox_raw!$C$89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qbox_raw!$D$89:$N$89</c:f>
              <c:numCache>
                <c:formatCode>General</c:formatCode>
                <c:ptCount val="11"/>
                <c:pt idx="0">
                  <c:v>1</c:v>
                </c:pt>
                <c:pt idx="1">
                  <c:v>1.3336084743431007</c:v>
                </c:pt>
                <c:pt idx="2">
                  <c:v>2.0775825117873983</c:v>
                </c:pt>
                <c:pt idx="3">
                  <c:v>2.4198701947079382</c:v>
                </c:pt>
                <c:pt idx="4">
                  <c:v>2.7912467607255977</c:v>
                </c:pt>
                <c:pt idx="5">
                  <c:v>2.1216896476253009</c:v>
                </c:pt>
                <c:pt idx="6">
                  <c:v>2.7776504297994267</c:v>
                </c:pt>
                <c:pt idx="7">
                  <c:v>2.6742068965517243</c:v>
                </c:pt>
                <c:pt idx="8">
                  <c:v>2.6845749099972309</c:v>
                </c:pt>
                <c:pt idx="9">
                  <c:v>2.6136424912375302</c:v>
                </c:pt>
                <c:pt idx="10">
                  <c:v>2.6207082995404165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1CB-4E54-B9C5-5956B546A651}"/>
            </c:ext>
          </c:extLst>
        </c:ser>
        <c:ser>
          <c:idx val="1"/>
          <c:order val="1"/>
          <c:tx>
            <c:strRef>
              <c:f>qbox_raw!$C$90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qbox_raw!$D$90:$N$90</c:f>
              <c:numCache>
                <c:formatCode>General</c:formatCode>
                <c:ptCount val="11"/>
                <c:pt idx="0">
                  <c:v>0.91220476145666707</c:v>
                </c:pt>
                <c:pt idx="1">
                  <c:v>0.96142021223842122</c:v>
                </c:pt>
                <c:pt idx="2">
                  <c:v>0.6766245550359461</c:v>
                </c:pt>
                <c:pt idx="3">
                  <c:v>0.62125096129197643</c:v>
                </c:pt>
                <c:pt idx="4">
                  <c:v>0.63050406504065037</c:v>
                </c:pt>
                <c:pt idx="5">
                  <c:v>0.63342916884474654</c:v>
                </c:pt>
                <c:pt idx="6">
                  <c:v>0.65482302080518784</c:v>
                </c:pt>
                <c:pt idx="7">
                  <c:v>0.6724472807991122</c:v>
                </c:pt>
                <c:pt idx="8">
                  <c:v>0.68552436178488085</c:v>
                </c:pt>
                <c:pt idx="9">
                  <c:v>0.71300382465431011</c:v>
                </c:pt>
                <c:pt idx="10">
                  <c:v>0.74741711642251352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1CB-4E54-B9C5-5956B546A651}"/>
            </c:ext>
          </c:extLst>
        </c:ser>
        <c:ser>
          <c:idx val="2"/>
          <c:order val="2"/>
          <c:tx>
            <c:strRef>
              <c:f>qbox_raw!$C$91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qbox_raw!$D$91:$N$91</c:f>
              <c:numCache>
                <c:formatCode>General</c:formatCode>
                <c:ptCount val="11"/>
                <c:pt idx="0">
                  <c:v>0.92961258151131576</c:v>
                </c:pt>
                <c:pt idx="1">
                  <c:v>0.94974037425296365</c:v>
                </c:pt>
                <c:pt idx="2">
                  <c:v>0.93634695257413303</c:v>
                </c:pt>
                <c:pt idx="3">
                  <c:v>0.91006383777694322</c:v>
                </c:pt>
                <c:pt idx="4">
                  <c:v>0.93806851170892203</c:v>
                </c:pt>
                <c:pt idx="5">
                  <c:v>0.90437540815374573</c:v>
                </c:pt>
                <c:pt idx="6">
                  <c:v>0.88143298781596657</c:v>
                </c:pt>
                <c:pt idx="7">
                  <c:v>0.93834091569063993</c:v>
                </c:pt>
                <c:pt idx="8">
                  <c:v>0.92685725212735448</c:v>
                </c:pt>
                <c:pt idx="9">
                  <c:v>0.90921027949728006</c:v>
                </c:pt>
                <c:pt idx="10">
                  <c:v>0.91470088695980367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1CB-4E54-B9C5-5956B546A651}"/>
            </c:ext>
          </c:extLst>
        </c:ser>
        <c:ser>
          <c:idx val="3"/>
          <c:order val="3"/>
          <c:tx>
            <c:strRef>
              <c:f>qbox_raw!$C$92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qbox_raw!$D$92:$N$92</c:f>
              <c:numCache>
                <c:formatCode>General</c:formatCode>
                <c:ptCount val="11"/>
                <c:pt idx="0">
                  <c:v>0.85372082782915015</c:v>
                </c:pt>
                <c:pt idx="1">
                  <c:v>0.53144016227180535</c:v>
                </c:pt>
                <c:pt idx="2">
                  <c:v>0.53742100011087712</c:v>
                </c:pt>
                <c:pt idx="3">
                  <c:v>0.537987679671458</c:v>
                </c:pt>
                <c:pt idx="4">
                  <c:v>0.59618696186961873</c:v>
                </c:pt>
                <c:pt idx="5">
                  <c:v>0.65619711636092881</c:v>
                </c:pt>
                <c:pt idx="6">
                  <c:v>0.71101657620654246</c:v>
                </c:pt>
                <c:pt idx="7">
                  <c:v>0.73035485572214276</c:v>
                </c:pt>
                <c:pt idx="8">
                  <c:v>0.7343383077039618</c:v>
                </c:pt>
                <c:pt idx="9">
                  <c:v>0.74996131827324775</c:v>
                </c:pt>
                <c:pt idx="10">
                  <c:v>0.77310790334157431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1CB-4E54-B9C5-5956B546A651}"/>
            </c:ext>
          </c:extLst>
        </c:ser>
        <c:ser>
          <c:idx val="4"/>
          <c:order val="4"/>
          <c:tx>
            <c:strRef>
              <c:f>qbox_raw!$C$93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qbox_raw!$D$93:$N$93</c:f>
              <c:numCache>
                <c:formatCode>General</c:formatCode>
                <c:ptCount val="11"/>
                <c:pt idx="0">
                  <c:v>0.87823881137887294</c:v>
                </c:pt>
                <c:pt idx="1">
                  <c:v>0.92183339672879427</c:v>
                </c:pt>
                <c:pt idx="2">
                  <c:v>0.93319214478244128</c:v>
                </c:pt>
                <c:pt idx="3">
                  <c:v>0.93553368075661081</c:v>
                </c:pt>
                <c:pt idx="4">
                  <c:v>0.93934108527131788</c:v>
                </c:pt>
                <c:pt idx="5">
                  <c:v>0.92943432406519655</c:v>
                </c:pt>
                <c:pt idx="6">
                  <c:v>0.93229467205231775</c:v>
                </c:pt>
                <c:pt idx="7">
                  <c:v>0.89643055298686891</c:v>
                </c:pt>
                <c:pt idx="8">
                  <c:v>0.93716163959783449</c:v>
                </c:pt>
                <c:pt idx="9">
                  <c:v>0.92315017617369777</c:v>
                </c:pt>
                <c:pt idx="10">
                  <c:v>0.78246831866978772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1CB-4E54-B9C5-5956B546A651}"/>
            </c:ext>
          </c:extLst>
        </c:ser>
        <c:ser>
          <c:idx val="5"/>
          <c:order val="5"/>
          <c:tx>
            <c:strRef>
              <c:f>qbox_raw!$C$94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qbox_raw!$D$94:$N$94</c:f>
              <c:numCache>
                <c:formatCode>General</c:formatCode>
                <c:ptCount val="11"/>
                <c:pt idx="0">
                  <c:v>0.78462161068393366</c:v>
                </c:pt>
                <c:pt idx="1">
                  <c:v>0.79141154379949397</c:v>
                </c:pt>
                <c:pt idx="2">
                  <c:v>0.53059660645867546</c:v>
                </c:pt>
                <c:pt idx="3">
                  <c:v>0.48625601926163731</c:v>
                </c:pt>
                <c:pt idx="4">
                  <c:v>0.49623752239570007</c:v>
                </c:pt>
                <c:pt idx="5">
                  <c:v>0.48846115086163461</c:v>
                </c:pt>
                <c:pt idx="6">
                  <c:v>0.51296433485024873</c:v>
                </c:pt>
                <c:pt idx="7">
                  <c:v>0.52431175293417709</c:v>
                </c:pt>
                <c:pt idx="8">
                  <c:v>0.5312654134926289</c:v>
                </c:pt>
                <c:pt idx="9">
                  <c:v>0.55747886594973839</c:v>
                </c:pt>
                <c:pt idx="10">
                  <c:v>0.58034003831417624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A1CB-4E54-B9C5-5956B546A6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qbox_raw!$C$69</c:f>
              <c:strCache>
                <c:ptCount val="1"/>
                <c:pt idx="0">
                  <c:v>BOLT (opt)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qbox_raw!$D$69:$N$69</c:f>
              <c:numCache>
                <c:formatCode>General</c:formatCode>
                <c:ptCount val="11"/>
                <c:pt idx="0">
                  <c:v>1</c:v>
                </c:pt>
                <c:pt idx="1">
                  <c:v>1.4924289245982694</c:v>
                </c:pt>
                <c:pt idx="2">
                  <c:v>2.7900057770075102</c:v>
                </c:pt>
                <c:pt idx="3">
                  <c:v>3.0988129611806223</c:v>
                </c:pt>
                <c:pt idx="4">
                  <c:v>3.6726235741444868</c:v>
                </c:pt>
                <c:pt idx="5">
                  <c:v>3.0222152690863577</c:v>
                </c:pt>
                <c:pt idx="6">
                  <c:v>3.9537453950061403</c:v>
                </c:pt>
                <c:pt idx="7">
                  <c:v>3.7908163265306118</c:v>
                </c:pt>
                <c:pt idx="8">
                  <c:v>3.9264227642276421</c:v>
                </c:pt>
                <c:pt idx="9">
                  <c:v>3.7207241910631739</c:v>
                </c:pt>
                <c:pt idx="10">
                  <c:v>3.9105263157894741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77E-4A9C-8F93-BBD251F5B727}"/>
            </c:ext>
          </c:extLst>
        </c:ser>
        <c:ser>
          <c:idx val="1"/>
          <c:order val="1"/>
          <c:tx>
            <c:strRef>
              <c:f>qbox_raw!$C$70</c:f>
              <c:strCache>
                <c:ptCount val="1"/>
                <c:pt idx="0">
                  <c:v>IOMP (nobind)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qbox_raw!$D$70:$N$70</c:f>
              <c:numCache>
                <c:formatCode>General</c:formatCode>
                <c:ptCount val="11"/>
                <c:pt idx="0">
                  <c:v>0.91911694737843752</c:v>
                </c:pt>
                <c:pt idx="1">
                  <c:v>0.96958442079903628</c:v>
                </c:pt>
                <c:pt idx="2">
                  <c:v>0.80639505760561037</c:v>
                </c:pt>
                <c:pt idx="3">
                  <c:v>0.72695115526454435</c:v>
                </c:pt>
                <c:pt idx="4">
                  <c:v>0.81627651483140373</c:v>
                </c:pt>
                <c:pt idx="5">
                  <c:v>0.91303525853105205</c:v>
                </c:pt>
                <c:pt idx="6">
                  <c:v>0.98904362072496421</c:v>
                </c:pt>
                <c:pt idx="7">
                  <c:v>1.0154541631623213</c:v>
                </c:pt>
                <c:pt idx="8">
                  <c:v>1.0225492271861105</c:v>
                </c:pt>
                <c:pt idx="9">
                  <c:v>1.0568990042674253</c:v>
                </c:pt>
                <c:pt idx="10">
                  <c:v>1.0816349384098545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977E-4A9C-8F93-BBD251F5B727}"/>
            </c:ext>
          </c:extLst>
        </c:ser>
        <c:ser>
          <c:idx val="2"/>
          <c:order val="2"/>
          <c:tx>
            <c:strRef>
              <c:f>qbox_raw!$C$71</c:f>
              <c:strCache>
                <c:ptCount val="1"/>
                <c:pt idx="0">
                  <c:v>IOMP (true)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qbox_raw!$D$71:$N$71</c:f>
              <c:numCache>
                <c:formatCode>General</c:formatCode>
                <c:ptCount val="11"/>
                <c:pt idx="0">
                  <c:v>0.92519157088122606</c:v>
                </c:pt>
                <c:pt idx="1">
                  <c:v>0.94041476000389446</c:v>
                </c:pt>
                <c:pt idx="2">
                  <c:v>0.94798311904995569</c:v>
                </c:pt>
                <c:pt idx="3">
                  <c:v>0.9485416871256015</c:v>
                </c:pt>
                <c:pt idx="4">
                  <c:v>0.94087278394700968</c:v>
                </c:pt>
                <c:pt idx="5">
                  <c:v>0.93206600405288043</c:v>
                </c:pt>
                <c:pt idx="6">
                  <c:v>0.89876244533358141</c:v>
                </c:pt>
                <c:pt idx="7">
                  <c:v>0.94584802193497841</c:v>
                </c:pt>
                <c:pt idx="8">
                  <c:v>0.93640329617062523</c:v>
                </c:pt>
                <c:pt idx="9">
                  <c:v>0.93071882829061481</c:v>
                </c:pt>
                <c:pt idx="10">
                  <c:v>0.92218827573037998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977E-4A9C-8F93-BBD251F5B727}"/>
            </c:ext>
          </c:extLst>
        </c:ser>
        <c:ser>
          <c:idx val="3"/>
          <c:order val="3"/>
          <c:tx>
            <c:strRef>
              <c:f>qbox_raw!$C$72</c:f>
              <c:strCache>
                <c:ptCount val="1"/>
                <c:pt idx="0">
                  <c:v>IOMP (close)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qbox_raw!$D$72:$N$72</c:f>
              <c:numCache>
                <c:formatCode>General</c:formatCode>
                <c:ptCount val="11"/>
                <c:pt idx="0">
                  <c:v>0.87546451554427629</c:v>
                </c:pt>
                <c:pt idx="1">
                  <c:v>0.5963081861958266</c:v>
                </c:pt>
                <c:pt idx="2">
                  <c:v>0.63283758107842492</c:v>
                </c:pt>
                <c:pt idx="3">
                  <c:v>0.72991763016700673</c:v>
                </c:pt>
                <c:pt idx="4">
                  <c:v>0.81243165951720087</c:v>
                </c:pt>
                <c:pt idx="5">
                  <c:v>0.90389294403892939</c:v>
                </c:pt>
                <c:pt idx="6">
                  <c:v>0.94714649931359096</c:v>
                </c:pt>
                <c:pt idx="7">
                  <c:v>0.99886246122026889</c:v>
                </c:pt>
                <c:pt idx="8">
                  <c:v>0.98380525565288257</c:v>
                </c:pt>
                <c:pt idx="9">
                  <c:v>1.0250451024089993</c:v>
                </c:pt>
                <c:pt idx="10">
                  <c:v>1.0375980234181974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977E-4A9C-8F93-BBD251F5B727}"/>
            </c:ext>
          </c:extLst>
        </c:ser>
        <c:ser>
          <c:idx val="4"/>
          <c:order val="4"/>
          <c:tx>
            <c:strRef>
              <c:f>qbox_raw!$C$73</c:f>
              <c:strCache>
                <c:ptCount val="1"/>
                <c:pt idx="0">
                  <c:v>IOMP (spread)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qbox_raw!$D$73:$N$73</c:f>
              <c:numCache>
                <c:formatCode>General</c:formatCode>
                <c:ptCount val="11"/>
                <c:pt idx="0">
                  <c:v>0.89080512773217735</c:v>
                </c:pt>
                <c:pt idx="1">
                  <c:v>0.93977427515080758</c:v>
                </c:pt>
                <c:pt idx="2">
                  <c:v>0.93143683702989399</c:v>
                </c:pt>
                <c:pt idx="3">
                  <c:v>0.94742520843550759</c:v>
                </c:pt>
                <c:pt idx="4">
                  <c:v>0.93233590733590732</c:v>
                </c:pt>
                <c:pt idx="5">
                  <c:v>0.94133125426371689</c:v>
                </c:pt>
                <c:pt idx="6">
                  <c:v>0.94520011742831977</c:v>
                </c:pt>
                <c:pt idx="7">
                  <c:v>0.92051844086533885</c:v>
                </c:pt>
                <c:pt idx="8">
                  <c:v>0.94261735141992786</c:v>
                </c:pt>
                <c:pt idx="9">
                  <c:v>0.9450151648566677</c:v>
                </c:pt>
                <c:pt idx="10">
                  <c:v>0.79074907900122804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977E-4A9C-8F93-BBD251F5B727}"/>
            </c:ext>
          </c:extLst>
        </c:ser>
        <c:ser>
          <c:idx val="5"/>
          <c:order val="5"/>
          <c:tx>
            <c:strRef>
              <c:f>qbox_raw!$C$74</c:f>
              <c:strCache>
                <c:ptCount val="1"/>
                <c:pt idx="0">
                  <c:v>IOMP (dyn)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qbox_raw!$D$8:$N$8</c:f>
              <c:numCache>
                <c:formatCode>General</c:formatCode>
                <c:ptCount val="11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7</c:v>
                </c:pt>
                <c:pt idx="4">
                  <c:v>10</c:v>
                </c:pt>
                <c:pt idx="5">
                  <c:v>14</c:v>
                </c:pt>
                <c:pt idx="6">
                  <c:v>18</c:v>
                </c:pt>
                <c:pt idx="7">
                  <c:v>24</c:v>
                </c:pt>
                <c:pt idx="8">
                  <c:v>28</c:v>
                </c:pt>
                <c:pt idx="9">
                  <c:v>36</c:v>
                </c:pt>
                <c:pt idx="10">
                  <c:v>56</c:v>
                </c:pt>
              </c:numCache>
            </c:numRef>
          </c:xVal>
          <c:yVal>
            <c:numRef>
              <c:f>qbox_raw!$D$74:$N$74</c:f>
              <c:numCache>
                <c:formatCode>General</c:formatCode>
                <c:ptCount val="11"/>
                <c:pt idx="0">
                  <c:v>0.79399917796958497</c:v>
                </c:pt>
                <c:pt idx="1">
                  <c:v>0.79668426261959746</c:v>
                </c:pt>
                <c:pt idx="2">
                  <c:v>0.63114218504966024</c:v>
                </c:pt>
                <c:pt idx="3">
                  <c:v>0.57624388497792622</c:v>
                </c:pt>
                <c:pt idx="4">
                  <c:v>0.64895189465197534</c:v>
                </c:pt>
                <c:pt idx="5">
                  <c:v>0.71739453357100413</c:v>
                </c:pt>
                <c:pt idx="6">
                  <c:v>0.77682161814379924</c:v>
                </c:pt>
                <c:pt idx="7">
                  <c:v>0.80531932632983161</c:v>
                </c:pt>
                <c:pt idx="8">
                  <c:v>0.8249914588315681</c:v>
                </c:pt>
                <c:pt idx="9">
                  <c:v>0.84365446763909524</c:v>
                </c:pt>
                <c:pt idx="10">
                  <c:v>0.87080778939776415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977E-4A9C-8F93-BBD251F5B7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58152584"/>
        <c:axId val="458147992"/>
      </c:scatterChart>
      <c:valAx>
        <c:axId val="458152584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47992"/>
        <c:crosses val="autoZero"/>
        <c:crossBetween val="midCat"/>
      </c:valAx>
      <c:valAx>
        <c:axId val="458147992"/>
        <c:scaling>
          <c:orientation val="minMax"/>
          <c:max val="4.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8152584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9A3-4C57-80B6-45FAAEABC448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GOMP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9A3-4C57-80B6-45FAAEABC448}"/>
            </c:ext>
          </c:extLst>
        </c:ser>
        <c:ser>
          <c:idx val="5"/>
          <c:order val="5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49A3-4C57-80B6-45FAAEABC448}"/>
            </c:ext>
          </c:extLst>
        </c:ser>
        <c:ser>
          <c:idx val="6"/>
          <c:order val="6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49A3-4C57-80B6-45FAAEABC448}"/>
            </c:ext>
          </c:extLst>
        </c:ser>
        <c:ser>
          <c:idx val="7"/>
          <c:order val="7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49A3-4C57-80B6-45FAAEABC4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49A3-4C57-80B6-45FAAEABC448}"/>
                  </c:ext>
                </c:extLst>
              </c15:ser>
            </c15:filteredScatterSeries>
            <c15:filteredScatte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nested_loop_raw!$D$11</c15:sqref>
                        </c15:formulaRef>
                      </c:ext>
                    </c:extLst>
                    <c:strCache>
                      <c:ptCount val="1"/>
                      <c:pt idx="0">
                        <c:v>IOMP</c:v>
                      </c:pt>
                    </c:strCache>
                  </c:strRef>
                </c:tx>
                <c:spPr>
                  <a:ln w="19050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4"/>
                    </a:solidFill>
                    <a:ln w="9525">
                      <a:solidFill>
                        <a:schemeClr val="accent4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nested_loop_raw!$E$11:$N$11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7.0099999999999996E-5</c:v>
                      </c:pt>
                      <c:pt idx="1">
                        <c:v>7.7899999999999996E-5</c:v>
                      </c:pt>
                      <c:pt idx="2">
                        <c:v>1.2334999999999999E-4</c:v>
                      </c:pt>
                      <c:pt idx="3">
                        <c:v>1.3066999999999999E-4</c:v>
                      </c:pt>
                      <c:pt idx="4">
                        <c:v>1.7708000000000001E-4</c:v>
                      </c:pt>
                      <c:pt idx="5">
                        <c:v>2.0247E-4</c:v>
                      </c:pt>
                      <c:pt idx="6">
                        <c:v>2.6308000000000001E-4</c:v>
                      </c:pt>
                      <c:pt idx="7">
                        <c:v>2.8132999999999999E-4</c:v>
                      </c:pt>
                      <c:pt idx="8">
                        <c:v>4.5380000000000003E-4</c:v>
                      </c:pt>
                      <c:pt idx="9">
                        <c:v>5.6358000000000005E-4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9A3-4C57-80B6-45FAAEABC448}"/>
                  </c:ext>
                </c:extLst>
              </c15:ser>
            </c15:filteredScatterSeries>
            <c15:filteredScatte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nested_loop_raw!$D$12</c15:sqref>
                        </c15:formulaRef>
                      </c:ext>
                    </c:extLst>
                    <c:strCache>
                      <c:ptCount val="1"/>
                      <c:pt idx="0">
                        <c:v>LOMP</c:v>
                      </c:pt>
                    </c:strCache>
                  </c:strRef>
                </c:tx>
                <c:spPr>
                  <a:ln w="19050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5"/>
                    </a:solidFill>
                    <a:ln w="9525">
                      <a:solidFill>
                        <a:schemeClr val="accent5"/>
                      </a:solidFill>
                    </a:ln>
                    <a:effectLst/>
                  </c:spPr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nested_loop_raw!$E$12:$N$12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6.9419999999999996E-5</c:v>
                      </c:pt>
                      <c:pt idx="1">
                        <c:v>7.7169999999999995E-5</c:v>
                      </c:pt>
                      <c:pt idx="2">
                        <c:v>1.1991E-4</c:v>
                      </c:pt>
                      <c:pt idx="3">
                        <c:v>1.2736E-4</c:v>
                      </c:pt>
                      <c:pt idx="4">
                        <c:v>1.7223999999999999E-4</c:v>
                      </c:pt>
                      <c:pt idx="5">
                        <c:v>1.9472000000000001E-4</c:v>
                      </c:pt>
                      <c:pt idx="6">
                        <c:v>2.4580000000000001E-4</c:v>
                      </c:pt>
                      <c:pt idx="7">
                        <c:v>2.5860999999999999E-4</c:v>
                      </c:pt>
                      <c:pt idx="8">
                        <c:v>4.1409999999999998E-4</c:v>
                      </c:pt>
                      <c:pt idx="9">
                        <c:v>4.8275E-4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9A3-4C57-80B6-45FAAEABC448}"/>
                  </c:ext>
                </c:extLst>
              </c15:ser>
            </c15:filteredScatterSeries>
            <c15:filteredScatte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nested_loop_raw!$D$16</c15:sqref>
                        </c15:formulaRef>
                      </c:ext>
                    </c:extLst>
                    <c:strCache>
                      <c:ptCount val="1"/>
                      <c:pt idx="0">
                        <c:v>Ideal</c:v>
                      </c:pt>
                    </c:strCache>
                  </c:strRef>
                </c:tx>
                <c:spPr>
                  <a:ln w="19050" cap="rnd">
                    <a:solidFill>
                      <a:srgbClr val="FF0000"/>
                    </a:solidFill>
                    <a:prstDash val="sysDot"/>
                    <a:round/>
                  </a:ln>
                  <a:effectLst/>
                </c:spPr>
                <c:marker>
                  <c:symbol val="none"/>
                </c:marker>
                <c:x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nested_loop_raw!$E$16:$N$16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7.9999999999999996E-6</c:v>
                      </c:pt>
                      <c:pt idx="1">
                        <c:v>1.5999999999999999E-5</c:v>
                      </c:pt>
                      <c:pt idx="2">
                        <c:v>2.8E-5</c:v>
                      </c:pt>
                      <c:pt idx="3">
                        <c:v>4.0000000000000003E-5</c:v>
                      </c:pt>
                      <c:pt idx="4">
                        <c:v>5.5999999999999999E-5</c:v>
                      </c:pt>
                      <c:pt idx="5">
                        <c:v>7.2000000000000002E-5</c:v>
                      </c:pt>
                      <c:pt idx="6">
                        <c:v>9.6000000000000002E-5</c:v>
                      </c:pt>
                      <c:pt idx="7">
                        <c:v>1.12E-4</c:v>
                      </c:pt>
                      <c:pt idx="8">
                        <c:v>1.44E-4</c:v>
                      </c:pt>
                      <c:pt idx="9">
                        <c:v>2.24E-4</c:v>
                      </c:pt>
                    </c:numCache>
                  </c:numRef>
                </c:y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49A3-4C57-80B6-45FAAEABC448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  <c:min val="1.0000000000000004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B63-4CAB-B64A-814C8A7E1978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B63-4CAB-B64A-814C8A7E1978}"/>
            </c:ext>
          </c:extLst>
        </c:ser>
        <c:ser>
          <c:idx val="5"/>
          <c:order val="3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B63-4CAB-B64A-814C8A7E1978}"/>
            </c:ext>
          </c:extLst>
        </c:ser>
        <c:ser>
          <c:idx val="6"/>
          <c:order val="4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B63-4CAB-B64A-814C8A7E1978}"/>
            </c:ext>
          </c:extLst>
        </c:ser>
        <c:ser>
          <c:idx val="7"/>
          <c:order val="5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4B63-4CAB-B64A-814C8A7E1978}"/>
            </c:ext>
          </c:extLst>
        </c:ser>
        <c:ser>
          <c:idx val="3"/>
          <c:order val="6"/>
          <c:tx>
            <c:strRef>
              <c:f>nested_loop_raw!$D$11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4B63-4CAB-B64A-814C8A7E1978}"/>
            </c:ext>
          </c:extLst>
        </c:ser>
        <c:ser>
          <c:idx val="4"/>
          <c:order val="7"/>
          <c:tx>
            <c:strRef>
              <c:f>nested_loop_raw!$D$12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4B63-4CAB-B64A-814C8A7E1978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4B63-4CAB-B64A-814C8A7E19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4B63-4CAB-B64A-814C8A7E1978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"/>
          <c:w val="1"/>
          <c:h val="0.9835430248638275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160-4EE3-A9DD-9D5C09DD7F61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GOMP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160-4EE3-A9DD-9D5C09DD7F61}"/>
            </c:ext>
          </c:extLst>
        </c:ser>
        <c:ser>
          <c:idx val="3"/>
          <c:order val="3"/>
          <c:tx>
            <c:strRef>
              <c:f>nested_loop_raw!$D$11</c:f>
              <c:strCache>
                <c:ptCount val="1"/>
                <c:pt idx="0">
                  <c:v>IOMP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160-4EE3-A9DD-9D5C09DD7F61}"/>
            </c:ext>
          </c:extLst>
        </c:ser>
        <c:ser>
          <c:idx val="4"/>
          <c:order val="4"/>
          <c:tx>
            <c:strRef>
              <c:f>nested_loop_raw!$D$12</c:f>
              <c:strCache>
                <c:ptCount val="1"/>
                <c:pt idx="0">
                  <c:v>LOMP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160-4EE3-A9DD-9D5C09DD7F61}"/>
            </c:ext>
          </c:extLst>
        </c:ser>
        <c:ser>
          <c:idx val="5"/>
          <c:order val="5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160-4EE3-A9DD-9D5C09DD7F61}"/>
            </c:ext>
          </c:extLst>
        </c:ser>
        <c:ser>
          <c:idx val="6"/>
          <c:order val="6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160-4EE3-A9DD-9D5C09DD7F61}"/>
            </c:ext>
          </c:extLst>
        </c:ser>
        <c:ser>
          <c:idx val="7"/>
          <c:order val="7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7160-4EE3-A9DD-9D5C09DD7F61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7160-4EE3-A9DD-9D5C09DD7F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7160-4EE3-A9DD-9D5C09DD7F61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  <c:min val="1.0000000000000004E-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C55-4AC7-9131-27064DD70FA5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C55-4AC7-9131-27064DD70FA5}"/>
            </c:ext>
          </c:extLst>
        </c:ser>
        <c:ser>
          <c:idx val="5"/>
          <c:order val="3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4C55-4AC7-9131-27064DD70FA5}"/>
            </c:ext>
          </c:extLst>
        </c:ser>
        <c:ser>
          <c:idx val="6"/>
          <c:order val="4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4C55-4AC7-9131-27064DD70FA5}"/>
            </c:ext>
          </c:extLst>
        </c:ser>
        <c:ser>
          <c:idx val="7"/>
          <c:order val="5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4C55-4AC7-9131-27064DD70FA5}"/>
            </c:ext>
          </c:extLst>
        </c:ser>
        <c:ser>
          <c:idx val="3"/>
          <c:order val="6"/>
          <c:tx>
            <c:strRef>
              <c:f>nested_loop_raw!$D$11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4C55-4AC7-9131-27064DD70FA5}"/>
            </c:ext>
          </c:extLst>
        </c:ser>
        <c:ser>
          <c:idx val="4"/>
          <c:order val="7"/>
          <c:tx>
            <c:strRef>
              <c:f>nested_loop_raw!$D$12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4C55-4AC7-9131-27064DD70FA5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4C55-4AC7-9131-27064DD70F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>
          <c:ext xmlns:c15="http://schemas.microsoft.com/office/drawing/2012/chart" uri="{02D57815-91ED-43cb-92C2-25804820EDAC}">
            <c15:filteredScatte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nested_loop_raw!$D$9</c15:sqref>
                        </c15:formulaRef>
                      </c:ext>
                    </c:extLst>
                    <c:strCache>
                      <c:ptCount val="1"/>
                      <c:pt idx="0">
                        <c:v>BOLT (opt)</c:v>
                      </c:pt>
                    </c:strCache>
                  </c:strRef>
                </c:tx>
                <c:spPr>
                  <a:ln w="19050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2"/>
                    </a:solidFill>
                    <a:ln w="9525">
                      <a:solidFill>
                        <a:schemeClr val="accent2"/>
                      </a:solidFill>
                    </a:ln>
                    <a:effectLst/>
                  </c:spPr>
                </c:marker>
                <c:xVal>
                  <c:numRef>
                    <c:extLst>
                      <c:ext uri="{02D57815-91ED-43cb-92C2-25804820EDAC}">
                        <c15:formulaRef>
                          <c15:sqref>nested_loop_raw!$E$7:$N$7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2</c:v>
                      </c:pt>
                      <c:pt idx="1">
                        <c:v>4</c:v>
                      </c:pt>
                      <c:pt idx="2">
                        <c:v>7</c:v>
                      </c:pt>
                      <c:pt idx="3">
                        <c:v>10</c:v>
                      </c:pt>
                      <c:pt idx="4">
                        <c:v>14</c:v>
                      </c:pt>
                      <c:pt idx="5">
                        <c:v>18</c:v>
                      </c:pt>
                      <c:pt idx="6">
                        <c:v>24</c:v>
                      </c:pt>
                      <c:pt idx="7">
                        <c:v>28</c:v>
                      </c:pt>
                      <c:pt idx="8">
                        <c:v>36</c:v>
                      </c:pt>
                      <c:pt idx="9">
                        <c:v>56</c:v>
                      </c:pt>
                    </c:numCache>
                  </c:numRef>
                </c:xVal>
                <c:yVal>
                  <c:numRef>
                    <c:extLst>
                      <c:ext uri="{02D57815-91ED-43cb-92C2-25804820EDAC}">
                        <c15:formulaRef>
                          <c15:sqref>nested_loop_raw!$E$9:$N$9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1.7560000000000001E-5</c:v>
                      </c:pt>
                      <c:pt idx="1">
                        <c:v>3.4419999999999999E-5</c:v>
                      </c:pt>
                      <c:pt idx="2">
                        <c:v>5.4169999999999998E-5</c:v>
                      </c:pt>
                      <c:pt idx="3">
                        <c:v>6.991E-5</c:v>
                      </c:pt>
                      <c:pt idx="4">
                        <c:v>9.221E-5</c:v>
                      </c:pt>
                      <c:pt idx="5">
                        <c:v>1.1323999999999999E-4</c:v>
                      </c:pt>
                      <c:pt idx="6">
                        <c:v>1.4397999999999999E-4</c:v>
                      </c:pt>
                      <c:pt idx="7">
                        <c:v>1.6461000000000001E-4</c:v>
                      </c:pt>
                      <c:pt idx="8">
                        <c:v>2.0353999999999999E-4</c:v>
                      </c:pt>
                      <c:pt idx="9">
                        <c:v>2.9343000000000001E-4</c:v>
                      </c:pt>
                    </c:numCache>
                  </c:numRef>
                </c:yVal>
                <c:smooth val="0"/>
                <c:extLst>
                  <c:ext xmlns:c16="http://schemas.microsoft.com/office/drawing/2014/chart" uri="{C3380CC4-5D6E-409C-BE32-E72D297353CC}">
                    <c16:uniqueId val="{00000008-4C55-4AC7-9131-27064DD70FA5}"/>
                  </c:ext>
                </c:extLst>
              </c15:ser>
            </c15:filteredScatterSeries>
          </c:ext>
        </c:extLst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"/>
          <c:w val="1"/>
          <c:h val="0.9835430248638275"/>
        </c:manualLayout>
      </c:layout>
      <c:overlay val="0"/>
      <c:spPr>
        <a:solidFill>
          <a:srgbClr val="FFFFFF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A83-4720-8ABB-BE254D21D42B}"/>
            </c:ext>
          </c:extLst>
        </c:ser>
        <c:ser>
          <c:idx val="2"/>
          <c:order val="1"/>
          <c:tx>
            <c:strRef>
              <c:f>nested_loop_raw!$D$10</c:f>
              <c:strCache>
                <c:ptCount val="1"/>
                <c:pt idx="0">
                  <c:v>GOMP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A83-4720-8ABB-BE254D21D42B}"/>
            </c:ext>
          </c:extLst>
        </c:ser>
        <c:ser>
          <c:idx val="3"/>
          <c:order val="2"/>
          <c:tx>
            <c:strRef>
              <c:f>nested_loop_raw!$D$11</c:f>
              <c:strCache>
                <c:ptCount val="1"/>
                <c:pt idx="0">
                  <c:v>IOMP</c:v>
                </c:pt>
              </c:strCache>
            </c:strRef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A83-4720-8ABB-BE254D21D42B}"/>
            </c:ext>
          </c:extLst>
        </c:ser>
        <c:ser>
          <c:idx val="4"/>
          <c:order val="3"/>
          <c:tx>
            <c:strRef>
              <c:f>nested_loop_raw!$D$12</c:f>
              <c:strCache>
                <c:ptCount val="1"/>
                <c:pt idx="0">
                  <c:v>LOMP</c:v>
                </c:pt>
              </c:strCache>
            </c:strRef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A83-4720-8ABB-BE254D21D42B}"/>
            </c:ext>
          </c:extLst>
        </c:ser>
        <c:ser>
          <c:idx val="5"/>
          <c:order val="4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5A83-4720-8ABB-BE254D21D42B}"/>
            </c:ext>
          </c:extLst>
        </c:ser>
        <c:ser>
          <c:idx val="6"/>
          <c:order val="5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>
                  <a:lumMod val="60000"/>
                </a:schemeClr>
              </a:solidFill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5A83-4720-8ABB-BE254D21D42B}"/>
            </c:ext>
          </c:extLst>
        </c:ser>
        <c:ser>
          <c:idx val="7"/>
          <c:order val="6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60000"/>
                </a:schemeClr>
              </a:solidFill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5A83-4720-8ABB-BE254D21D42B}"/>
            </c:ext>
          </c:extLst>
        </c:ser>
        <c:ser>
          <c:idx val="8"/>
          <c:order val="7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5A83-4720-8ABB-BE254D21D42B}"/>
            </c:ext>
          </c:extLst>
        </c:ser>
        <c:ser>
          <c:idx val="1"/>
          <c:order val="8"/>
          <c:tx>
            <c:strRef>
              <c:f>nested_loop_raw!$D$9</c:f>
              <c:strCache>
                <c:ptCount val="1"/>
                <c:pt idx="0">
                  <c:v>BOLT (opt)</c:v>
                </c:pt>
              </c:strCache>
              <c:extLst xmlns:c15="http://schemas.microsoft.com/office/drawing/2012/chart"/>
            </c:strRef>
          </c:tx>
          <c:spPr>
            <a:ln w="19050" cap="rnd">
              <a:noFill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  <c:extLst xmlns:c15="http://schemas.microsoft.com/office/drawing/2012/chart"/>
            </c:numRef>
          </c:xVal>
          <c:yVal>
            <c:numRef>
              <c:f>nested_loop_raw!$E$9:$N$9</c:f>
              <c:numCache>
                <c:formatCode>General</c:formatCode>
                <c:ptCount val="10"/>
                <c:pt idx="0">
                  <c:v>1.7560000000000001E-5</c:v>
                </c:pt>
                <c:pt idx="1">
                  <c:v>3.4419999999999999E-5</c:v>
                </c:pt>
                <c:pt idx="2">
                  <c:v>5.4169999999999998E-5</c:v>
                </c:pt>
                <c:pt idx="3">
                  <c:v>6.991E-5</c:v>
                </c:pt>
                <c:pt idx="4">
                  <c:v>9.221E-5</c:v>
                </c:pt>
                <c:pt idx="5">
                  <c:v>1.1323999999999999E-4</c:v>
                </c:pt>
                <c:pt idx="6">
                  <c:v>1.4397999999999999E-4</c:v>
                </c:pt>
                <c:pt idx="7">
                  <c:v>1.6461000000000001E-4</c:v>
                </c:pt>
                <c:pt idx="8">
                  <c:v>2.0353999999999999E-4</c:v>
                </c:pt>
                <c:pt idx="9">
                  <c:v>2.9343000000000001E-4</c:v>
                </c:pt>
              </c:numCache>
              <c:extLst xmlns:c15="http://schemas.microsoft.com/office/drawing/2012/chart"/>
            </c:numRef>
          </c:yVal>
          <c:smooth val="0"/>
          <c:extLst xmlns:c15="http://schemas.microsoft.com/office/drawing/2012/chart">
            <c:ext xmlns:c16="http://schemas.microsoft.com/office/drawing/2014/chart" uri="{C3380CC4-5D6E-409C-BE32-E72D297353CC}">
              <c16:uniqueId val="{00000008-5A83-4720-8ABB-BE254D21D4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  <c:extLst/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791239163286408"/>
          <c:y val="0.75808756887373507"/>
          <c:w val="0.71884693390598886"/>
          <c:h val="0.228349493757133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scatterChart>
        <c:scatterStyle val="lineMarker"/>
        <c:varyColors val="0"/>
        <c:ser>
          <c:idx val="0"/>
          <c:order val="0"/>
          <c:tx>
            <c:strRef>
              <c:f>nested_loop_raw!$D$8</c:f>
              <c:strCache>
                <c:ptCount val="1"/>
                <c:pt idx="0">
                  <c:v>BOLT (baseline)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nested_loop_raw!$E$8:$N$8</c:f>
              <c:numCache>
                <c:formatCode>General</c:formatCode>
                <c:ptCount val="10"/>
                <c:pt idx="0">
                  <c:v>3.0739999999999999E-4</c:v>
                </c:pt>
                <c:pt idx="1">
                  <c:v>3.5408E-4</c:v>
                </c:pt>
                <c:pt idx="2">
                  <c:v>5.0264000000000005E-4</c:v>
                </c:pt>
                <c:pt idx="3">
                  <c:v>6.4442999999999998E-4</c:v>
                </c:pt>
                <c:pt idx="4">
                  <c:v>8.4982999999999999E-4</c:v>
                </c:pt>
                <c:pt idx="5">
                  <c:v>1.06482E-3</c:v>
                </c:pt>
                <c:pt idx="6">
                  <c:v>1.3925700000000001E-3</c:v>
                </c:pt>
                <c:pt idx="7">
                  <c:v>1.6275599999999999E-3</c:v>
                </c:pt>
                <c:pt idx="8">
                  <c:v>2.1025200000000001E-3</c:v>
                </c:pt>
                <c:pt idx="9">
                  <c:v>3.2977499999999999E-3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555-49EC-8F60-CB6F417036A4}"/>
            </c:ext>
          </c:extLst>
        </c:ser>
        <c:ser>
          <c:idx val="1"/>
          <c:order val="1"/>
          <c:tx>
            <c:strRef>
              <c:f>nested_loop_raw!$D$9</c:f>
              <c:strCache>
                <c:ptCount val="1"/>
                <c:pt idx="0">
                  <c:v>BOLT (opt)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nested_loop_raw!$E$9:$N$9</c:f>
              <c:numCache>
                <c:formatCode>General</c:formatCode>
                <c:ptCount val="10"/>
                <c:pt idx="0">
                  <c:v>1.7560000000000001E-5</c:v>
                </c:pt>
                <c:pt idx="1">
                  <c:v>3.4419999999999999E-5</c:v>
                </c:pt>
                <c:pt idx="2">
                  <c:v>5.4169999999999998E-5</c:v>
                </c:pt>
                <c:pt idx="3">
                  <c:v>6.991E-5</c:v>
                </c:pt>
                <c:pt idx="4">
                  <c:v>9.221E-5</c:v>
                </c:pt>
                <c:pt idx="5">
                  <c:v>1.1323999999999999E-4</c:v>
                </c:pt>
                <c:pt idx="6">
                  <c:v>1.4397999999999999E-4</c:v>
                </c:pt>
                <c:pt idx="7">
                  <c:v>1.6461000000000001E-4</c:v>
                </c:pt>
                <c:pt idx="8">
                  <c:v>2.0353999999999999E-4</c:v>
                </c:pt>
                <c:pt idx="9">
                  <c:v>2.9343000000000001E-4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555-49EC-8F60-CB6F417036A4}"/>
            </c:ext>
          </c:extLst>
        </c:ser>
        <c:ser>
          <c:idx val="2"/>
          <c:order val="2"/>
          <c:tx>
            <c:strRef>
              <c:f>nested_loop_raw!$D$10</c:f>
              <c:strCache>
                <c:ptCount val="1"/>
                <c:pt idx="0">
                  <c:v>GCC</c:v>
                </c:pt>
              </c:strCache>
            </c:strRef>
          </c:tx>
          <c:spPr>
            <a:ln w="19050" cap="rnd">
              <a:solidFill>
                <a:schemeClr val="accent3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nested_loop_raw!$E$10:$N$10</c:f>
              <c:numCache>
                <c:formatCode>General</c:formatCode>
                <c:ptCount val="10"/>
                <c:pt idx="0">
                  <c:v>1.8061399999999999E-3</c:v>
                </c:pt>
                <c:pt idx="1">
                  <c:v>2.1535260000000001E-2</c:v>
                </c:pt>
                <c:pt idx="2">
                  <c:v>4.1083910000000001E-2</c:v>
                </c:pt>
                <c:pt idx="3">
                  <c:v>4.5591300000000001E-2</c:v>
                </c:pt>
                <c:pt idx="4">
                  <c:v>6.4158199999999999E-2</c:v>
                </c:pt>
                <c:pt idx="5">
                  <c:v>8.2857539999999993E-2</c:v>
                </c:pt>
                <c:pt idx="6">
                  <c:v>0.10825933</c:v>
                </c:pt>
                <c:pt idx="7">
                  <c:v>0.13051652</c:v>
                </c:pt>
                <c:pt idx="8">
                  <c:v>0.18196102</c:v>
                </c:pt>
                <c:pt idx="9">
                  <c:v>0.30023349999999999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555-49EC-8F60-CB6F417036A4}"/>
            </c:ext>
          </c:extLst>
        </c:ser>
        <c:ser>
          <c:idx val="3"/>
          <c:order val="3"/>
          <c:tx>
            <c:strRef>
              <c:f>nested_loop_raw!$D$11</c:f>
              <c:strCache>
                <c:ptCount val="1"/>
                <c:pt idx="0">
                  <c:v>Intel</c:v>
                </c:pt>
              </c:strCache>
            </c:strRef>
          </c:tx>
          <c:spPr>
            <a:ln w="19050" cap="rnd">
              <a:solidFill>
                <a:schemeClr val="accent4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nested_loop_raw!$E$11:$N$11</c:f>
              <c:numCache>
                <c:formatCode>General</c:formatCode>
                <c:ptCount val="10"/>
                <c:pt idx="0">
                  <c:v>7.0099999999999996E-5</c:v>
                </c:pt>
                <c:pt idx="1">
                  <c:v>7.7899999999999996E-5</c:v>
                </c:pt>
                <c:pt idx="2">
                  <c:v>1.2334999999999999E-4</c:v>
                </c:pt>
                <c:pt idx="3">
                  <c:v>1.3066999999999999E-4</c:v>
                </c:pt>
                <c:pt idx="4">
                  <c:v>1.7708000000000001E-4</c:v>
                </c:pt>
                <c:pt idx="5">
                  <c:v>2.0247E-4</c:v>
                </c:pt>
                <c:pt idx="6">
                  <c:v>2.6308000000000001E-4</c:v>
                </c:pt>
                <c:pt idx="7">
                  <c:v>2.8132999999999999E-4</c:v>
                </c:pt>
                <c:pt idx="8">
                  <c:v>4.5380000000000003E-4</c:v>
                </c:pt>
                <c:pt idx="9">
                  <c:v>5.6358000000000005E-4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555-49EC-8F60-CB6F417036A4}"/>
            </c:ext>
          </c:extLst>
        </c:ser>
        <c:ser>
          <c:idx val="4"/>
          <c:order val="4"/>
          <c:tx>
            <c:strRef>
              <c:f>nested_loop_raw!$D$12</c:f>
              <c:strCache>
                <c:ptCount val="1"/>
                <c:pt idx="0">
                  <c:v>LLVM</c:v>
                </c:pt>
              </c:strCache>
            </c:strRef>
          </c:tx>
          <c:spPr>
            <a:ln w="19050" cap="rnd">
              <a:solidFill>
                <a:schemeClr val="accent5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nested_loop_raw!$E$12:$N$12</c:f>
              <c:numCache>
                <c:formatCode>General</c:formatCode>
                <c:ptCount val="10"/>
                <c:pt idx="0">
                  <c:v>6.9419999999999996E-5</c:v>
                </c:pt>
                <c:pt idx="1">
                  <c:v>7.7169999999999995E-5</c:v>
                </c:pt>
                <c:pt idx="2">
                  <c:v>1.1991E-4</c:v>
                </c:pt>
                <c:pt idx="3">
                  <c:v>1.2736E-4</c:v>
                </c:pt>
                <c:pt idx="4">
                  <c:v>1.7223999999999999E-4</c:v>
                </c:pt>
                <c:pt idx="5">
                  <c:v>1.9472000000000001E-4</c:v>
                </c:pt>
                <c:pt idx="6">
                  <c:v>2.4580000000000001E-4</c:v>
                </c:pt>
                <c:pt idx="7">
                  <c:v>2.5860999999999999E-4</c:v>
                </c:pt>
                <c:pt idx="8">
                  <c:v>4.1409999999999998E-4</c:v>
                </c:pt>
                <c:pt idx="9">
                  <c:v>4.8275E-4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A555-49EC-8F60-CB6F417036A4}"/>
            </c:ext>
          </c:extLst>
        </c:ser>
        <c:ser>
          <c:idx val="5"/>
          <c:order val="5"/>
          <c:tx>
            <c:strRef>
              <c:f>nested_loop_raw!$D$13</c:f>
              <c:strCache>
                <c:ptCount val="1"/>
                <c:pt idx="0">
                  <c:v>MPC</c:v>
                </c:pt>
              </c:strCache>
            </c:strRef>
          </c:tx>
          <c:spPr>
            <a:ln w="19050" cap="rnd">
              <a:solidFill>
                <a:schemeClr val="accent6"/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nested_loop_raw!$E$13:$N$13</c:f>
              <c:numCache>
                <c:formatCode>General</c:formatCode>
                <c:ptCount val="10"/>
                <c:pt idx="0">
                  <c:v>4.261E-5</c:v>
                </c:pt>
                <c:pt idx="1">
                  <c:v>2.7119999999999998E-4</c:v>
                </c:pt>
                <c:pt idx="2">
                  <c:v>2.7231E-4</c:v>
                </c:pt>
                <c:pt idx="3">
                  <c:v>2.7336999999999999E-4</c:v>
                </c:pt>
                <c:pt idx="4">
                  <c:v>2.7525E-4</c:v>
                </c:pt>
                <c:pt idx="5">
                  <c:v>2.7726999999999998E-4</c:v>
                </c:pt>
                <c:pt idx="6">
                  <c:v>2.8064000000000002E-4</c:v>
                </c:pt>
                <c:pt idx="7">
                  <c:v>2.8259999999999998E-4</c:v>
                </c:pt>
                <c:pt idx="8">
                  <c:v>2.8698999999999999E-4</c:v>
                </c:pt>
                <c:pt idx="9">
                  <c:v>3.0118000000000001E-4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A555-49EC-8F60-CB6F417036A4}"/>
            </c:ext>
          </c:extLst>
        </c:ser>
        <c:ser>
          <c:idx val="6"/>
          <c:order val="6"/>
          <c:tx>
            <c:strRef>
              <c:f>nested_loop_raw!$D$14</c:f>
              <c:strCache>
                <c:ptCount val="1"/>
                <c:pt idx="0">
                  <c:v>OMPi</c:v>
                </c:pt>
              </c:strCache>
            </c:strRef>
          </c:tx>
          <c:spPr>
            <a:ln w="19050" cap="rnd">
              <a:solidFill>
                <a:schemeClr val="accent1">
                  <a:lumMod val="6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accent1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nested_loop_raw!$E$14:$N$14</c:f>
              <c:numCache>
                <c:formatCode>General</c:formatCode>
                <c:ptCount val="10"/>
                <c:pt idx="0">
                  <c:v>4.7059000000000001E-4</c:v>
                </c:pt>
                <c:pt idx="1">
                  <c:v>1.2292200000000001E-3</c:v>
                </c:pt>
                <c:pt idx="2">
                  <c:v>2.4877300000000001E-3</c:v>
                </c:pt>
                <c:pt idx="3">
                  <c:v>3.7028999999999999E-3</c:v>
                </c:pt>
                <c:pt idx="4">
                  <c:v>5.0489899999999997E-3</c:v>
                </c:pt>
                <c:pt idx="5">
                  <c:v>6.3953300000000003E-3</c:v>
                </c:pt>
                <c:pt idx="6">
                  <c:v>8.3293800000000008E-3</c:v>
                </c:pt>
                <c:pt idx="7">
                  <c:v>9.6831599999999997E-3</c:v>
                </c:pt>
                <c:pt idx="8">
                  <c:v>1.230057E-2</c:v>
                </c:pt>
                <c:pt idx="9">
                  <c:v>1.9872319999999999E-2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6-A555-49EC-8F60-CB6F417036A4}"/>
            </c:ext>
          </c:extLst>
        </c:ser>
        <c:ser>
          <c:idx val="7"/>
          <c:order val="7"/>
          <c:tx>
            <c:strRef>
              <c:f>nested_loop_raw!$D$15</c:f>
              <c:strCache>
                <c:ptCount val="1"/>
                <c:pt idx="0">
                  <c:v>Mercurium</c:v>
                </c:pt>
              </c:strCache>
            </c:strRef>
          </c:tx>
          <c:spPr>
            <a:ln w="19050" cap="rnd">
              <a:solidFill>
                <a:schemeClr val="accent2">
                  <a:lumMod val="60000"/>
                </a:schemeClr>
              </a:solidFill>
              <a:prstDash val="sysDot"/>
              <a:round/>
            </a:ln>
            <a:effectLst/>
          </c:spPr>
          <c:marker>
            <c:symbol val="circle"/>
            <c:size val="5"/>
            <c:spPr>
              <a:noFill/>
              <a:ln w="9525">
                <a:solidFill>
                  <a:schemeClr val="accent2">
                    <a:lumMod val="60000"/>
                  </a:schemeClr>
                </a:solidFill>
              </a:ln>
              <a:effectLst/>
            </c:spPr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nested_loop_raw!$E$15:$N$15</c:f>
              <c:numCache>
                <c:formatCode>General</c:formatCode>
                <c:ptCount val="10"/>
                <c:pt idx="0">
                  <c:v>2.8417999999999998E-4</c:v>
                </c:pt>
                <c:pt idx="1">
                  <c:v>3.032E-4</c:v>
                </c:pt>
                <c:pt idx="2">
                  <c:v>3.3916000000000003E-4</c:v>
                </c:pt>
                <c:pt idx="3">
                  <c:v>3.7659E-4</c:v>
                </c:pt>
                <c:pt idx="4">
                  <c:v>4.3158999999999998E-4</c:v>
                </c:pt>
                <c:pt idx="5">
                  <c:v>4.9142000000000001E-4</c:v>
                </c:pt>
                <c:pt idx="6">
                  <c:v>5.9555999999999997E-4</c:v>
                </c:pt>
                <c:pt idx="7">
                  <c:v>6.9842999999999999E-4</c:v>
                </c:pt>
                <c:pt idx="8">
                  <c:v>1.0273700000000001E-3</c:v>
                </c:pt>
                <c:pt idx="9">
                  <c:v>1.6213099999999999E-3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7-A555-49EC-8F60-CB6F417036A4}"/>
            </c:ext>
          </c:extLst>
        </c:ser>
        <c:ser>
          <c:idx val="8"/>
          <c:order val="8"/>
          <c:tx>
            <c:strRef>
              <c:f>nested_loop_raw!$D$16</c:f>
              <c:strCache>
                <c:ptCount val="1"/>
                <c:pt idx="0">
                  <c:v>Ideal</c:v>
                </c:pt>
              </c:strCache>
            </c:strRef>
          </c:tx>
          <c:spPr>
            <a:ln w="19050" cap="rnd">
              <a:solidFill>
                <a:srgbClr val="FF0000"/>
              </a:solidFill>
              <a:prstDash val="sysDot"/>
              <a:round/>
            </a:ln>
            <a:effectLst/>
          </c:spPr>
          <c:marker>
            <c:symbol val="none"/>
          </c:marker>
          <c:xVal>
            <c:numRef>
              <c:f>nested_loop_raw!$E$7:$N$7</c:f>
              <c:numCache>
                <c:formatCode>General</c:formatCode>
                <c:ptCount val="10"/>
                <c:pt idx="0">
                  <c:v>2</c:v>
                </c:pt>
                <c:pt idx="1">
                  <c:v>4</c:v>
                </c:pt>
                <c:pt idx="2">
                  <c:v>7</c:v>
                </c:pt>
                <c:pt idx="3">
                  <c:v>10</c:v>
                </c:pt>
                <c:pt idx="4">
                  <c:v>14</c:v>
                </c:pt>
                <c:pt idx="5">
                  <c:v>18</c:v>
                </c:pt>
                <c:pt idx="6">
                  <c:v>24</c:v>
                </c:pt>
                <c:pt idx="7">
                  <c:v>28</c:v>
                </c:pt>
                <c:pt idx="8">
                  <c:v>36</c:v>
                </c:pt>
                <c:pt idx="9">
                  <c:v>56</c:v>
                </c:pt>
              </c:numCache>
            </c:numRef>
          </c:xVal>
          <c:yVal>
            <c:numRef>
              <c:f>nested_loop_raw!$E$16:$N$16</c:f>
              <c:numCache>
                <c:formatCode>General</c:formatCode>
                <c:ptCount val="10"/>
                <c:pt idx="0">
                  <c:v>7.9999999999999996E-6</c:v>
                </c:pt>
                <c:pt idx="1">
                  <c:v>1.5999999999999999E-5</c:v>
                </c:pt>
                <c:pt idx="2">
                  <c:v>2.8E-5</c:v>
                </c:pt>
                <c:pt idx="3">
                  <c:v>4.0000000000000003E-5</c:v>
                </c:pt>
                <c:pt idx="4">
                  <c:v>5.5999999999999999E-5</c:v>
                </c:pt>
                <c:pt idx="5">
                  <c:v>7.2000000000000002E-5</c:v>
                </c:pt>
                <c:pt idx="6">
                  <c:v>9.6000000000000002E-5</c:v>
                </c:pt>
                <c:pt idx="7">
                  <c:v>1.12E-4</c:v>
                </c:pt>
                <c:pt idx="8">
                  <c:v>1.44E-4</c:v>
                </c:pt>
                <c:pt idx="9">
                  <c:v>2.24E-4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8-A555-49EC-8F60-CB6F417036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61600440"/>
        <c:axId val="461602080"/>
      </c:scatterChart>
      <c:valAx>
        <c:axId val="461600440"/>
        <c:scaling>
          <c:logBase val="10"/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outer threads (N)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2080"/>
        <c:crosses val="autoZero"/>
        <c:crossBetween val="midCat"/>
      </c:valAx>
      <c:valAx>
        <c:axId val="46160208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Execution time [s]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E+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160044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19408207271337"/>
          <c:y val="0.75808756887373507"/>
          <c:w val="0.71780918247696135"/>
          <c:h val="0.228349493757133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 sz="1200"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B0C5C-528F-9041-BF7E-8E99BBB2247B}" type="datetimeFigureOut">
              <a:rPr lang="en-US" smtClean="0"/>
              <a:t>9/24/2019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0CBE11-C356-8A42-A960-1852E18EA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9838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D4844-81F1-446A-97B8-54AB0D050AA8}" type="datetimeFigureOut">
              <a:rPr lang="en-US" smtClean="0"/>
              <a:pPr/>
              <a:t>9/24/2019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2F541E-15DA-4669-9121-E1091DE0D7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2367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96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867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751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394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001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25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6744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99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697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1858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51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260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9474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158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712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8289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410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624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093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65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9208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34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826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7913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704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5709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68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274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8405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142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89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50826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488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50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098948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81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57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63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68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390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2F541E-15DA-4669-9121-E1091DE0D74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85838" y="1671638"/>
            <a:ext cx="7696200" cy="106997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85838" y="3505200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079" name="Picture 7" descr="title header_Blue_646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1106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80" name="Picture 7" descr="doe_black.jp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54963" y="6456363"/>
            <a:ext cx="960437" cy="231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81" name="Picture 8" descr="title footer_Blue_646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6794500"/>
            <a:ext cx="9144000" cy="6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981200" y="6553200"/>
            <a:ext cx="5410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rgbClr val="15151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72400" y="6537325"/>
            <a:ext cx="990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rgbClr val="151515"/>
                </a:solidFill>
              </a:defRPr>
            </a:lvl1pPr>
          </a:lstStyle>
          <a:p>
            <a:fld id="{6B394888-48A7-42F6-AE45-2BD5FD40ED9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038600" cy="5105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 u="none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981200" y="6553200"/>
            <a:ext cx="5410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rgbClr val="15151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72400" y="6537325"/>
            <a:ext cx="990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rgbClr val="151515"/>
                </a:solidFill>
              </a:defRPr>
            </a:lvl1pPr>
          </a:lstStyle>
          <a:p>
            <a:fld id="{6B394888-48A7-42F6-AE45-2BD5FD40ED9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981200" y="6553200"/>
            <a:ext cx="5410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rgbClr val="15151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72400" y="6537325"/>
            <a:ext cx="990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rgbClr val="151515"/>
                </a:solidFill>
              </a:defRPr>
            </a:lvl1pPr>
          </a:lstStyle>
          <a:p>
            <a:fld id="{6B394888-48A7-42F6-AE45-2BD5FD40ED9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981200" y="6553200"/>
            <a:ext cx="5410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rgbClr val="15151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72400" y="6537325"/>
            <a:ext cx="990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rgbClr val="151515"/>
                </a:solidFill>
              </a:defRPr>
            </a:lvl1pPr>
          </a:lstStyle>
          <a:p>
            <a:fld id="{6B394888-48A7-42F6-AE45-2BD5FD40ED9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31" name="Picture 7" descr="slide header_646.jpg"/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9144000" cy="15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Group 10"/>
          <p:cNvGrpSpPr/>
          <p:nvPr userDrawn="1"/>
        </p:nvGrpSpPr>
        <p:grpSpPr>
          <a:xfrm>
            <a:off x="0" y="6324600"/>
            <a:ext cx="9144000" cy="530225"/>
            <a:chOff x="0" y="6324600"/>
            <a:chExt cx="9144000" cy="530225"/>
          </a:xfrm>
        </p:grpSpPr>
        <p:pic>
          <p:nvPicPr>
            <p:cNvPr id="1032" name="Picture 5" descr="slide footer_blue_646.jpg"/>
            <p:cNvPicPr>
              <a:picLocks noChangeAspect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0" y="6324600"/>
              <a:ext cx="9144000" cy="530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Isosceles Triangle 8"/>
            <p:cNvSpPr/>
            <p:nvPr userDrawn="1"/>
          </p:nvSpPr>
          <p:spPr bwMode="auto">
            <a:xfrm>
              <a:off x="152400" y="6477000"/>
              <a:ext cx="304800" cy="304800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981200" y="6553200"/>
            <a:ext cx="54102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1">
                <a:solidFill>
                  <a:srgbClr val="151515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7772400" y="6537325"/>
            <a:ext cx="990600" cy="244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rgbClr val="151515"/>
                </a:solidFill>
              </a:defRPr>
            </a:lvl1pPr>
          </a:lstStyle>
          <a:p>
            <a:fld id="{6B394888-48A7-42F6-AE45-2BD5FD40ED91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Font typeface="Wingdings" pitchFamily="2" charset="2"/>
        <a:buChar char="§"/>
        <a:defRPr sz="2400">
          <a:solidFill>
            <a:schemeClr val="bg2">
              <a:lumMod val="10000"/>
            </a:schemeClr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–"/>
        <a:defRPr sz="2000">
          <a:solidFill>
            <a:schemeClr val="bg2">
              <a:lumMod val="10000"/>
            </a:schemeClr>
          </a:solidFill>
          <a:latin typeface="+mn-lt"/>
        </a:defRPr>
      </a:lvl2pPr>
      <a:lvl3pPr marL="11430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•"/>
        <a:defRPr sz="1800">
          <a:solidFill>
            <a:schemeClr val="bg2">
              <a:lumMod val="10000"/>
            </a:schemeClr>
          </a:solidFill>
          <a:latin typeface="+mn-lt"/>
        </a:defRPr>
      </a:lvl3pPr>
      <a:lvl4pPr marL="16002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Char char="–"/>
        <a:defRPr sz="1800">
          <a:solidFill>
            <a:schemeClr val="bg2">
              <a:lumMod val="10000"/>
            </a:schemeClr>
          </a:solidFill>
          <a:latin typeface="+mn-lt"/>
        </a:defRPr>
      </a:lvl4pPr>
      <a:lvl5pPr marL="2057400" indent="-228600" algn="l" rtl="0" eaLnBrk="1" fontAlgn="base" hangingPunct="1">
        <a:lnSpc>
          <a:spcPct val="120000"/>
        </a:lnSpc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800">
          <a:solidFill>
            <a:schemeClr val="bg2">
              <a:lumMod val="10000"/>
            </a:schemeClr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1F497D"/>
        </a:buClr>
        <a:buFont typeface="Arial" charset="0"/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wasaki@eidos.ic.i.u-Tokyo.ac.j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0.xml"/><Relationship Id="rId4" Type="http://schemas.openxmlformats.org/officeDocument/2006/relationships/chart" Target="../charts/char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3.xml"/><Relationship Id="rId3" Type="http://schemas.openxmlformats.org/officeDocument/2006/relationships/chart" Target="../charts/chart28.xml"/><Relationship Id="rId7" Type="http://schemas.openxmlformats.org/officeDocument/2006/relationships/chart" Target="../charts/chart32.xml"/><Relationship Id="rId12" Type="http://schemas.openxmlformats.org/officeDocument/2006/relationships/chart" Target="../charts/chart3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1.xml"/><Relationship Id="rId11" Type="http://schemas.openxmlformats.org/officeDocument/2006/relationships/chart" Target="../charts/chart36.xml"/><Relationship Id="rId5" Type="http://schemas.openxmlformats.org/officeDocument/2006/relationships/chart" Target="../charts/chart30.xml"/><Relationship Id="rId10" Type="http://schemas.openxmlformats.org/officeDocument/2006/relationships/chart" Target="../charts/chart35.xml"/><Relationship Id="rId4" Type="http://schemas.openxmlformats.org/officeDocument/2006/relationships/chart" Target="../charts/chart29.xml"/><Relationship Id="rId9" Type="http://schemas.openxmlformats.org/officeDocument/2006/relationships/chart" Target="../charts/chart3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438" y="2037608"/>
            <a:ext cx="8310562" cy="1371600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3200" dirty="0"/>
              <a:t>BOLT: Optimizing OpenMP Parallel Regions with User-Level Threads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 bwMode="auto">
          <a:xfrm>
            <a:off x="1066800" y="4038600"/>
            <a:ext cx="73914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None/>
              <a:defRPr sz="18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algn="ctr">
              <a:spcBef>
                <a:spcPts val="0"/>
              </a:spcBef>
            </a:pPr>
            <a:r>
              <a:rPr lang="en-US" altLang="ja-JP" sz="2000" b="1" i="1" u="sng" dirty="0">
                <a:solidFill>
                  <a:srgbClr val="C00000"/>
                </a:solidFill>
              </a:rPr>
              <a:t>Shintaro</a:t>
            </a:r>
            <a:r>
              <a:rPr lang="ja-JP" altLang="en-US" sz="2000" b="1" i="1" u="sng" dirty="0">
                <a:solidFill>
                  <a:srgbClr val="C00000"/>
                </a:solidFill>
              </a:rPr>
              <a:t> </a:t>
            </a:r>
            <a:r>
              <a:rPr lang="en-US" altLang="ja-JP" sz="2000" b="1" i="1" u="sng" dirty="0">
                <a:solidFill>
                  <a:srgbClr val="C00000"/>
                </a:solidFill>
              </a:rPr>
              <a:t>Iwasaki</a:t>
            </a:r>
            <a:r>
              <a:rPr lang="en-US" altLang="ja-JP" sz="2000" i="1" baseline="30000" dirty="0">
                <a:solidFill>
                  <a:srgbClr val="C00000"/>
                </a:solidFill>
              </a:rPr>
              <a:t>†</a:t>
            </a:r>
            <a:r>
              <a:rPr lang="en-US" altLang="ja-JP" sz="2000" b="1" i="1" dirty="0">
                <a:solidFill>
                  <a:srgbClr val="C00000"/>
                </a:solidFill>
              </a:rPr>
              <a:t>, </a:t>
            </a:r>
            <a:r>
              <a:rPr lang="en-US" altLang="ja-JP" sz="2000" b="1" i="1" dirty="0" err="1">
                <a:solidFill>
                  <a:srgbClr val="C00000"/>
                </a:solidFill>
              </a:rPr>
              <a:t>Abdelhalim</a:t>
            </a:r>
            <a:r>
              <a:rPr lang="en-US" altLang="ja-JP" sz="2000" b="1" i="1" dirty="0">
                <a:solidFill>
                  <a:srgbClr val="C00000"/>
                </a:solidFill>
              </a:rPr>
              <a:t> Amer</a:t>
            </a:r>
            <a:r>
              <a:rPr lang="en-US" altLang="ja-JP" sz="2000" i="1" baseline="30000" dirty="0">
                <a:solidFill>
                  <a:srgbClr val="C00000"/>
                </a:solidFill>
              </a:rPr>
              <a:t>‡</a:t>
            </a:r>
            <a:r>
              <a:rPr lang="en-US" altLang="ja-JP" sz="2000" b="1" i="1" dirty="0">
                <a:solidFill>
                  <a:srgbClr val="C00000"/>
                </a:solidFill>
              </a:rPr>
              <a:t>,</a:t>
            </a:r>
            <a:br>
              <a:rPr lang="en-US" altLang="ja-JP" sz="2000" b="1" i="1" dirty="0">
                <a:solidFill>
                  <a:srgbClr val="C00000"/>
                </a:solidFill>
              </a:rPr>
            </a:br>
            <a:r>
              <a:rPr lang="en-US" altLang="ja-JP" sz="2000" b="1" i="1" dirty="0">
                <a:solidFill>
                  <a:srgbClr val="C00000"/>
                </a:solidFill>
              </a:rPr>
              <a:t>Kenjiro Taura</a:t>
            </a:r>
            <a:r>
              <a:rPr lang="en-US" altLang="ja-JP" sz="2000" i="1" baseline="30000" dirty="0">
                <a:solidFill>
                  <a:srgbClr val="C00000"/>
                </a:solidFill>
              </a:rPr>
              <a:t>†</a:t>
            </a:r>
            <a:r>
              <a:rPr lang="en-US" altLang="ja-JP" sz="2000" b="1" i="1" dirty="0">
                <a:solidFill>
                  <a:srgbClr val="C00000"/>
                </a:solidFill>
              </a:rPr>
              <a:t>, </a:t>
            </a:r>
            <a:r>
              <a:rPr lang="en-US" altLang="ja-JP" sz="2000" b="1" i="1" dirty="0" err="1">
                <a:solidFill>
                  <a:srgbClr val="C00000"/>
                </a:solidFill>
              </a:rPr>
              <a:t>Sangmin</a:t>
            </a:r>
            <a:r>
              <a:rPr lang="en-US" altLang="ja-JP" sz="2000" b="1" i="1" dirty="0">
                <a:solidFill>
                  <a:srgbClr val="C00000"/>
                </a:solidFill>
              </a:rPr>
              <a:t> </a:t>
            </a:r>
            <a:r>
              <a:rPr lang="en-US" altLang="ja-JP" sz="2000" b="1" i="1" dirty="0" err="1">
                <a:solidFill>
                  <a:srgbClr val="C00000"/>
                </a:solidFill>
              </a:rPr>
              <a:t>Seo</a:t>
            </a:r>
            <a:r>
              <a:rPr lang="en-US" altLang="ja-JP" sz="2000" i="1" baseline="30000" dirty="0">
                <a:solidFill>
                  <a:srgbClr val="C00000"/>
                </a:solidFill>
              </a:rPr>
              <a:t>‡</a:t>
            </a:r>
            <a:r>
              <a:rPr lang="en-US" altLang="ja-JP" sz="2000" b="1" i="1" dirty="0">
                <a:solidFill>
                  <a:srgbClr val="C00000"/>
                </a:solidFill>
              </a:rPr>
              <a:t>, Pavan Balaji</a:t>
            </a:r>
            <a:r>
              <a:rPr lang="en-US" altLang="ja-JP" sz="2000" i="1" baseline="30000" dirty="0">
                <a:solidFill>
                  <a:srgbClr val="C00000"/>
                </a:solidFill>
              </a:rPr>
              <a:t>‡</a:t>
            </a:r>
            <a:endParaRPr lang="en-US" sz="2000" b="1" i="1" dirty="0">
              <a:solidFill>
                <a:srgbClr val="C00000"/>
              </a:solidFill>
            </a:endParaRPr>
          </a:p>
          <a:p>
            <a:pPr algn="ctr">
              <a:spcBef>
                <a:spcPts val="0"/>
              </a:spcBef>
            </a:pPr>
            <a:r>
              <a:rPr lang="en-US" altLang="ja-JP" i="1" baseline="30000" dirty="0">
                <a:solidFill>
                  <a:srgbClr val="00B050"/>
                </a:solidFill>
              </a:rPr>
              <a:t>†</a:t>
            </a:r>
            <a:r>
              <a:rPr lang="en-US" i="1" dirty="0">
                <a:solidFill>
                  <a:srgbClr val="00B050"/>
                </a:solidFill>
              </a:rPr>
              <a:t>The University of Tokyo</a:t>
            </a:r>
          </a:p>
          <a:p>
            <a:pPr algn="ctr">
              <a:spcBef>
                <a:spcPts val="0"/>
              </a:spcBef>
            </a:pPr>
            <a:r>
              <a:rPr lang="en-US" altLang="ja-JP" i="1" baseline="30000" dirty="0">
                <a:solidFill>
                  <a:srgbClr val="00B050"/>
                </a:solidFill>
              </a:rPr>
              <a:t>‡</a:t>
            </a:r>
            <a:r>
              <a:rPr lang="en-US" i="1" dirty="0">
                <a:solidFill>
                  <a:srgbClr val="00B050"/>
                </a:solidFill>
              </a:rPr>
              <a:t>Argonne National Laboratory</a:t>
            </a:r>
          </a:p>
          <a:p>
            <a:pPr algn="ctr">
              <a:spcBef>
                <a:spcPts val="0"/>
              </a:spcBef>
            </a:pPr>
            <a:endParaRPr lang="en-US" sz="1400" i="1" dirty="0">
              <a:solidFill>
                <a:srgbClr val="00B050"/>
              </a:solidFill>
            </a:endParaRPr>
          </a:p>
          <a:p>
            <a:pPr algn="ctr">
              <a:spcBef>
                <a:spcPts val="0"/>
              </a:spcBef>
            </a:pPr>
            <a:r>
              <a:rPr lang="en-US" sz="1400" i="1" dirty="0">
                <a:solidFill>
                  <a:srgbClr val="00B050"/>
                </a:solidFill>
              </a:rPr>
              <a:t>Email: </a:t>
            </a:r>
            <a:r>
              <a:rPr lang="en-US" sz="1400" i="1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iwasaki@eidos.ic.i.u-Tokyo.ac.jp</a:t>
            </a:r>
            <a:r>
              <a:rPr lang="en-US" sz="1400" i="1" dirty="0">
                <a:solidFill>
                  <a:srgbClr val="0070C0"/>
                </a:solidFill>
              </a:rPr>
              <a:t>, </a:t>
            </a:r>
            <a:r>
              <a:rPr lang="en-US" sz="1400" i="1" u="sng" dirty="0">
                <a:solidFill>
                  <a:srgbClr val="0070C0"/>
                </a:solidFill>
              </a:rPr>
              <a:t>siwasaki@anl.gov</a:t>
            </a:r>
            <a:endParaRPr lang="en-US" i="1" u="sng" dirty="0">
              <a:solidFill>
                <a:srgbClr val="0070C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B37A00-9093-4878-BC69-64625E232F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0" y="6426673"/>
            <a:ext cx="533400" cy="2789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7A7557-3084-43BA-8B9D-E961FFB18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6341107"/>
            <a:ext cx="2057400" cy="45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928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538C0-96D1-45DA-9FC5-C208362E1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534400" cy="792162"/>
          </a:xfrm>
        </p:spPr>
        <p:txBody>
          <a:bodyPr/>
          <a:lstStyle/>
          <a:p>
            <a:r>
              <a:rPr lang="en-US" dirty="0"/>
              <a:t>Direction 2: Use Lightweight Threads</a:t>
            </a:r>
            <a:br>
              <a:rPr lang="en-US" dirty="0"/>
            </a:br>
            <a:r>
              <a:rPr lang="en-US" dirty="0"/>
              <a:t>                    =&gt; User-Level Threads (ULTs)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A6386-53C4-48B0-A204-657240EAE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250" y="1429367"/>
            <a:ext cx="5725455" cy="2065032"/>
          </a:xfrm>
        </p:spPr>
        <p:txBody>
          <a:bodyPr/>
          <a:lstStyle/>
          <a:p>
            <a:r>
              <a:rPr lang="en-US" dirty="0"/>
              <a:t>User-level threads: threads implemented</a:t>
            </a:r>
            <a:br>
              <a:rPr lang="en-US" dirty="0"/>
            </a:br>
            <a:r>
              <a:rPr lang="en-US" dirty="0"/>
              <a:t>in user-space.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Manages threads without heavyweight kernel</a:t>
            </a:r>
            <a:br>
              <a:rPr lang="en-US" dirty="0"/>
            </a:br>
            <a:r>
              <a:rPr lang="en-US" dirty="0"/>
              <a:t>operations.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CB598D-7F64-49DD-B3BC-5555F3976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6E2B6-F3DE-4718-90A0-DC1E021620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8" name="Rounded Rectangle 540">
            <a:extLst>
              <a:ext uri="{FF2B5EF4-FFF2-40B4-BE49-F238E27FC236}">
                <a16:creationId xmlns:a16="http://schemas.microsoft.com/office/drawing/2014/main" id="{27EDEFB4-016B-469B-995C-9E51F383DE79}"/>
              </a:ext>
            </a:extLst>
          </p:cNvPr>
          <p:cNvSpPr/>
          <p:nvPr/>
        </p:nvSpPr>
        <p:spPr>
          <a:xfrm>
            <a:off x="1004022" y="5109758"/>
            <a:ext cx="1977173" cy="403225"/>
          </a:xfrm>
          <a:prstGeom prst="roundRect">
            <a:avLst>
              <a:gd name="adj" fmla="val 0"/>
            </a:avLst>
          </a:prstGeom>
          <a:solidFill>
            <a:schemeClr val="tx2">
              <a:lumMod val="75000"/>
            </a:schemeClr>
          </a:solidFill>
          <a:ln w="31750" cap="flat" cmpd="sng" algn="ctr">
            <a:solidFill>
              <a:schemeClr val="tx2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1"/>
                </a:solidFill>
                <a:cs typeface="Helvetica" panose="020B0604020202020204" pitchFamily="34" charset="0"/>
              </a:rPr>
              <a:t>Kernel (OS)</a:t>
            </a:r>
          </a:p>
        </p:txBody>
      </p:sp>
      <p:sp>
        <p:nvSpPr>
          <p:cNvPr id="30" name="Rounded Rectangle 542">
            <a:extLst>
              <a:ext uri="{FF2B5EF4-FFF2-40B4-BE49-F238E27FC236}">
                <a16:creationId xmlns:a16="http://schemas.microsoft.com/office/drawing/2014/main" id="{46787D6B-21AF-4702-8BBA-E0DADC9718D3}"/>
              </a:ext>
            </a:extLst>
          </p:cNvPr>
          <p:cNvSpPr/>
          <p:nvPr/>
        </p:nvSpPr>
        <p:spPr>
          <a:xfrm rot="16200000">
            <a:off x="499036" y="431934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1" name="Rounded Rectangle 542">
            <a:extLst>
              <a:ext uri="{FF2B5EF4-FFF2-40B4-BE49-F238E27FC236}">
                <a16:creationId xmlns:a16="http://schemas.microsoft.com/office/drawing/2014/main" id="{F52DEBA9-4950-4D2F-BE83-E7EAF250DA79}"/>
              </a:ext>
            </a:extLst>
          </p:cNvPr>
          <p:cNvSpPr/>
          <p:nvPr/>
        </p:nvSpPr>
        <p:spPr>
          <a:xfrm rot="16200000">
            <a:off x="751687" y="432247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2" name="Rounded Rectangle 542">
            <a:extLst>
              <a:ext uri="{FF2B5EF4-FFF2-40B4-BE49-F238E27FC236}">
                <a16:creationId xmlns:a16="http://schemas.microsoft.com/office/drawing/2014/main" id="{1A75E80B-D0ED-4927-8124-DA4360A8058C}"/>
              </a:ext>
            </a:extLst>
          </p:cNvPr>
          <p:cNvSpPr/>
          <p:nvPr/>
        </p:nvSpPr>
        <p:spPr>
          <a:xfrm rot="16200000">
            <a:off x="1005287" y="431934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3" name="Rounded Rectangle 542">
            <a:extLst>
              <a:ext uri="{FF2B5EF4-FFF2-40B4-BE49-F238E27FC236}">
                <a16:creationId xmlns:a16="http://schemas.microsoft.com/office/drawing/2014/main" id="{89669269-9E48-4389-B534-792B5DBE5D0B}"/>
              </a:ext>
            </a:extLst>
          </p:cNvPr>
          <p:cNvSpPr/>
          <p:nvPr/>
        </p:nvSpPr>
        <p:spPr>
          <a:xfrm rot="16200000">
            <a:off x="1257938" y="4319343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4" name="Rounded Rectangle 542">
            <a:extLst>
              <a:ext uri="{FF2B5EF4-FFF2-40B4-BE49-F238E27FC236}">
                <a16:creationId xmlns:a16="http://schemas.microsoft.com/office/drawing/2014/main" id="{0C1D25A5-8553-48D1-8EF5-E30E91853057}"/>
              </a:ext>
            </a:extLst>
          </p:cNvPr>
          <p:cNvSpPr/>
          <p:nvPr/>
        </p:nvSpPr>
        <p:spPr>
          <a:xfrm rot="16200000">
            <a:off x="1508078" y="431934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5" name="Rounded Rectangle 542">
            <a:extLst>
              <a:ext uri="{FF2B5EF4-FFF2-40B4-BE49-F238E27FC236}">
                <a16:creationId xmlns:a16="http://schemas.microsoft.com/office/drawing/2014/main" id="{C7BD3F9C-9343-43B2-9C92-1C4B12E4BD21}"/>
              </a:ext>
            </a:extLst>
          </p:cNvPr>
          <p:cNvSpPr/>
          <p:nvPr/>
        </p:nvSpPr>
        <p:spPr>
          <a:xfrm rot="16200000">
            <a:off x="1760729" y="432247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6" name="Rounded Rectangle 542">
            <a:extLst>
              <a:ext uri="{FF2B5EF4-FFF2-40B4-BE49-F238E27FC236}">
                <a16:creationId xmlns:a16="http://schemas.microsoft.com/office/drawing/2014/main" id="{E6954DB8-FA07-4846-BD37-2583866A363D}"/>
              </a:ext>
            </a:extLst>
          </p:cNvPr>
          <p:cNvSpPr/>
          <p:nvPr/>
        </p:nvSpPr>
        <p:spPr>
          <a:xfrm rot="16200000">
            <a:off x="2014329" y="4319344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7" name="Rounded Rectangle 542">
            <a:extLst>
              <a:ext uri="{FF2B5EF4-FFF2-40B4-BE49-F238E27FC236}">
                <a16:creationId xmlns:a16="http://schemas.microsoft.com/office/drawing/2014/main" id="{BDA70C46-9BE9-4ECE-A9BC-80D7F95802E0}"/>
              </a:ext>
            </a:extLst>
          </p:cNvPr>
          <p:cNvSpPr/>
          <p:nvPr/>
        </p:nvSpPr>
        <p:spPr>
          <a:xfrm rot="16200000">
            <a:off x="2266980" y="4319343"/>
            <a:ext cx="1219200" cy="209228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39" name="Rounded Rectangle 540">
            <a:extLst>
              <a:ext uri="{FF2B5EF4-FFF2-40B4-BE49-F238E27FC236}">
                <a16:creationId xmlns:a16="http://schemas.microsoft.com/office/drawing/2014/main" id="{BEC272E4-B32E-4558-92C4-EC0A8ED6863E}"/>
              </a:ext>
            </a:extLst>
          </p:cNvPr>
          <p:cNvSpPr/>
          <p:nvPr/>
        </p:nvSpPr>
        <p:spPr>
          <a:xfrm>
            <a:off x="6204010" y="5576947"/>
            <a:ext cx="932699" cy="17902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40" name="Rounded Rectangle 540">
            <a:extLst>
              <a:ext uri="{FF2B5EF4-FFF2-40B4-BE49-F238E27FC236}">
                <a16:creationId xmlns:a16="http://schemas.microsoft.com/office/drawing/2014/main" id="{16010AA1-4E43-48A9-9B04-01C09829B095}"/>
              </a:ext>
            </a:extLst>
          </p:cNvPr>
          <p:cNvSpPr/>
          <p:nvPr/>
        </p:nvSpPr>
        <p:spPr>
          <a:xfrm>
            <a:off x="6204010" y="5109758"/>
            <a:ext cx="1977173" cy="403225"/>
          </a:xfrm>
          <a:prstGeom prst="roundRect">
            <a:avLst>
              <a:gd name="adj" fmla="val 0"/>
            </a:avLst>
          </a:prstGeom>
          <a:solidFill>
            <a:schemeClr val="tx2">
              <a:lumMod val="75000"/>
            </a:schemeClr>
          </a:solidFill>
          <a:ln w="31750" cap="flat" cmpd="sng" algn="ctr">
            <a:solidFill>
              <a:schemeClr val="tx2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1"/>
                </a:solidFill>
                <a:cs typeface="Helvetica" panose="020B0604020202020204" pitchFamily="34" charset="0"/>
              </a:rPr>
              <a:t>Kernel (OS)</a:t>
            </a:r>
          </a:p>
        </p:txBody>
      </p:sp>
      <p:sp>
        <p:nvSpPr>
          <p:cNvPr id="42" name="Rounded Rectangle 540">
            <a:extLst>
              <a:ext uri="{FF2B5EF4-FFF2-40B4-BE49-F238E27FC236}">
                <a16:creationId xmlns:a16="http://schemas.microsoft.com/office/drawing/2014/main" id="{457CD827-D7E0-439A-BA91-537E6FD0AFD6}"/>
              </a:ext>
            </a:extLst>
          </p:cNvPr>
          <p:cNvSpPr/>
          <p:nvPr/>
        </p:nvSpPr>
        <p:spPr>
          <a:xfrm>
            <a:off x="7207322" y="5576947"/>
            <a:ext cx="973861" cy="17902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44" name="Rounded Rectangle 542">
            <a:extLst>
              <a:ext uri="{FF2B5EF4-FFF2-40B4-BE49-F238E27FC236}">
                <a16:creationId xmlns:a16="http://schemas.microsoft.com/office/drawing/2014/main" id="{D5602040-5B80-4321-831D-07C29AEA7C5D}"/>
              </a:ext>
            </a:extLst>
          </p:cNvPr>
          <p:cNvSpPr/>
          <p:nvPr/>
        </p:nvSpPr>
        <p:spPr>
          <a:xfrm>
            <a:off x="6204441" y="4808723"/>
            <a:ext cx="938429" cy="225781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48" name="Rounded Rectangle 542">
            <a:extLst>
              <a:ext uri="{FF2B5EF4-FFF2-40B4-BE49-F238E27FC236}">
                <a16:creationId xmlns:a16="http://schemas.microsoft.com/office/drawing/2014/main" id="{0B2BCC3D-CA9C-4F70-97C9-D855DF11DA73}"/>
              </a:ext>
            </a:extLst>
          </p:cNvPr>
          <p:cNvSpPr/>
          <p:nvPr/>
        </p:nvSpPr>
        <p:spPr>
          <a:xfrm>
            <a:off x="7213483" y="4808723"/>
            <a:ext cx="967700" cy="225781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52" name="Rounded Rectangle 540">
            <a:extLst>
              <a:ext uri="{FF2B5EF4-FFF2-40B4-BE49-F238E27FC236}">
                <a16:creationId xmlns:a16="http://schemas.microsoft.com/office/drawing/2014/main" id="{C9E5E8E7-EFA2-441B-98F3-1FD519126774}"/>
              </a:ext>
            </a:extLst>
          </p:cNvPr>
          <p:cNvSpPr/>
          <p:nvPr/>
        </p:nvSpPr>
        <p:spPr>
          <a:xfrm>
            <a:off x="1003032" y="5576946"/>
            <a:ext cx="932699" cy="17902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53" name="Rounded Rectangle 540">
            <a:extLst>
              <a:ext uri="{FF2B5EF4-FFF2-40B4-BE49-F238E27FC236}">
                <a16:creationId xmlns:a16="http://schemas.microsoft.com/office/drawing/2014/main" id="{FD78C64B-DD18-4FCA-B064-040D04C9AFCA}"/>
              </a:ext>
            </a:extLst>
          </p:cNvPr>
          <p:cNvSpPr/>
          <p:nvPr/>
        </p:nvSpPr>
        <p:spPr>
          <a:xfrm>
            <a:off x="2006344" y="5576946"/>
            <a:ext cx="973861" cy="17902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54" name="Rounded Rectangle 542">
            <a:extLst>
              <a:ext uri="{FF2B5EF4-FFF2-40B4-BE49-F238E27FC236}">
                <a16:creationId xmlns:a16="http://schemas.microsoft.com/office/drawing/2014/main" id="{6A095F30-DD2F-4C20-B0E1-7F0781759139}"/>
              </a:ext>
            </a:extLst>
          </p:cNvPr>
          <p:cNvSpPr/>
          <p:nvPr/>
        </p:nvSpPr>
        <p:spPr>
          <a:xfrm>
            <a:off x="6204441" y="4707264"/>
            <a:ext cx="938429" cy="149390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</a:t>
            </a:r>
          </a:p>
        </p:txBody>
      </p:sp>
      <p:sp>
        <p:nvSpPr>
          <p:cNvPr id="55" name="Rounded Rectangle 542">
            <a:extLst>
              <a:ext uri="{FF2B5EF4-FFF2-40B4-BE49-F238E27FC236}">
                <a16:creationId xmlns:a16="http://schemas.microsoft.com/office/drawing/2014/main" id="{8F2CF903-B534-4CDF-A530-BCF99F0A3AE7}"/>
              </a:ext>
            </a:extLst>
          </p:cNvPr>
          <p:cNvSpPr/>
          <p:nvPr/>
        </p:nvSpPr>
        <p:spPr>
          <a:xfrm>
            <a:off x="7213483" y="4707264"/>
            <a:ext cx="967700" cy="149390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</a:t>
            </a:r>
          </a:p>
        </p:txBody>
      </p:sp>
      <p:sp>
        <p:nvSpPr>
          <p:cNvPr id="56" name="Rounded Rectangle 542">
            <a:extLst>
              <a:ext uri="{FF2B5EF4-FFF2-40B4-BE49-F238E27FC236}">
                <a16:creationId xmlns:a16="http://schemas.microsoft.com/office/drawing/2014/main" id="{3DE34169-6135-4152-B6F9-3CA44CB32638}"/>
              </a:ext>
            </a:extLst>
          </p:cNvPr>
          <p:cNvSpPr/>
          <p:nvPr/>
        </p:nvSpPr>
        <p:spPr>
          <a:xfrm rot="16200000">
            <a:off x="5884554" y="412982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57" name="Rounded Rectangle 542">
            <a:extLst>
              <a:ext uri="{FF2B5EF4-FFF2-40B4-BE49-F238E27FC236}">
                <a16:creationId xmlns:a16="http://schemas.microsoft.com/office/drawing/2014/main" id="{E8BD638E-8AB2-4CA5-A385-4362BA736D87}"/>
              </a:ext>
            </a:extLst>
          </p:cNvPr>
          <p:cNvSpPr/>
          <p:nvPr/>
        </p:nvSpPr>
        <p:spPr>
          <a:xfrm rot="16200000">
            <a:off x="6137206" y="413295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58" name="Rounded Rectangle 542">
            <a:extLst>
              <a:ext uri="{FF2B5EF4-FFF2-40B4-BE49-F238E27FC236}">
                <a16:creationId xmlns:a16="http://schemas.microsoft.com/office/drawing/2014/main" id="{7BEA0856-9EEE-469E-A856-4B4F0E947728}"/>
              </a:ext>
            </a:extLst>
          </p:cNvPr>
          <p:cNvSpPr/>
          <p:nvPr/>
        </p:nvSpPr>
        <p:spPr>
          <a:xfrm rot="16200000">
            <a:off x="6390806" y="412982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59" name="Rounded Rectangle 542">
            <a:extLst>
              <a:ext uri="{FF2B5EF4-FFF2-40B4-BE49-F238E27FC236}">
                <a16:creationId xmlns:a16="http://schemas.microsoft.com/office/drawing/2014/main" id="{4A348870-411D-4FDA-877E-4EF011534773}"/>
              </a:ext>
            </a:extLst>
          </p:cNvPr>
          <p:cNvSpPr/>
          <p:nvPr/>
        </p:nvSpPr>
        <p:spPr>
          <a:xfrm rot="16200000">
            <a:off x="6643457" y="4129819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60" name="Rounded Rectangle 542">
            <a:extLst>
              <a:ext uri="{FF2B5EF4-FFF2-40B4-BE49-F238E27FC236}">
                <a16:creationId xmlns:a16="http://schemas.microsoft.com/office/drawing/2014/main" id="{6210F386-1DAC-4998-AF7F-A4E2D302AE7D}"/>
              </a:ext>
            </a:extLst>
          </p:cNvPr>
          <p:cNvSpPr/>
          <p:nvPr/>
        </p:nvSpPr>
        <p:spPr>
          <a:xfrm rot="16200000">
            <a:off x="6893597" y="412982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61" name="Rounded Rectangle 542">
            <a:extLst>
              <a:ext uri="{FF2B5EF4-FFF2-40B4-BE49-F238E27FC236}">
                <a16:creationId xmlns:a16="http://schemas.microsoft.com/office/drawing/2014/main" id="{14CB0A30-C2AF-4CBD-B29B-FFE14075E8DB}"/>
              </a:ext>
            </a:extLst>
          </p:cNvPr>
          <p:cNvSpPr/>
          <p:nvPr/>
        </p:nvSpPr>
        <p:spPr>
          <a:xfrm rot="16200000">
            <a:off x="7146248" y="413295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62" name="Rounded Rectangle 542">
            <a:extLst>
              <a:ext uri="{FF2B5EF4-FFF2-40B4-BE49-F238E27FC236}">
                <a16:creationId xmlns:a16="http://schemas.microsoft.com/office/drawing/2014/main" id="{7A75CBC9-6E94-444D-9C87-4C0D0869D12D}"/>
              </a:ext>
            </a:extLst>
          </p:cNvPr>
          <p:cNvSpPr/>
          <p:nvPr/>
        </p:nvSpPr>
        <p:spPr>
          <a:xfrm rot="16200000">
            <a:off x="7399848" y="4129820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63" name="Rounded Rectangle 542">
            <a:extLst>
              <a:ext uri="{FF2B5EF4-FFF2-40B4-BE49-F238E27FC236}">
                <a16:creationId xmlns:a16="http://schemas.microsoft.com/office/drawing/2014/main" id="{0358C0D5-09CA-4DBE-A7FF-19061382F732}"/>
              </a:ext>
            </a:extLst>
          </p:cNvPr>
          <p:cNvSpPr/>
          <p:nvPr/>
        </p:nvSpPr>
        <p:spPr>
          <a:xfrm rot="16200000">
            <a:off x="7652499" y="4129819"/>
            <a:ext cx="843537" cy="209228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84E0BAA4-A60A-4760-8B5E-077A9B926A82}"/>
              </a:ext>
            </a:extLst>
          </p:cNvPr>
          <p:cNvSpPr/>
          <p:nvPr/>
        </p:nvSpPr>
        <p:spPr>
          <a:xfrm>
            <a:off x="1005332" y="5861888"/>
            <a:ext cx="19771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Naïve Pthreads</a:t>
            </a:r>
            <a:endParaRPr lang="en-US" sz="1600" b="1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AC6A28AB-8F88-48FA-9AF7-3FFFB2D0162E}"/>
              </a:ext>
            </a:extLst>
          </p:cNvPr>
          <p:cNvSpPr/>
          <p:nvPr/>
        </p:nvSpPr>
        <p:spPr>
          <a:xfrm>
            <a:off x="6204008" y="5861889"/>
            <a:ext cx="19771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User-level threads</a:t>
            </a:r>
            <a:endParaRPr lang="en-US" sz="1600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65F4B71-0797-4B45-8521-EE8B39A83B12}"/>
              </a:ext>
            </a:extLst>
          </p:cNvPr>
          <p:cNvGrpSpPr/>
          <p:nvPr/>
        </p:nvGrpSpPr>
        <p:grpSpPr>
          <a:xfrm>
            <a:off x="238778" y="4916478"/>
            <a:ext cx="2686996" cy="592277"/>
            <a:chOff x="238777" y="5151188"/>
            <a:chExt cx="2686996" cy="592277"/>
          </a:xfrm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6F39FEB-328A-4B9E-8DEA-0F9A9A3378FA}"/>
                </a:ext>
              </a:extLst>
            </p:cNvPr>
            <p:cNvSpPr/>
            <p:nvPr/>
          </p:nvSpPr>
          <p:spPr bwMode="auto">
            <a:xfrm>
              <a:off x="1042577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58B9BC0-CDF9-40B0-88BE-6C25E61E3DAF}"/>
                </a:ext>
              </a:extLst>
            </p:cNvPr>
            <p:cNvSpPr/>
            <p:nvPr/>
          </p:nvSpPr>
          <p:spPr bwMode="auto">
            <a:xfrm>
              <a:off x="1294253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4FC8F19-AC6A-420C-BC01-8FE1A229AD6E}"/>
                </a:ext>
              </a:extLst>
            </p:cNvPr>
            <p:cNvSpPr/>
            <p:nvPr/>
          </p:nvSpPr>
          <p:spPr bwMode="auto">
            <a:xfrm>
              <a:off x="1550270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D773579-E164-49DB-847C-1C5B6D67C7D0}"/>
                </a:ext>
              </a:extLst>
            </p:cNvPr>
            <p:cNvSpPr/>
            <p:nvPr/>
          </p:nvSpPr>
          <p:spPr bwMode="auto">
            <a:xfrm>
              <a:off x="1802757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8AE74209-D424-47C8-971A-5D1CC7EFCE47}"/>
                </a:ext>
              </a:extLst>
            </p:cNvPr>
            <p:cNvSpPr/>
            <p:nvPr/>
          </p:nvSpPr>
          <p:spPr bwMode="auto">
            <a:xfrm>
              <a:off x="2054433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B6536DD-2465-4A76-914A-4B01F82C196A}"/>
                </a:ext>
              </a:extLst>
            </p:cNvPr>
            <p:cNvSpPr/>
            <p:nvPr/>
          </p:nvSpPr>
          <p:spPr bwMode="auto">
            <a:xfrm>
              <a:off x="2304688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BCE8A60-5415-4CD9-AC5A-6F37455E7653}"/>
                </a:ext>
              </a:extLst>
            </p:cNvPr>
            <p:cNvSpPr/>
            <p:nvPr/>
          </p:nvSpPr>
          <p:spPr bwMode="auto">
            <a:xfrm>
              <a:off x="2555783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1C7F651-95EB-49FF-82F5-1A3D36D22530}"/>
                </a:ext>
              </a:extLst>
            </p:cNvPr>
            <p:cNvSpPr/>
            <p:nvPr/>
          </p:nvSpPr>
          <p:spPr bwMode="auto">
            <a:xfrm>
              <a:off x="2807459" y="5151188"/>
              <a:ext cx="118314" cy="279474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B4E001A1-E698-4D89-A6A3-FDFE09C2F89F}"/>
                </a:ext>
              </a:extLst>
            </p:cNvPr>
            <p:cNvGrpSpPr/>
            <p:nvPr/>
          </p:nvGrpSpPr>
          <p:grpSpPr>
            <a:xfrm>
              <a:off x="238777" y="5263999"/>
              <a:ext cx="1061572" cy="479466"/>
              <a:chOff x="6767300" y="4060453"/>
              <a:chExt cx="733899" cy="359748"/>
            </a:xfrm>
          </p:grpSpPr>
          <p:sp>
            <p:nvSpPr>
              <p:cNvPr id="99" name="Explosion: 14 Points 98">
                <a:extLst>
                  <a:ext uri="{FF2B5EF4-FFF2-40B4-BE49-F238E27FC236}">
                    <a16:creationId xmlns:a16="http://schemas.microsoft.com/office/drawing/2014/main" id="{80A386F9-F27C-42B0-85C6-A01BB8C2A99D}"/>
                  </a:ext>
                </a:extLst>
              </p:cNvPr>
              <p:cNvSpPr/>
              <p:nvPr/>
            </p:nvSpPr>
            <p:spPr bwMode="auto">
              <a:xfrm rot="900000">
                <a:off x="6767300" y="4060453"/>
                <a:ext cx="733899" cy="359748"/>
              </a:xfrm>
              <a:prstGeom prst="irregularSeal2">
                <a:avLst/>
              </a:prstGeom>
              <a:solidFill>
                <a:schemeClr val="bg1"/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471E4464-0AE7-423C-A57F-A282EE14D71F}"/>
                  </a:ext>
                </a:extLst>
              </p:cNvPr>
              <p:cNvSpPr/>
              <p:nvPr/>
            </p:nvSpPr>
            <p:spPr>
              <a:xfrm>
                <a:off x="6854477" y="4092848"/>
                <a:ext cx="529946" cy="254020"/>
              </a:xfrm>
              <a:prstGeom prst="rect">
                <a:avLst/>
              </a:prstGeom>
            </p:spPr>
            <p:txBody>
              <a:bodyPr wrap="none" anchor="ctr" anchorCtr="0">
                <a:spAutoFit/>
              </a:bodyPr>
              <a:lstStyle/>
              <a:p>
                <a:r>
                  <a:rPr lang="en-US" sz="1600" kern="0" dirty="0">
                    <a:solidFill>
                      <a:srgbClr val="FF0000"/>
                    </a:solidFill>
                    <a:cs typeface="Helvetica" panose="020B0604020202020204" pitchFamily="34" charset="0"/>
                  </a:rPr>
                  <a:t>Heavy!</a:t>
                </a:r>
                <a:endParaRPr lang="en-US" sz="1600" dirty="0"/>
              </a:p>
            </p:txBody>
          </p:sp>
        </p:grp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23AE2C07-9322-4FFE-B7DF-6C58983CE19B}"/>
              </a:ext>
            </a:extLst>
          </p:cNvPr>
          <p:cNvSpPr/>
          <p:nvPr/>
        </p:nvSpPr>
        <p:spPr>
          <a:xfrm>
            <a:off x="1" y="6306363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[*] S.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Seo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et al. "Argobots: A Lightweight Low-Level Threading and Tasking Framework", TPDS '18, 2018</a:t>
            </a:r>
          </a:p>
        </p:txBody>
      </p:sp>
      <p:sp>
        <p:nvSpPr>
          <p:cNvPr id="64" name="Speech Bubble: Rectangle with Corners Rounded 63">
            <a:extLst>
              <a:ext uri="{FF2B5EF4-FFF2-40B4-BE49-F238E27FC236}">
                <a16:creationId xmlns:a16="http://schemas.microsoft.com/office/drawing/2014/main" id="{CFDC30E6-2367-4D32-8C4E-BA25AC0CB2C0}"/>
              </a:ext>
            </a:extLst>
          </p:cNvPr>
          <p:cNvSpPr/>
          <p:nvPr/>
        </p:nvSpPr>
        <p:spPr bwMode="auto">
          <a:xfrm>
            <a:off x="3124201" y="3577379"/>
            <a:ext cx="2970651" cy="825330"/>
          </a:xfrm>
          <a:prstGeom prst="wedgeRoundRectCallout">
            <a:avLst>
              <a:gd name="adj1" fmla="val -43411"/>
              <a:gd name="adj2" fmla="val 63437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Thread scheduling (= context switching) involves </a:t>
            </a:r>
            <a:r>
              <a:rPr lang="en-US" sz="1600" dirty="0">
                <a:solidFill>
                  <a:srgbClr val="FF0000"/>
                </a:solidFill>
                <a:cs typeface="Arial" panose="020B0604020202020204" pitchFamily="34" charset="0"/>
              </a:rPr>
              <a:t>heavy system calls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67" name="Speech Bubble: Rectangle with Corners Rounded 66">
            <a:extLst>
              <a:ext uri="{FF2B5EF4-FFF2-40B4-BE49-F238E27FC236}">
                <a16:creationId xmlns:a16="http://schemas.microsoft.com/office/drawing/2014/main" id="{D1FAC414-9885-48F9-A33B-52080B1D65D8}"/>
              </a:ext>
            </a:extLst>
          </p:cNvPr>
          <p:cNvSpPr/>
          <p:nvPr/>
        </p:nvSpPr>
        <p:spPr bwMode="auto">
          <a:xfrm>
            <a:off x="3124201" y="4939963"/>
            <a:ext cx="2970651" cy="1082639"/>
          </a:xfrm>
          <a:prstGeom prst="wedgeRoundRectCallout">
            <a:avLst>
              <a:gd name="adj1" fmla="val 46513"/>
              <a:gd name="adj2" fmla="val -62867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User-level threads (ULTs) are</a:t>
            </a:r>
            <a:b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running on Pthreads; scheduling is done by </a:t>
            </a:r>
            <a:r>
              <a:rPr lang="en-US" sz="1600" dirty="0">
                <a:solidFill>
                  <a:srgbClr val="FF0000"/>
                </a:solidFill>
                <a:cs typeface="Arial" panose="020B0604020202020204" pitchFamily="34" charset="0"/>
              </a:rPr>
              <a:t>user-level context switching</a:t>
            </a:r>
            <a:r>
              <a:rPr lang="en-US" sz="1600" dirty="0">
                <a:solidFill>
                  <a:schemeClr val="tx1">
                    <a:lumMod val="50000"/>
                  </a:schemeClr>
                </a:solidFill>
                <a:cs typeface="Arial" panose="020B0604020202020204" pitchFamily="34" charset="0"/>
              </a:rPr>
              <a:t> in user space</a:t>
            </a:r>
            <a:r>
              <a:rPr lang="en-US" sz="1600" dirty="0">
                <a:solidFill>
                  <a:srgbClr val="FF0000"/>
                </a:solidFill>
                <a:cs typeface="Arial" panose="020B0604020202020204" pitchFamily="34" charset="0"/>
              </a:rPr>
              <a:t>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CE5A75-864C-43E5-B9DB-806D78AC56C8}"/>
              </a:ext>
            </a:extLst>
          </p:cNvPr>
          <p:cNvGrpSpPr/>
          <p:nvPr/>
        </p:nvGrpSpPr>
        <p:grpSpPr>
          <a:xfrm>
            <a:off x="6251629" y="4315778"/>
            <a:ext cx="2620282" cy="408154"/>
            <a:chOff x="6251628" y="4550488"/>
            <a:chExt cx="2620282" cy="408154"/>
          </a:xfrm>
        </p:grpSpPr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8C0982AE-224E-4025-B8E8-167E8759DB74}"/>
                </a:ext>
              </a:extLst>
            </p:cNvPr>
            <p:cNvSpPr/>
            <p:nvPr/>
          </p:nvSpPr>
          <p:spPr bwMode="auto">
            <a:xfrm>
              <a:off x="6251628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2874E82C-2B51-4511-8264-F01836255E8E}"/>
                </a:ext>
              </a:extLst>
            </p:cNvPr>
            <p:cNvSpPr/>
            <p:nvPr/>
          </p:nvSpPr>
          <p:spPr bwMode="auto">
            <a:xfrm>
              <a:off x="6503304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C72E22B-F296-4D43-80C8-BE55FCFEB4FD}"/>
                </a:ext>
              </a:extLst>
            </p:cNvPr>
            <p:cNvSpPr/>
            <p:nvPr/>
          </p:nvSpPr>
          <p:spPr bwMode="auto">
            <a:xfrm>
              <a:off x="6759321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665EFD1B-185F-4BA8-A45D-910C07F9AC3D}"/>
                </a:ext>
              </a:extLst>
            </p:cNvPr>
            <p:cNvSpPr/>
            <p:nvPr/>
          </p:nvSpPr>
          <p:spPr bwMode="auto">
            <a:xfrm>
              <a:off x="7011808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4D37106-E63F-4194-B10D-4B5969E55584}"/>
                </a:ext>
              </a:extLst>
            </p:cNvPr>
            <p:cNvSpPr/>
            <p:nvPr/>
          </p:nvSpPr>
          <p:spPr bwMode="auto">
            <a:xfrm>
              <a:off x="7263484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9EED8AD-2157-40E5-A2A9-486D2F7A5204}"/>
                </a:ext>
              </a:extLst>
            </p:cNvPr>
            <p:cNvSpPr/>
            <p:nvPr/>
          </p:nvSpPr>
          <p:spPr bwMode="auto">
            <a:xfrm>
              <a:off x="7513739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64BCB07-87BD-4C9A-BA30-2DBB15DA3D46}"/>
                </a:ext>
              </a:extLst>
            </p:cNvPr>
            <p:cNvSpPr/>
            <p:nvPr/>
          </p:nvSpPr>
          <p:spPr bwMode="auto">
            <a:xfrm>
              <a:off x="7764834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C8D89CF3-CA65-44D1-B316-68E2FC8BC302}"/>
                </a:ext>
              </a:extLst>
            </p:cNvPr>
            <p:cNvSpPr/>
            <p:nvPr/>
          </p:nvSpPr>
          <p:spPr bwMode="auto">
            <a:xfrm>
              <a:off x="8016510" y="4809251"/>
              <a:ext cx="118314" cy="149391"/>
            </a:xfrm>
            <a:custGeom>
              <a:avLst/>
              <a:gdLst>
                <a:gd name="connsiteX0" fmla="*/ 571735 w 1854435"/>
                <a:gd name="connsiteY0" fmla="*/ 0 h 1199804"/>
                <a:gd name="connsiteX1" fmla="*/ 393935 w 1854435"/>
                <a:gd name="connsiteY1" fmla="*/ 12700 h 1199804"/>
                <a:gd name="connsiteX2" fmla="*/ 355835 w 1854435"/>
                <a:gd name="connsiteY2" fmla="*/ 25400 h 1199804"/>
                <a:gd name="connsiteX3" fmla="*/ 76435 w 1854435"/>
                <a:gd name="connsiteY3" fmla="*/ 209550 h 1199804"/>
                <a:gd name="connsiteX4" fmla="*/ 235 w 1854435"/>
                <a:gd name="connsiteY4" fmla="*/ 508000 h 1199804"/>
                <a:gd name="connsiteX5" fmla="*/ 19285 w 1854435"/>
                <a:gd name="connsiteY5" fmla="*/ 565150 h 1199804"/>
                <a:gd name="connsiteX6" fmla="*/ 235185 w 1854435"/>
                <a:gd name="connsiteY6" fmla="*/ 781050 h 1199804"/>
                <a:gd name="connsiteX7" fmla="*/ 292335 w 1854435"/>
                <a:gd name="connsiteY7" fmla="*/ 825500 h 1199804"/>
                <a:gd name="connsiteX8" fmla="*/ 946385 w 1854435"/>
                <a:gd name="connsiteY8" fmla="*/ 1085850 h 1199804"/>
                <a:gd name="connsiteX9" fmla="*/ 1632185 w 1854435"/>
                <a:gd name="connsiteY9" fmla="*/ 1174750 h 1199804"/>
                <a:gd name="connsiteX10" fmla="*/ 1854435 w 1854435"/>
                <a:gd name="connsiteY10" fmla="*/ 1162050 h 1199804"/>
                <a:gd name="connsiteX0" fmla="*/ 571735 w 1856388"/>
                <a:gd name="connsiteY0" fmla="*/ 0 h 1219609"/>
                <a:gd name="connsiteX1" fmla="*/ 393935 w 1856388"/>
                <a:gd name="connsiteY1" fmla="*/ 12700 h 1219609"/>
                <a:gd name="connsiteX2" fmla="*/ 355835 w 1856388"/>
                <a:gd name="connsiteY2" fmla="*/ 25400 h 1219609"/>
                <a:gd name="connsiteX3" fmla="*/ 76435 w 1856388"/>
                <a:gd name="connsiteY3" fmla="*/ 209550 h 1219609"/>
                <a:gd name="connsiteX4" fmla="*/ 235 w 1856388"/>
                <a:gd name="connsiteY4" fmla="*/ 508000 h 1219609"/>
                <a:gd name="connsiteX5" fmla="*/ 19285 w 1856388"/>
                <a:gd name="connsiteY5" fmla="*/ 565150 h 1219609"/>
                <a:gd name="connsiteX6" fmla="*/ 235185 w 1856388"/>
                <a:gd name="connsiteY6" fmla="*/ 781050 h 1219609"/>
                <a:gd name="connsiteX7" fmla="*/ 292335 w 1856388"/>
                <a:gd name="connsiteY7" fmla="*/ 825500 h 1219609"/>
                <a:gd name="connsiteX8" fmla="*/ 1632185 w 1856388"/>
                <a:gd name="connsiteY8" fmla="*/ 1174750 h 1219609"/>
                <a:gd name="connsiteX9" fmla="*/ 1854435 w 1856388"/>
                <a:gd name="connsiteY9" fmla="*/ 1162050 h 1219609"/>
                <a:gd name="connsiteX0" fmla="*/ 581008 w 1865661"/>
                <a:gd name="connsiteY0" fmla="*/ 0 h 1219609"/>
                <a:gd name="connsiteX1" fmla="*/ 403208 w 1865661"/>
                <a:gd name="connsiteY1" fmla="*/ 12700 h 1219609"/>
                <a:gd name="connsiteX2" fmla="*/ 365108 w 1865661"/>
                <a:gd name="connsiteY2" fmla="*/ 25400 h 1219609"/>
                <a:gd name="connsiteX3" fmla="*/ 85708 w 1865661"/>
                <a:gd name="connsiteY3" fmla="*/ 209550 h 1219609"/>
                <a:gd name="connsiteX4" fmla="*/ 9508 w 1865661"/>
                <a:gd name="connsiteY4" fmla="*/ 508000 h 1219609"/>
                <a:gd name="connsiteX5" fmla="*/ 28558 w 1865661"/>
                <a:gd name="connsiteY5" fmla="*/ 565150 h 1219609"/>
                <a:gd name="connsiteX6" fmla="*/ 301608 w 1865661"/>
                <a:gd name="connsiteY6" fmla="*/ 825500 h 1219609"/>
                <a:gd name="connsiteX7" fmla="*/ 1641458 w 1865661"/>
                <a:gd name="connsiteY7" fmla="*/ 1174750 h 1219609"/>
                <a:gd name="connsiteX8" fmla="*/ 1863708 w 1865661"/>
                <a:gd name="connsiteY8" fmla="*/ 1162050 h 1219609"/>
                <a:gd name="connsiteX0" fmla="*/ 583719 w 1868372"/>
                <a:gd name="connsiteY0" fmla="*/ 0 h 1219609"/>
                <a:gd name="connsiteX1" fmla="*/ 405919 w 1868372"/>
                <a:gd name="connsiteY1" fmla="*/ 12700 h 1219609"/>
                <a:gd name="connsiteX2" fmla="*/ 367819 w 1868372"/>
                <a:gd name="connsiteY2" fmla="*/ 25400 h 1219609"/>
                <a:gd name="connsiteX3" fmla="*/ 88419 w 1868372"/>
                <a:gd name="connsiteY3" fmla="*/ 209550 h 1219609"/>
                <a:gd name="connsiteX4" fmla="*/ 12219 w 1868372"/>
                <a:gd name="connsiteY4" fmla="*/ 508000 h 1219609"/>
                <a:gd name="connsiteX5" fmla="*/ 304319 w 1868372"/>
                <a:gd name="connsiteY5" fmla="*/ 825500 h 1219609"/>
                <a:gd name="connsiteX6" fmla="*/ 1644169 w 1868372"/>
                <a:gd name="connsiteY6" fmla="*/ 1174750 h 1219609"/>
                <a:gd name="connsiteX7" fmla="*/ 1866419 w 1868372"/>
                <a:gd name="connsiteY7" fmla="*/ 1162050 h 1219609"/>
                <a:gd name="connsiteX0" fmla="*/ 502548 w 1787201"/>
                <a:gd name="connsiteY0" fmla="*/ 0 h 1219609"/>
                <a:gd name="connsiteX1" fmla="*/ 324748 w 1787201"/>
                <a:gd name="connsiteY1" fmla="*/ 12700 h 1219609"/>
                <a:gd name="connsiteX2" fmla="*/ 286648 w 1787201"/>
                <a:gd name="connsiteY2" fmla="*/ 25400 h 1219609"/>
                <a:gd name="connsiteX3" fmla="*/ 7248 w 1787201"/>
                <a:gd name="connsiteY3" fmla="*/ 209550 h 1219609"/>
                <a:gd name="connsiteX4" fmla="*/ 223148 w 1787201"/>
                <a:gd name="connsiteY4" fmla="*/ 825500 h 1219609"/>
                <a:gd name="connsiteX5" fmla="*/ 1562998 w 1787201"/>
                <a:gd name="connsiteY5" fmla="*/ 1174750 h 1219609"/>
                <a:gd name="connsiteX6" fmla="*/ 1785248 w 1787201"/>
                <a:gd name="connsiteY6" fmla="*/ 1162050 h 1219609"/>
                <a:gd name="connsiteX0" fmla="*/ 362807 w 1647460"/>
                <a:gd name="connsiteY0" fmla="*/ 37905 h 1257514"/>
                <a:gd name="connsiteX1" fmla="*/ 185007 w 1647460"/>
                <a:gd name="connsiteY1" fmla="*/ 50605 h 1257514"/>
                <a:gd name="connsiteX2" fmla="*/ 146907 w 1647460"/>
                <a:gd name="connsiteY2" fmla="*/ 63305 h 1257514"/>
                <a:gd name="connsiteX3" fmla="*/ 83407 w 1647460"/>
                <a:gd name="connsiteY3" fmla="*/ 863405 h 1257514"/>
                <a:gd name="connsiteX4" fmla="*/ 1423257 w 1647460"/>
                <a:gd name="connsiteY4" fmla="*/ 1212655 h 1257514"/>
                <a:gd name="connsiteX5" fmla="*/ 1645507 w 1647460"/>
                <a:gd name="connsiteY5" fmla="*/ 1199955 h 1257514"/>
                <a:gd name="connsiteX0" fmla="*/ 357729 w 1642382"/>
                <a:gd name="connsiteY0" fmla="*/ 50902 h 1270511"/>
                <a:gd name="connsiteX1" fmla="*/ 179929 w 1642382"/>
                <a:gd name="connsiteY1" fmla="*/ 63602 h 1270511"/>
                <a:gd name="connsiteX2" fmla="*/ 78329 w 1642382"/>
                <a:gd name="connsiteY2" fmla="*/ 876402 h 1270511"/>
                <a:gd name="connsiteX3" fmla="*/ 1418179 w 1642382"/>
                <a:gd name="connsiteY3" fmla="*/ 1225652 h 1270511"/>
                <a:gd name="connsiteX4" fmla="*/ 1640429 w 1642382"/>
                <a:gd name="connsiteY4" fmla="*/ 1212952 h 1270511"/>
                <a:gd name="connsiteX0" fmla="*/ 324316 w 1608969"/>
                <a:gd name="connsiteY0" fmla="*/ 0 h 1219609"/>
                <a:gd name="connsiteX1" fmla="*/ 44916 w 1608969"/>
                <a:gd name="connsiteY1" fmla="*/ 825500 h 1219609"/>
                <a:gd name="connsiteX2" fmla="*/ 1384766 w 1608969"/>
                <a:gd name="connsiteY2" fmla="*/ 1174750 h 1219609"/>
                <a:gd name="connsiteX3" fmla="*/ 1607016 w 1608969"/>
                <a:gd name="connsiteY3" fmla="*/ 1162050 h 1219609"/>
                <a:gd name="connsiteX0" fmla="*/ 0 w 1282700"/>
                <a:gd name="connsiteY0" fmla="*/ 0 h 1277176"/>
                <a:gd name="connsiteX1" fmla="*/ 1060450 w 1282700"/>
                <a:gd name="connsiteY1" fmla="*/ 1174750 h 1277176"/>
                <a:gd name="connsiteX2" fmla="*/ 1282700 w 1282700"/>
                <a:gd name="connsiteY2" fmla="*/ 1162050 h 1277176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162050"/>
                <a:gd name="connsiteX1" fmla="*/ 1282700 w 1282700"/>
                <a:gd name="connsiteY1" fmla="*/ 1162050 h 1162050"/>
                <a:gd name="connsiteX0" fmla="*/ 0 w 1282700"/>
                <a:gd name="connsiteY0" fmla="*/ 0 h 1383222"/>
                <a:gd name="connsiteX1" fmla="*/ 1282700 w 1282700"/>
                <a:gd name="connsiteY1" fmla="*/ 1162050 h 1383222"/>
                <a:gd name="connsiteX0" fmla="*/ 0 w 577850"/>
                <a:gd name="connsiteY0" fmla="*/ 209550 h 547700"/>
                <a:gd name="connsiteX1" fmla="*/ 577850 w 577850"/>
                <a:gd name="connsiteY1" fmla="*/ 0 h 547700"/>
                <a:gd name="connsiteX0" fmla="*/ 0 w 387664"/>
                <a:gd name="connsiteY0" fmla="*/ 25400 h 465199"/>
                <a:gd name="connsiteX1" fmla="*/ 387350 w 387664"/>
                <a:gd name="connsiteY1" fmla="*/ 0 h 465199"/>
                <a:gd name="connsiteX0" fmla="*/ 0 w 387350"/>
                <a:gd name="connsiteY0" fmla="*/ 25400 h 485666"/>
                <a:gd name="connsiteX1" fmla="*/ 387350 w 387350"/>
                <a:gd name="connsiteY1" fmla="*/ 0 h 485666"/>
                <a:gd name="connsiteX0" fmla="*/ 0 w 365125"/>
                <a:gd name="connsiteY0" fmla="*/ 0 h 475271"/>
                <a:gd name="connsiteX1" fmla="*/ 365125 w 365125"/>
                <a:gd name="connsiteY1" fmla="*/ 0 h 475271"/>
                <a:gd name="connsiteX0" fmla="*/ 549 w 365674"/>
                <a:gd name="connsiteY0" fmla="*/ 0 h 603675"/>
                <a:gd name="connsiteX1" fmla="*/ 365674 w 365674"/>
                <a:gd name="connsiteY1" fmla="*/ 0 h 603675"/>
                <a:gd name="connsiteX0" fmla="*/ 546 w 365673"/>
                <a:gd name="connsiteY0" fmla="*/ 0 h 546215"/>
                <a:gd name="connsiteX1" fmla="*/ 365671 w 365673"/>
                <a:gd name="connsiteY1" fmla="*/ 0 h 546215"/>
                <a:gd name="connsiteX0" fmla="*/ 0 w 365127"/>
                <a:gd name="connsiteY0" fmla="*/ 0 h 473871"/>
                <a:gd name="connsiteX1" fmla="*/ 365125 w 365127"/>
                <a:gd name="connsiteY1" fmla="*/ 0 h 473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127" h="473871">
                  <a:moveTo>
                    <a:pt x="0" y="0"/>
                  </a:moveTo>
                  <a:cubicBezTo>
                    <a:pt x="2117" y="628650"/>
                    <a:pt x="366183" y="635000"/>
                    <a:pt x="365125" y="0"/>
                  </a:cubicBezTo>
                </a:path>
              </a:pathLst>
            </a:custGeom>
            <a:noFill/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6869C71-12DE-4F16-B917-DE4C7E4C1E70}"/>
                </a:ext>
              </a:extLst>
            </p:cNvPr>
            <p:cNvSpPr/>
            <p:nvPr/>
          </p:nvSpPr>
          <p:spPr bwMode="auto">
            <a:xfrm>
              <a:off x="7485851" y="4550488"/>
              <a:ext cx="1386059" cy="209468"/>
            </a:xfrm>
            <a:prstGeom prst="roundRect">
              <a:avLst/>
            </a:prstGeom>
            <a:solidFill>
              <a:schemeClr val="bg1"/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rgbClr val="0000FF"/>
                  </a:solidFill>
                  <a:effectLst/>
                </a:rPr>
                <a:t>Small overheads.</a:t>
              </a:r>
            </a:p>
          </p:txBody>
        </p:sp>
      </p:grpSp>
      <p:graphicFrame>
        <p:nvGraphicFramePr>
          <p:cNvPr id="71" name="Chart 70">
            <a:extLst>
              <a:ext uri="{FF2B5EF4-FFF2-40B4-BE49-F238E27FC236}">
                <a16:creationId xmlns:a16="http://schemas.microsoft.com/office/drawing/2014/main" id="{E78FAA31-434D-41B9-89A0-08606FABA8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0948046"/>
              </p:ext>
            </p:extLst>
          </p:nvPr>
        </p:nvGraphicFramePr>
        <p:xfrm>
          <a:off x="6094851" y="1299446"/>
          <a:ext cx="2896749" cy="19947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6" name="Rectangle 65">
            <a:extLst>
              <a:ext uri="{FF2B5EF4-FFF2-40B4-BE49-F238E27FC236}">
                <a16:creationId xmlns:a16="http://schemas.microsoft.com/office/drawing/2014/main" id="{F9A0E192-3A94-4E2C-8E50-43292A0F39C6}"/>
              </a:ext>
            </a:extLst>
          </p:cNvPr>
          <p:cNvSpPr/>
          <p:nvPr/>
        </p:nvSpPr>
        <p:spPr>
          <a:xfrm>
            <a:off x="6321169" y="3190278"/>
            <a:ext cx="2719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Fork-Join Performance on KNL</a:t>
            </a:r>
            <a:endParaRPr lang="en-US" sz="1400" b="1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6D4C80-9386-4BBA-A58E-B50957953F7D}"/>
              </a:ext>
            </a:extLst>
          </p:cNvPr>
          <p:cNvGrpSpPr/>
          <p:nvPr/>
        </p:nvGrpSpPr>
        <p:grpSpPr>
          <a:xfrm>
            <a:off x="7896917" y="1617713"/>
            <a:ext cx="1081267" cy="548134"/>
            <a:chOff x="7971429" y="1374742"/>
            <a:chExt cx="1081267" cy="684353"/>
          </a:xfrm>
        </p:grpSpPr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B94F5129-6581-4F33-919C-AB4ABF9E120F}"/>
                </a:ext>
              </a:extLst>
            </p:cNvPr>
            <p:cNvCxnSpPr>
              <a:cxnSpLocks/>
            </p:cNvCxnSpPr>
            <p:nvPr/>
          </p:nvCxnSpPr>
          <p:spPr>
            <a:xfrm>
              <a:off x="8016510" y="1374742"/>
              <a:ext cx="0" cy="684353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B7463B2-6420-4A54-87D7-61F2458BB994}"/>
                </a:ext>
              </a:extLst>
            </p:cNvPr>
            <p:cNvSpPr/>
            <p:nvPr/>
          </p:nvSpPr>
          <p:spPr>
            <a:xfrm>
              <a:off x="7971429" y="1501326"/>
              <a:ext cx="108126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rgbClr val="FF0000"/>
                  </a:solidFill>
                  <a:cs typeface="Arial" panose="020B0604020202020204" pitchFamily="34" charset="0"/>
                </a:rPr>
                <a:t>&gt; 350x</a:t>
              </a:r>
            </a:p>
          </p:txBody>
        </p:sp>
      </p:grpSp>
      <p:sp>
        <p:nvSpPr>
          <p:cNvPr id="65" name="Heptagon 64">
            <a:extLst>
              <a:ext uri="{FF2B5EF4-FFF2-40B4-BE49-F238E27FC236}">
                <a16:creationId xmlns:a16="http://schemas.microsoft.com/office/drawing/2014/main" id="{EF3F6320-F340-4F20-A96D-924074EFB747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3117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8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8BB73-7B36-4206-99EB-4687D6982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Use User-Level Threads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DF9DB-F35B-46C2-B325-5B6EECDE5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25814"/>
            <a:ext cx="8229600" cy="2743200"/>
          </a:xfrm>
        </p:spPr>
        <p:txBody>
          <a:bodyPr/>
          <a:lstStyle/>
          <a:p>
            <a:r>
              <a:rPr lang="en-US" dirty="0"/>
              <a:t>The idea of ULTs is not new</a:t>
            </a:r>
            <a:r>
              <a:rPr lang="en-US" sz="1400" dirty="0"/>
              <a:t> (back to &lt;90s)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Several ULT-based OpenMP systems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have been proposed.</a:t>
            </a:r>
          </a:p>
          <a:p>
            <a:pPr lvl="1"/>
            <a:r>
              <a:rPr lang="en-US" dirty="0" err="1"/>
              <a:t>NanosCompiler</a:t>
            </a:r>
            <a:r>
              <a:rPr lang="en-US" dirty="0"/>
              <a:t> [1], Omni/ST [2], </a:t>
            </a:r>
            <a:r>
              <a:rPr lang="en-US" dirty="0" err="1"/>
              <a:t>OMPi</a:t>
            </a:r>
            <a:r>
              <a:rPr lang="en-US" dirty="0"/>
              <a:t> [3], MPC [4], </a:t>
            </a:r>
            <a:r>
              <a:rPr lang="en-US" dirty="0" err="1"/>
              <a:t>ForestGOMP</a:t>
            </a:r>
            <a:r>
              <a:rPr lang="en-US" dirty="0"/>
              <a:t> [5],  </a:t>
            </a:r>
            <a:r>
              <a:rPr lang="en-US" dirty="0" err="1"/>
              <a:t>OmpSs</a:t>
            </a:r>
            <a:r>
              <a:rPr lang="en-US" dirty="0"/>
              <a:t> (OpenMP compatible mode) [6], </a:t>
            </a:r>
            <a:r>
              <a:rPr lang="en-US" dirty="0" err="1"/>
              <a:t>LibKOMP</a:t>
            </a:r>
            <a:r>
              <a:rPr lang="en-US" dirty="0"/>
              <a:t> [7] 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097124-1E1D-42C2-BCF0-65B733828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BE5A27-1764-48CB-BD08-E4D23E3B44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53F102-C18A-4793-9F77-4CE681272760}"/>
              </a:ext>
            </a:extLst>
          </p:cNvPr>
          <p:cNvSpPr txBox="1">
            <a:spLocks/>
          </p:cNvSpPr>
          <p:nvPr/>
        </p:nvSpPr>
        <p:spPr bwMode="auto">
          <a:xfrm>
            <a:off x="457200" y="4370057"/>
            <a:ext cx="8229600" cy="1954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However, these runtimes do not perform well for</a:t>
            </a:r>
            <a:br>
              <a:rPr lang="en-US" kern="0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several reasons.</a:t>
            </a:r>
          </a:p>
          <a:p>
            <a:pPr lvl="1"/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Lack of </a:t>
            </a:r>
            <a:r>
              <a:rPr lang="en-US" kern="0" dirty="0">
                <a:solidFill>
                  <a:srgbClr val="FF0000"/>
                </a:solidFill>
              </a:rPr>
              <a:t>OpenMP specification-aware optimizations</a:t>
            </a:r>
          </a:p>
          <a:p>
            <a:pPr lvl="1"/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Lack of general optimizations</a:t>
            </a:r>
          </a:p>
          <a:p>
            <a:pPr lvl="1"/>
            <a:endParaRPr lang="en-US" kern="0" dirty="0">
              <a:solidFill>
                <a:schemeClr val="tx1">
                  <a:lumMod val="50000"/>
                </a:schemeClr>
              </a:solidFill>
            </a:endParaRPr>
          </a:p>
          <a:p>
            <a:pPr lvl="1"/>
            <a:endParaRPr lang="en-US" kern="0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A4FACFB-BF4C-40DE-997D-C822621D27C3}"/>
              </a:ext>
            </a:extLst>
          </p:cNvPr>
          <p:cNvSpPr/>
          <p:nvPr/>
        </p:nvSpPr>
        <p:spPr>
          <a:xfrm>
            <a:off x="1219200" y="3092784"/>
            <a:ext cx="7239000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[1] Marc et al.,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NanosCompiler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: Supporting Flexible Multilevel Parallelism Exploitation in OpenMP. 2000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[2] Tanaka et al., Performance Evaluation of OpenMP Applications with Nested Parallelism. 2000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[3]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Hadjidoukas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 et al., Support and Efficiency of Nested Parallelism in OpenMP Implementations. 2008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[4]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Pérache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 et al., MPC: A Unified Parallel Runtime for Clusters of NUMA Machines. 2008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[5]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Broquedis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 et al.,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ForestGOMP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: An Efficient OpenMP Environment for NUMA Architectures. 2010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[6] Duran et al., A Proposal for Programming Heterogeneous Multi-Core Architectures. 2011</a:t>
            </a:r>
          </a:p>
          <a:p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[7]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Broquedis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 et al.,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libKOMP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, an Efficient OpenMP Runtime System for Both Fork-Join and Data Flow Paradigms. 2012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B680078-84D1-456C-BAB9-4D26691E9030}"/>
              </a:ext>
            </a:extLst>
          </p:cNvPr>
          <p:cNvSpPr/>
          <p:nvPr/>
        </p:nvSpPr>
        <p:spPr bwMode="auto">
          <a:xfrm>
            <a:off x="5063656" y="5871227"/>
            <a:ext cx="3733800" cy="567673"/>
          </a:xfrm>
          <a:prstGeom prst="wedgeRoundRectCallout">
            <a:avLst>
              <a:gd name="adj1" fmla="val -52568"/>
              <a:gd name="adj2" fmla="val -30409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For apples-to-apples comparison, </a:t>
            </a:r>
            <a:r>
              <a:rPr lang="en-US" sz="1600" dirty="0">
                <a:solidFill>
                  <a:srgbClr val="FF0000"/>
                </a:solidFill>
                <a:cs typeface="Arial" panose="020B0604020202020204" pitchFamily="34" charset="0"/>
              </a:rPr>
              <a:t>we will focus on the ULT-based LLVM OpenMP.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EB0BBC-22EF-4521-9771-7CE40AD93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603" y="1272515"/>
            <a:ext cx="908543" cy="5143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8">
            <a:extLst>
              <a:ext uri="{FF2B5EF4-FFF2-40B4-BE49-F238E27FC236}">
                <a16:creationId xmlns:a16="http://schemas.microsoft.com/office/drawing/2014/main" id="{9F1AE083-EC44-4A82-BFC7-2EE3009CA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1223303"/>
            <a:ext cx="989807" cy="681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2" descr="https://www.bsc.es/sites/default/files/public/styles/bscw2_-_simple_crop_style/public/bscw2/content/research-line/image/ompss_banner.png?itok=4e9bvUmB&amp;sc=55fcda8dc820d849fd60cdb14092752f">
            <a:extLst>
              <a:ext uri="{FF2B5EF4-FFF2-40B4-BE49-F238E27FC236}">
                <a16:creationId xmlns:a16="http://schemas.microsoft.com/office/drawing/2014/main" id="{0601397A-9263-4288-9E3A-E797CD12B5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787" y="1228296"/>
            <a:ext cx="1531896" cy="579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avatars3.githubusercontent.com/u/10407246?s=400&amp;v=4">
            <a:extLst>
              <a:ext uri="{FF2B5EF4-FFF2-40B4-BE49-F238E27FC236}">
                <a16:creationId xmlns:a16="http://schemas.microsoft.com/office/drawing/2014/main" id="{EACCABC6-43CB-42FD-AE73-B4AA8B08AA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811" y="1223303"/>
            <a:ext cx="676247" cy="676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7">
            <a:extLst>
              <a:ext uri="{FF2B5EF4-FFF2-40B4-BE49-F238E27FC236}">
                <a16:creationId xmlns:a16="http://schemas.microsoft.com/office/drawing/2014/main" id="{BA147F11-153F-442C-8131-23CF966A7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176" y="1241138"/>
            <a:ext cx="1101597" cy="623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D6768E1-B667-4BF2-BAF2-6F5471B05280}"/>
              </a:ext>
            </a:extLst>
          </p:cNvPr>
          <p:cNvSpPr/>
          <p:nvPr/>
        </p:nvSpPr>
        <p:spPr>
          <a:xfrm>
            <a:off x="6549372" y="1552971"/>
            <a:ext cx="10702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and more.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38135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FC57-4F16-4EF1-AD7E-82B2983A3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ULTs is Easy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71613-7CF9-4C21-8D8E-0B02AF018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3368064"/>
            <a:ext cx="8416265" cy="293931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Replacing a Pthreads layer with a user-level threading library</a:t>
            </a:r>
            <a:br>
              <a:rPr lang="en-US" dirty="0"/>
            </a:br>
            <a:r>
              <a:rPr lang="en-US" dirty="0"/>
              <a:t>is a piece of cake.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Argobots</a:t>
            </a:r>
            <a:r>
              <a:rPr lang="en-US" baseline="30000" dirty="0"/>
              <a:t>[*]</a:t>
            </a:r>
            <a:r>
              <a:rPr lang="en-US" dirty="0"/>
              <a:t> we used in this paper has the Pthreads-like API</a:t>
            </a:r>
            <a:br>
              <a:rPr lang="en-US" dirty="0"/>
            </a:br>
            <a:r>
              <a:rPr lang="en-US" dirty="0"/>
              <a:t>(mutex, TLS, ...), making this process easier.</a:t>
            </a:r>
          </a:p>
          <a:p>
            <a:pPr lvl="1"/>
            <a:r>
              <a:rPr lang="en-US" dirty="0"/>
              <a:t>The ULT-based OpenMP implementation is OpenMP 4.5-compliant</a:t>
            </a:r>
            <a:br>
              <a:rPr lang="en-US" dirty="0"/>
            </a:br>
            <a:r>
              <a:rPr lang="en-US" dirty="0"/>
              <a:t>(as far as we examined)</a:t>
            </a:r>
          </a:p>
          <a:p>
            <a:r>
              <a:rPr lang="en-US" dirty="0"/>
              <a:t>Does the “baseline BOLT” perform well?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55230B-9450-4A6D-898B-0E385431FE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35FEC8-A636-41A8-AF14-7DC0CE5B3B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9" name="Rounded Rectangle 540">
            <a:extLst>
              <a:ext uri="{FF2B5EF4-FFF2-40B4-BE49-F238E27FC236}">
                <a16:creationId xmlns:a16="http://schemas.microsoft.com/office/drawing/2014/main" id="{7DFA7F91-879A-483E-A30F-EE4F5AEC7BFD}"/>
              </a:ext>
            </a:extLst>
          </p:cNvPr>
          <p:cNvSpPr/>
          <p:nvPr/>
        </p:nvSpPr>
        <p:spPr>
          <a:xfrm>
            <a:off x="5540902" y="2775374"/>
            <a:ext cx="1589761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30" name="Rounded Rectangle 540">
            <a:extLst>
              <a:ext uri="{FF2B5EF4-FFF2-40B4-BE49-F238E27FC236}">
                <a16:creationId xmlns:a16="http://schemas.microsoft.com/office/drawing/2014/main" id="{D9BC295B-8C23-433E-864A-359A28D220F2}"/>
              </a:ext>
            </a:extLst>
          </p:cNvPr>
          <p:cNvSpPr/>
          <p:nvPr/>
        </p:nvSpPr>
        <p:spPr>
          <a:xfrm>
            <a:off x="7188573" y="2775374"/>
            <a:ext cx="1589761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</a:t>
            </a:r>
          </a:p>
        </p:txBody>
      </p:sp>
      <p:sp>
        <p:nvSpPr>
          <p:cNvPr id="31" name="Rounded Rectangle 542">
            <a:extLst>
              <a:ext uri="{FF2B5EF4-FFF2-40B4-BE49-F238E27FC236}">
                <a16:creationId xmlns:a16="http://schemas.microsoft.com/office/drawing/2014/main" id="{A48C82DE-02C6-4C48-8F32-311BA9D16F7E}"/>
              </a:ext>
            </a:extLst>
          </p:cNvPr>
          <p:cNvSpPr/>
          <p:nvPr/>
        </p:nvSpPr>
        <p:spPr>
          <a:xfrm>
            <a:off x="4724400" y="1347265"/>
            <a:ext cx="4149065" cy="619568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1750" cap="flat" cmpd="sng" algn="ctr">
            <a:noFill/>
            <a:prstDash val="sysDot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LLVM</a:t>
            </a:r>
            <a:b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</a:b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</a:t>
            </a:r>
            <a:b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</a:br>
            <a:r>
              <a:rPr lang="en-US" sz="1200" kern="0" dirty="0">
                <a:solidFill>
                  <a:srgbClr val="FF0000"/>
                </a:solidFill>
                <a:cs typeface="Helvetica" panose="020B0604020202020204" pitchFamily="34" charset="0"/>
              </a:rPr>
              <a:t>over ULT</a:t>
            </a:r>
            <a:endParaRPr lang="en-US" sz="1000" kern="0" dirty="0">
              <a:solidFill>
                <a:srgbClr val="FF0000"/>
              </a:solidFill>
              <a:cs typeface="Helvetica" panose="020B0604020202020204" pitchFamily="34" charset="0"/>
            </a:endParaRPr>
          </a:p>
        </p:txBody>
      </p:sp>
      <p:sp>
        <p:nvSpPr>
          <p:cNvPr id="32" name="Rounded Rectangle 542">
            <a:extLst>
              <a:ext uri="{FF2B5EF4-FFF2-40B4-BE49-F238E27FC236}">
                <a16:creationId xmlns:a16="http://schemas.microsoft.com/office/drawing/2014/main" id="{C9B3553F-C71D-4EA2-BB25-B6105CDBD38B}"/>
              </a:ext>
            </a:extLst>
          </p:cNvPr>
          <p:cNvSpPr/>
          <p:nvPr/>
        </p:nvSpPr>
        <p:spPr>
          <a:xfrm>
            <a:off x="4724400" y="1995188"/>
            <a:ext cx="4149065" cy="639699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noFill/>
            <a:prstDash val="sysDot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ULT layer</a:t>
            </a:r>
          </a:p>
          <a:p>
            <a:pPr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(Argobots)</a:t>
            </a:r>
          </a:p>
        </p:txBody>
      </p:sp>
      <p:sp>
        <p:nvSpPr>
          <p:cNvPr id="34" name="Rounded Rectangle 542">
            <a:extLst>
              <a:ext uri="{FF2B5EF4-FFF2-40B4-BE49-F238E27FC236}">
                <a16:creationId xmlns:a16="http://schemas.microsoft.com/office/drawing/2014/main" id="{DB5F57AE-3FBF-4801-9D95-54AF125A819D}"/>
              </a:ext>
            </a:extLst>
          </p:cNvPr>
          <p:cNvSpPr/>
          <p:nvPr/>
        </p:nvSpPr>
        <p:spPr>
          <a:xfrm>
            <a:off x="5538609" y="998878"/>
            <a:ext cx="3239725" cy="31424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0" cap="flat" cmpd="sng" algn="ctr">
            <a:solidFill>
              <a:schemeClr val="tx1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Program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F52CB19-86DD-4157-8666-C4B5E9B4762E}"/>
              </a:ext>
            </a:extLst>
          </p:cNvPr>
          <p:cNvGrpSpPr/>
          <p:nvPr/>
        </p:nvGrpSpPr>
        <p:grpSpPr>
          <a:xfrm>
            <a:off x="5537195" y="1388932"/>
            <a:ext cx="759814" cy="939023"/>
            <a:chOff x="5537195" y="1388932"/>
            <a:chExt cx="759814" cy="939023"/>
          </a:xfrm>
        </p:grpSpPr>
        <p:sp>
          <p:nvSpPr>
            <p:cNvPr id="47" name="Rounded Rectangle 542">
              <a:extLst>
                <a:ext uri="{FF2B5EF4-FFF2-40B4-BE49-F238E27FC236}">
                  <a16:creationId xmlns:a16="http://schemas.microsoft.com/office/drawing/2014/main" id="{634347ED-AE22-44A7-AA7E-FDBAC84AE20D}"/>
                </a:ext>
              </a:extLst>
            </p:cNvPr>
            <p:cNvSpPr/>
            <p:nvPr/>
          </p:nvSpPr>
          <p:spPr>
            <a:xfrm>
              <a:off x="5539048" y="1388932"/>
              <a:ext cx="757632" cy="939023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accent5">
                  <a:lumMod val="75000"/>
                </a:schemeClr>
              </a:solidFill>
              <a:prstDash val="sysDot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35" name="Rounded Rectangle 542">
              <a:extLst>
                <a:ext uri="{FF2B5EF4-FFF2-40B4-BE49-F238E27FC236}">
                  <a16:creationId xmlns:a16="http://schemas.microsoft.com/office/drawing/2014/main" id="{A20D3442-5A49-4F87-9D53-5B107C491CA3}"/>
                </a:ext>
              </a:extLst>
            </p:cNvPr>
            <p:cNvSpPr/>
            <p:nvPr/>
          </p:nvSpPr>
          <p:spPr>
            <a:xfrm>
              <a:off x="5537195" y="1462157"/>
              <a:ext cx="757632" cy="45926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39" name="Rounded Rectangle 542">
              <a:extLst>
                <a:ext uri="{FF2B5EF4-FFF2-40B4-BE49-F238E27FC236}">
                  <a16:creationId xmlns:a16="http://schemas.microsoft.com/office/drawing/2014/main" id="{D2896EDF-12CC-4329-B0DD-76301A405568}"/>
                </a:ext>
              </a:extLst>
            </p:cNvPr>
            <p:cNvSpPr/>
            <p:nvPr/>
          </p:nvSpPr>
          <p:spPr>
            <a:xfrm>
              <a:off x="5539377" y="2051899"/>
              <a:ext cx="757632" cy="234601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50F6A8A-BDF8-422B-9CA2-AE2D60595BE4}"/>
              </a:ext>
            </a:extLst>
          </p:cNvPr>
          <p:cNvGrpSpPr/>
          <p:nvPr/>
        </p:nvGrpSpPr>
        <p:grpSpPr>
          <a:xfrm>
            <a:off x="6355636" y="1388932"/>
            <a:ext cx="777210" cy="939023"/>
            <a:chOff x="6355636" y="1388932"/>
            <a:chExt cx="777210" cy="939023"/>
          </a:xfrm>
        </p:grpSpPr>
        <p:sp>
          <p:nvSpPr>
            <p:cNvPr id="48" name="Rounded Rectangle 542">
              <a:extLst>
                <a:ext uri="{FF2B5EF4-FFF2-40B4-BE49-F238E27FC236}">
                  <a16:creationId xmlns:a16="http://schemas.microsoft.com/office/drawing/2014/main" id="{350DA907-5440-4C85-A3AE-56D2CBCA8272}"/>
                </a:ext>
              </a:extLst>
            </p:cNvPr>
            <p:cNvSpPr/>
            <p:nvPr/>
          </p:nvSpPr>
          <p:spPr>
            <a:xfrm>
              <a:off x="6357817" y="1388932"/>
              <a:ext cx="774699" cy="939023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accent5">
                  <a:lumMod val="75000"/>
                </a:schemeClr>
              </a:solidFill>
              <a:prstDash val="sysDot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36" name="Rounded Rectangle 542">
              <a:extLst>
                <a:ext uri="{FF2B5EF4-FFF2-40B4-BE49-F238E27FC236}">
                  <a16:creationId xmlns:a16="http://schemas.microsoft.com/office/drawing/2014/main" id="{C80392D8-35FB-481B-8963-67F60C8FA7BC}"/>
                </a:ext>
              </a:extLst>
            </p:cNvPr>
            <p:cNvSpPr/>
            <p:nvPr/>
          </p:nvSpPr>
          <p:spPr>
            <a:xfrm>
              <a:off x="6355636" y="1462157"/>
              <a:ext cx="774699" cy="45926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40" name="Rounded Rectangle 542">
              <a:extLst>
                <a:ext uri="{FF2B5EF4-FFF2-40B4-BE49-F238E27FC236}">
                  <a16:creationId xmlns:a16="http://schemas.microsoft.com/office/drawing/2014/main" id="{90F09538-2BFF-41D1-ADCB-3E1985293623}"/>
                </a:ext>
              </a:extLst>
            </p:cNvPr>
            <p:cNvSpPr/>
            <p:nvPr/>
          </p:nvSpPr>
          <p:spPr>
            <a:xfrm>
              <a:off x="6358147" y="2051899"/>
              <a:ext cx="774699" cy="234601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DCA4E54-EB74-47C6-93D4-F09E0284254E}"/>
              </a:ext>
            </a:extLst>
          </p:cNvPr>
          <p:cNvGrpSpPr/>
          <p:nvPr/>
        </p:nvGrpSpPr>
        <p:grpSpPr>
          <a:xfrm>
            <a:off x="7186390" y="1388932"/>
            <a:ext cx="760144" cy="939023"/>
            <a:chOff x="7186390" y="1388932"/>
            <a:chExt cx="760144" cy="939023"/>
          </a:xfrm>
        </p:grpSpPr>
        <p:sp>
          <p:nvSpPr>
            <p:cNvPr id="49" name="Rounded Rectangle 542">
              <a:extLst>
                <a:ext uri="{FF2B5EF4-FFF2-40B4-BE49-F238E27FC236}">
                  <a16:creationId xmlns:a16="http://schemas.microsoft.com/office/drawing/2014/main" id="{B896A70C-CE91-42C6-8E95-7E3A490F5B43}"/>
                </a:ext>
              </a:extLst>
            </p:cNvPr>
            <p:cNvSpPr/>
            <p:nvPr/>
          </p:nvSpPr>
          <p:spPr>
            <a:xfrm>
              <a:off x="7188572" y="1388932"/>
              <a:ext cx="757632" cy="939023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accent5">
                  <a:lumMod val="75000"/>
                </a:schemeClr>
              </a:solidFill>
              <a:prstDash val="sysDot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37" name="Rounded Rectangle 542">
              <a:extLst>
                <a:ext uri="{FF2B5EF4-FFF2-40B4-BE49-F238E27FC236}">
                  <a16:creationId xmlns:a16="http://schemas.microsoft.com/office/drawing/2014/main" id="{8D59A6FE-98FD-41B7-9EF3-B24071DE6673}"/>
                </a:ext>
              </a:extLst>
            </p:cNvPr>
            <p:cNvSpPr/>
            <p:nvPr/>
          </p:nvSpPr>
          <p:spPr>
            <a:xfrm>
              <a:off x="7186390" y="1462157"/>
              <a:ext cx="757632" cy="45926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41" name="Rounded Rectangle 542">
              <a:extLst>
                <a:ext uri="{FF2B5EF4-FFF2-40B4-BE49-F238E27FC236}">
                  <a16:creationId xmlns:a16="http://schemas.microsoft.com/office/drawing/2014/main" id="{4B830669-D8D6-429D-AF9A-1EBF846C04A4}"/>
                </a:ext>
              </a:extLst>
            </p:cNvPr>
            <p:cNvSpPr/>
            <p:nvPr/>
          </p:nvSpPr>
          <p:spPr>
            <a:xfrm>
              <a:off x="7188902" y="2051899"/>
              <a:ext cx="757632" cy="234601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606C6196-4E6D-4D3F-AD9E-786DC2EB7524}"/>
              </a:ext>
            </a:extLst>
          </p:cNvPr>
          <p:cNvGrpSpPr/>
          <p:nvPr/>
        </p:nvGrpSpPr>
        <p:grpSpPr>
          <a:xfrm>
            <a:off x="8005160" y="1388932"/>
            <a:ext cx="777210" cy="939023"/>
            <a:chOff x="8005160" y="1388932"/>
            <a:chExt cx="777210" cy="939023"/>
          </a:xfrm>
        </p:grpSpPr>
        <p:sp>
          <p:nvSpPr>
            <p:cNvPr id="50" name="Rounded Rectangle 542">
              <a:extLst>
                <a:ext uri="{FF2B5EF4-FFF2-40B4-BE49-F238E27FC236}">
                  <a16:creationId xmlns:a16="http://schemas.microsoft.com/office/drawing/2014/main" id="{8D090927-1D33-4D71-ABD3-AC212BBFEABB}"/>
                </a:ext>
              </a:extLst>
            </p:cNvPr>
            <p:cNvSpPr/>
            <p:nvPr/>
          </p:nvSpPr>
          <p:spPr>
            <a:xfrm>
              <a:off x="8007342" y="1388932"/>
              <a:ext cx="774699" cy="939023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accent5">
                  <a:lumMod val="75000"/>
                </a:schemeClr>
              </a:solidFill>
              <a:prstDash val="sysDot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38" name="Rounded Rectangle 542">
              <a:extLst>
                <a:ext uri="{FF2B5EF4-FFF2-40B4-BE49-F238E27FC236}">
                  <a16:creationId xmlns:a16="http://schemas.microsoft.com/office/drawing/2014/main" id="{24EE12A7-F0B0-455E-A156-AAE963DF60A6}"/>
                </a:ext>
              </a:extLst>
            </p:cNvPr>
            <p:cNvSpPr/>
            <p:nvPr/>
          </p:nvSpPr>
          <p:spPr>
            <a:xfrm>
              <a:off x="8005160" y="1462157"/>
              <a:ext cx="774699" cy="45926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42" name="Rounded Rectangle 542">
              <a:extLst>
                <a:ext uri="{FF2B5EF4-FFF2-40B4-BE49-F238E27FC236}">
                  <a16:creationId xmlns:a16="http://schemas.microsoft.com/office/drawing/2014/main" id="{70FED166-345C-4D37-A878-1C0DC90D4722}"/>
                </a:ext>
              </a:extLst>
            </p:cNvPr>
            <p:cNvSpPr/>
            <p:nvPr/>
          </p:nvSpPr>
          <p:spPr>
            <a:xfrm>
              <a:off x="8007671" y="2051899"/>
              <a:ext cx="774699" cy="234601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sp>
        <p:nvSpPr>
          <p:cNvPr id="43" name="Rounded Rectangle 542">
            <a:extLst>
              <a:ext uri="{FF2B5EF4-FFF2-40B4-BE49-F238E27FC236}">
                <a16:creationId xmlns:a16="http://schemas.microsoft.com/office/drawing/2014/main" id="{3B046678-8200-44AC-9E16-2AD9A7F8F83C}"/>
              </a:ext>
            </a:extLst>
          </p:cNvPr>
          <p:cNvSpPr/>
          <p:nvPr/>
        </p:nvSpPr>
        <p:spPr>
          <a:xfrm>
            <a:off x="5541249" y="2392017"/>
            <a:ext cx="1589414" cy="167506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</a:t>
            </a:r>
          </a:p>
        </p:txBody>
      </p:sp>
      <p:sp>
        <p:nvSpPr>
          <p:cNvPr id="44" name="Rounded Rectangle 542">
            <a:extLst>
              <a:ext uri="{FF2B5EF4-FFF2-40B4-BE49-F238E27FC236}">
                <a16:creationId xmlns:a16="http://schemas.microsoft.com/office/drawing/2014/main" id="{29C25DDF-2845-4F11-A763-EED546631BC0}"/>
              </a:ext>
            </a:extLst>
          </p:cNvPr>
          <p:cNvSpPr/>
          <p:nvPr/>
        </p:nvSpPr>
        <p:spPr>
          <a:xfrm>
            <a:off x="7188919" y="2392017"/>
            <a:ext cx="1589414" cy="167506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</a:t>
            </a:r>
          </a:p>
        </p:txBody>
      </p:sp>
      <p:sp>
        <p:nvSpPr>
          <p:cNvPr id="45" name="Rounded Rectangle 542">
            <a:extLst>
              <a:ext uri="{FF2B5EF4-FFF2-40B4-BE49-F238E27FC236}">
                <a16:creationId xmlns:a16="http://schemas.microsoft.com/office/drawing/2014/main" id="{3CFE6360-7874-4C8C-8638-3DDBAFB0F6BD}"/>
              </a:ext>
            </a:extLst>
          </p:cNvPr>
          <p:cNvSpPr/>
          <p:nvPr/>
        </p:nvSpPr>
        <p:spPr>
          <a:xfrm>
            <a:off x="5540919" y="2552609"/>
            <a:ext cx="1589414" cy="16750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sp>
        <p:nvSpPr>
          <p:cNvPr id="46" name="Rounded Rectangle 542">
            <a:extLst>
              <a:ext uri="{FF2B5EF4-FFF2-40B4-BE49-F238E27FC236}">
                <a16:creationId xmlns:a16="http://schemas.microsoft.com/office/drawing/2014/main" id="{1B3FA17F-D3D1-42FD-A84E-F4345FE5254B}"/>
              </a:ext>
            </a:extLst>
          </p:cNvPr>
          <p:cNvSpPr/>
          <p:nvPr/>
        </p:nvSpPr>
        <p:spPr>
          <a:xfrm>
            <a:off x="7188589" y="2552609"/>
            <a:ext cx="1589414" cy="167506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1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Pthreads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209D3E6-77DE-4228-BB65-7D8380F6E507}"/>
              </a:ext>
            </a:extLst>
          </p:cNvPr>
          <p:cNvGrpSpPr/>
          <p:nvPr/>
        </p:nvGrpSpPr>
        <p:grpSpPr>
          <a:xfrm>
            <a:off x="304800" y="998878"/>
            <a:ext cx="4040650" cy="1977232"/>
            <a:chOff x="152400" y="2108296"/>
            <a:chExt cx="4392038" cy="1763389"/>
          </a:xfrm>
        </p:grpSpPr>
        <p:sp>
          <p:nvSpPr>
            <p:cNvPr id="12" name="Rounded Rectangle 540">
              <a:extLst>
                <a:ext uri="{FF2B5EF4-FFF2-40B4-BE49-F238E27FC236}">
                  <a16:creationId xmlns:a16="http://schemas.microsoft.com/office/drawing/2014/main" id="{6B98D056-C24F-49F9-BC08-56B6DF62CE81}"/>
                </a:ext>
              </a:extLst>
            </p:cNvPr>
            <p:cNvSpPr/>
            <p:nvPr/>
          </p:nvSpPr>
          <p:spPr>
            <a:xfrm>
              <a:off x="922065" y="3692659"/>
              <a:ext cx="1728012" cy="17902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</a:t>
              </a:r>
            </a:p>
          </p:txBody>
        </p:sp>
        <p:sp>
          <p:nvSpPr>
            <p:cNvPr id="13" name="Rounded Rectangle 540">
              <a:extLst>
                <a:ext uri="{FF2B5EF4-FFF2-40B4-BE49-F238E27FC236}">
                  <a16:creationId xmlns:a16="http://schemas.microsoft.com/office/drawing/2014/main" id="{07E1D4A5-641A-4020-9767-44460665D898}"/>
                </a:ext>
              </a:extLst>
            </p:cNvPr>
            <p:cNvSpPr/>
            <p:nvPr/>
          </p:nvSpPr>
          <p:spPr>
            <a:xfrm>
              <a:off x="2713022" y="3692659"/>
              <a:ext cx="1728012" cy="17902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</a:t>
              </a:r>
            </a:p>
          </p:txBody>
        </p:sp>
        <p:sp>
          <p:nvSpPr>
            <p:cNvPr id="14" name="Rounded Rectangle 542">
              <a:extLst>
                <a:ext uri="{FF2B5EF4-FFF2-40B4-BE49-F238E27FC236}">
                  <a16:creationId xmlns:a16="http://schemas.microsoft.com/office/drawing/2014/main" id="{17D5BC7B-0612-4964-864C-8F623EAFB613}"/>
                </a:ext>
              </a:extLst>
            </p:cNvPr>
            <p:cNvSpPr/>
            <p:nvPr/>
          </p:nvSpPr>
          <p:spPr>
            <a:xfrm>
              <a:off x="152400" y="2419004"/>
              <a:ext cx="4392038" cy="552560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85000"/>
              </a:schemeClr>
            </a:solidFill>
            <a:ln w="31750" cap="flat" cmpd="sng" algn="ctr">
              <a:noFill/>
              <a:prstDash val="sysDot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LLVM</a:t>
              </a:r>
            </a:p>
            <a:p>
              <a:pPr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</a:t>
              </a:r>
              <a:endPara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F12E60C-11D2-485E-A039-73E003705D6A}"/>
                </a:ext>
              </a:extLst>
            </p:cNvPr>
            <p:cNvGrpSpPr/>
            <p:nvPr/>
          </p:nvGrpSpPr>
          <p:grpSpPr>
            <a:xfrm>
              <a:off x="920050" y="2456165"/>
              <a:ext cx="3525014" cy="1187212"/>
              <a:chOff x="4844858" y="1746007"/>
              <a:chExt cx="4028587" cy="887490"/>
            </a:xfrm>
          </p:grpSpPr>
          <p:sp>
            <p:nvSpPr>
              <p:cNvPr id="25" name="Rounded Rectangle 542">
                <a:extLst>
                  <a:ext uri="{FF2B5EF4-FFF2-40B4-BE49-F238E27FC236}">
                    <a16:creationId xmlns:a16="http://schemas.microsoft.com/office/drawing/2014/main" id="{B3AA347F-3C45-4C53-9F54-24BA6CDC5F44}"/>
                  </a:ext>
                </a:extLst>
              </p:cNvPr>
              <p:cNvSpPr/>
              <p:nvPr/>
            </p:nvSpPr>
            <p:spPr>
              <a:xfrm>
                <a:off x="4844858" y="1746007"/>
                <a:ext cx="941163" cy="887490"/>
              </a:xfrm>
              <a:prstGeom prst="roundRect">
                <a:avLst>
                  <a:gd name="adj" fmla="val 0"/>
                </a:avLst>
              </a:prstGeom>
              <a:noFill/>
              <a:ln w="31750" cap="flat" cmpd="sng" algn="ctr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6" name="Rounded Rectangle 542">
                <a:extLst>
                  <a:ext uri="{FF2B5EF4-FFF2-40B4-BE49-F238E27FC236}">
                    <a16:creationId xmlns:a16="http://schemas.microsoft.com/office/drawing/2014/main" id="{B5049791-C009-4F2A-979E-BCCED971459B}"/>
                  </a:ext>
                </a:extLst>
              </p:cNvPr>
              <p:cNvSpPr/>
              <p:nvPr/>
            </p:nvSpPr>
            <p:spPr>
              <a:xfrm>
                <a:off x="5861969" y="1746007"/>
                <a:ext cx="962365" cy="887490"/>
              </a:xfrm>
              <a:prstGeom prst="roundRect">
                <a:avLst>
                  <a:gd name="adj" fmla="val 0"/>
                </a:avLst>
              </a:prstGeom>
              <a:noFill/>
              <a:ln w="31750" cap="flat" cmpd="sng" algn="ctr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7" name="Rounded Rectangle 542">
                <a:extLst>
                  <a:ext uri="{FF2B5EF4-FFF2-40B4-BE49-F238E27FC236}">
                    <a16:creationId xmlns:a16="http://schemas.microsoft.com/office/drawing/2014/main" id="{4AA2F7F2-5AA5-45E4-98C9-7E11A67FC6DB}"/>
                  </a:ext>
                </a:extLst>
              </p:cNvPr>
              <p:cNvSpPr/>
              <p:nvPr/>
            </p:nvSpPr>
            <p:spPr>
              <a:xfrm>
                <a:off x="6893969" y="1746007"/>
                <a:ext cx="941163" cy="887490"/>
              </a:xfrm>
              <a:prstGeom prst="roundRect">
                <a:avLst>
                  <a:gd name="adj" fmla="val 0"/>
                </a:avLst>
              </a:prstGeom>
              <a:noFill/>
              <a:ln w="31750" cap="flat" cmpd="sng" algn="ctr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28" name="Rounded Rectangle 542">
                <a:extLst>
                  <a:ext uri="{FF2B5EF4-FFF2-40B4-BE49-F238E27FC236}">
                    <a16:creationId xmlns:a16="http://schemas.microsoft.com/office/drawing/2014/main" id="{CC1E163B-8413-4CC3-94CE-8E6F74A95793}"/>
                  </a:ext>
                </a:extLst>
              </p:cNvPr>
              <p:cNvSpPr/>
              <p:nvPr/>
            </p:nvSpPr>
            <p:spPr>
              <a:xfrm>
                <a:off x="7911080" y="1746007"/>
                <a:ext cx="962365" cy="887490"/>
              </a:xfrm>
              <a:prstGeom prst="roundRect">
                <a:avLst>
                  <a:gd name="adj" fmla="val 0"/>
                </a:avLst>
              </a:prstGeom>
              <a:noFill/>
              <a:ln w="31750" cap="flat" cmpd="sng" algn="ctr">
                <a:solidFill>
                  <a:schemeClr val="accent5">
                    <a:lumMod val="75000"/>
                  </a:schemeClr>
                </a:solidFill>
                <a:prstDash val="sysDot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</p:grpSp>
        <p:sp>
          <p:nvSpPr>
            <p:cNvPr id="16" name="Rounded Rectangle 542">
              <a:extLst>
                <a:ext uri="{FF2B5EF4-FFF2-40B4-BE49-F238E27FC236}">
                  <a16:creationId xmlns:a16="http://schemas.microsoft.com/office/drawing/2014/main" id="{9EDA7547-0AB9-4427-A55F-98DF2BE10E49}"/>
                </a:ext>
              </a:extLst>
            </p:cNvPr>
            <p:cNvSpPr/>
            <p:nvPr/>
          </p:nvSpPr>
          <p:spPr>
            <a:xfrm>
              <a:off x="919572" y="2108296"/>
              <a:ext cx="3521462" cy="280262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  <a:ln w="31750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OpenMP-Parallelized Program</a:t>
              </a:r>
            </a:p>
          </p:txBody>
        </p:sp>
        <p:sp>
          <p:nvSpPr>
            <p:cNvPr id="17" name="Rounded Rectangle 542">
              <a:extLst>
                <a:ext uri="{FF2B5EF4-FFF2-40B4-BE49-F238E27FC236}">
                  <a16:creationId xmlns:a16="http://schemas.microsoft.com/office/drawing/2014/main" id="{4BE97752-D887-4EDA-BB50-B10DE619FC06}"/>
                </a:ext>
              </a:extLst>
            </p:cNvPr>
            <p:cNvSpPr/>
            <p:nvPr/>
          </p:nvSpPr>
          <p:spPr>
            <a:xfrm>
              <a:off x="918036" y="2521470"/>
              <a:ext cx="823518" cy="40959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18" name="Rounded Rectangle 542">
              <a:extLst>
                <a:ext uri="{FF2B5EF4-FFF2-40B4-BE49-F238E27FC236}">
                  <a16:creationId xmlns:a16="http://schemas.microsoft.com/office/drawing/2014/main" id="{BECCF59E-CD71-4AE8-83CB-82FC9ACCE470}"/>
                </a:ext>
              </a:extLst>
            </p:cNvPr>
            <p:cNvSpPr/>
            <p:nvPr/>
          </p:nvSpPr>
          <p:spPr>
            <a:xfrm>
              <a:off x="1807650" y="2521470"/>
              <a:ext cx="842069" cy="40959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19" name="Rounded Rectangle 542">
              <a:extLst>
                <a:ext uri="{FF2B5EF4-FFF2-40B4-BE49-F238E27FC236}">
                  <a16:creationId xmlns:a16="http://schemas.microsoft.com/office/drawing/2014/main" id="{ADD49A78-838B-4BC0-8E2A-AC229D83889D}"/>
                </a:ext>
              </a:extLst>
            </p:cNvPr>
            <p:cNvSpPr/>
            <p:nvPr/>
          </p:nvSpPr>
          <p:spPr>
            <a:xfrm>
              <a:off x="2710650" y="2521470"/>
              <a:ext cx="823518" cy="40959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20" name="Rounded Rectangle 542">
              <a:extLst>
                <a:ext uri="{FF2B5EF4-FFF2-40B4-BE49-F238E27FC236}">
                  <a16:creationId xmlns:a16="http://schemas.microsoft.com/office/drawing/2014/main" id="{063F9C1D-5718-41FF-8280-80B91879667E}"/>
                </a:ext>
              </a:extLst>
            </p:cNvPr>
            <p:cNvSpPr/>
            <p:nvPr/>
          </p:nvSpPr>
          <p:spPr>
            <a:xfrm>
              <a:off x="3600622" y="2521470"/>
              <a:ext cx="842069" cy="409591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21" name="Rounded Rectangle 542">
              <a:extLst>
                <a:ext uri="{FF2B5EF4-FFF2-40B4-BE49-F238E27FC236}">
                  <a16:creationId xmlns:a16="http://schemas.microsoft.com/office/drawing/2014/main" id="{488D780D-B988-46DF-B46A-27F96DD424AB}"/>
                </a:ext>
              </a:extLst>
            </p:cNvPr>
            <p:cNvSpPr/>
            <p:nvPr/>
          </p:nvSpPr>
          <p:spPr>
            <a:xfrm>
              <a:off x="922085" y="3042100"/>
              <a:ext cx="819470" cy="552560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22" name="Rounded Rectangle 542">
              <a:extLst>
                <a:ext uri="{FF2B5EF4-FFF2-40B4-BE49-F238E27FC236}">
                  <a16:creationId xmlns:a16="http://schemas.microsoft.com/office/drawing/2014/main" id="{77CEE990-B35A-4754-B14C-C19C5E307BCC}"/>
                </a:ext>
              </a:extLst>
            </p:cNvPr>
            <p:cNvSpPr/>
            <p:nvPr/>
          </p:nvSpPr>
          <p:spPr>
            <a:xfrm>
              <a:off x="2713041" y="3042100"/>
              <a:ext cx="821127" cy="552560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23" name="Rounded Rectangle 542">
              <a:extLst>
                <a:ext uri="{FF2B5EF4-FFF2-40B4-BE49-F238E27FC236}">
                  <a16:creationId xmlns:a16="http://schemas.microsoft.com/office/drawing/2014/main" id="{5227CF6B-3D3A-4240-8BB5-2CB8A6E816C1}"/>
                </a:ext>
              </a:extLst>
            </p:cNvPr>
            <p:cNvSpPr/>
            <p:nvPr/>
          </p:nvSpPr>
          <p:spPr>
            <a:xfrm>
              <a:off x="1802129" y="3042100"/>
              <a:ext cx="847614" cy="552560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24" name="Rounded Rectangle 542">
              <a:extLst>
                <a:ext uri="{FF2B5EF4-FFF2-40B4-BE49-F238E27FC236}">
                  <a16:creationId xmlns:a16="http://schemas.microsoft.com/office/drawing/2014/main" id="{C544A571-8E3E-4C83-A4EF-A31CA4B28EC6}"/>
                </a:ext>
              </a:extLst>
            </p:cNvPr>
            <p:cNvSpPr/>
            <p:nvPr/>
          </p:nvSpPr>
          <p:spPr>
            <a:xfrm>
              <a:off x="3593420" y="3042100"/>
              <a:ext cx="847614" cy="552560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41DB4C9D-26BE-453E-A5D9-D56A6A6EEE58}"/>
              </a:ext>
            </a:extLst>
          </p:cNvPr>
          <p:cNvSpPr/>
          <p:nvPr/>
        </p:nvSpPr>
        <p:spPr>
          <a:xfrm>
            <a:off x="5334000" y="3070584"/>
            <a:ext cx="363169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LLVM OpenMP 7.0 over ULT (= </a:t>
            </a:r>
            <a:r>
              <a:rPr lang="en-US" sz="1400" b="1" dirty="0">
                <a:solidFill>
                  <a:srgbClr val="FF0000"/>
                </a:solidFill>
                <a:cs typeface="Arial" panose="020B0604020202020204" pitchFamily="34" charset="0"/>
              </a:rPr>
              <a:t>BOLT baseline</a:t>
            </a:r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9168E0-B49D-4534-932A-5DB0E5CFA431}"/>
              </a:ext>
            </a:extLst>
          </p:cNvPr>
          <p:cNvSpPr/>
          <p:nvPr/>
        </p:nvSpPr>
        <p:spPr>
          <a:xfrm>
            <a:off x="1009180" y="3066756"/>
            <a:ext cx="33039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LLVM OpenMP 7.0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B96D1A96-5A4B-4EB9-89CE-32F13D892CE2}"/>
              </a:ext>
            </a:extLst>
          </p:cNvPr>
          <p:cNvSpPr/>
          <p:nvPr/>
        </p:nvSpPr>
        <p:spPr bwMode="auto">
          <a:xfrm>
            <a:off x="4391705" y="1737202"/>
            <a:ext cx="311036" cy="459262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55" name="Speech Bubble: Rectangle with Corners Rounded 54">
            <a:extLst>
              <a:ext uri="{FF2B5EF4-FFF2-40B4-BE49-F238E27FC236}">
                <a16:creationId xmlns:a16="http://schemas.microsoft.com/office/drawing/2014/main" id="{10C3E3A6-8AD3-4AC5-ACFD-F80A28E6F968}"/>
              </a:ext>
            </a:extLst>
          </p:cNvPr>
          <p:cNvSpPr/>
          <p:nvPr/>
        </p:nvSpPr>
        <p:spPr bwMode="auto">
          <a:xfrm>
            <a:off x="5867400" y="4724207"/>
            <a:ext cx="3227989" cy="377173"/>
          </a:xfrm>
          <a:prstGeom prst="wedgeRoundRectCallout">
            <a:avLst>
              <a:gd name="adj1" fmla="val -52568"/>
              <a:gd name="adj2" fmla="val -30409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schemeClr val="tx1">
                    <a:lumMod val="50000"/>
                  </a:schemeClr>
                </a:solidFill>
                <a:cs typeface="Arial" panose="020B0604020202020204" pitchFamily="34" charset="0"/>
              </a:rPr>
              <a:t>Note: 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other ULT libraries (e.g., </a:t>
            </a:r>
            <a:r>
              <a:rPr lang="en-US" sz="1100" dirty="0" err="1">
                <a:solidFill>
                  <a:schemeClr val="tx1">
                    <a:lumMod val="50000"/>
                  </a:schemeClr>
                </a:solidFill>
              </a:rPr>
              <a:t>Qthreads</a:t>
            </a: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, Nanos++, MassiveThreads …) also have similar threading APIs.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1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7B65F24-04E5-4973-B0D1-CF3307BAD2F2}"/>
              </a:ext>
            </a:extLst>
          </p:cNvPr>
          <p:cNvSpPr/>
          <p:nvPr/>
        </p:nvSpPr>
        <p:spPr>
          <a:xfrm>
            <a:off x="1" y="6659175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[*] S.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Seo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et al. "Argobots: A Lightweight Low-Level Threading and Tasking Framework", TPDS '18, 2018</a:t>
            </a:r>
          </a:p>
        </p:txBody>
      </p:sp>
      <p:sp>
        <p:nvSpPr>
          <p:cNvPr id="54" name="Heptagon 53">
            <a:extLst>
              <a:ext uri="{FF2B5EF4-FFF2-40B4-BE49-F238E27FC236}">
                <a16:creationId xmlns:a16="http://schemas.microsoft.com/office/drawing/2014/main" id="{68027E75-AF47-499D-BCBD-76AEF08CABFE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441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9E1E7BBB-1F83-411D-8220-AAFB367DC1C9}"/>
              </a:ext>
            </a:extLst>
          </p:cNvPr>
          <p:cNvGrpSpPr/>
          <p:nvPr/>
        </p:nvGrpSpPr>
        <p:grpSpPr>
          <a:xfrm>
            <a:off x="4541732" y="756601"/>
            <a:ext cx="4710860" cy="4297317"/>
            <a:chOff x="9476853" y="762001"/>
            <a:chExt cx="4710860" cy="429731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34F695A-9603-41A8-9263-848D08EABFEC}"/>
                </a:ext>
              </a:extLst>
            </p:cNvPr>
            <p:cNvGrpSpPr/>
            <p:nvPr/>
          </p:nvGrpSpPr>
          <p:grpSpPr>
            <a:xfrm>
              <a:off x="9476853" y="762001"/>
              <a:ext cx="4710860" cy="4221502"/>
              <a:chOff x="9476853" y="762001"/>
              <a:chExt cx="4710860" cy="4221502"/>
            </a:xfrm>
          </p:grpSpPr>
          <p:graphicFrame>
            <p:nvGraphicFramePr>
              <p:cNvPr id="29" name="Chart 28">
                <a:extLst>
                  <a:ext uri="{FF2B5EF4-FFF2-40B4-BE49-F238E27FC236}">
                    <a16:creationId xmlns:a16="http://schemas.microsoft.com/office/drawing/2014/main" id="{AD883821-3BA6-44CF-9A42-DD9A5059C38D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763030082"/>
                  </p:ext>
                </p:extLst>
              </p:nvPr>
            </p:nvGraphicFramePr>
            <p:xfrm>
              <a:off x="9476853" y="762001"/>
              <a:ext cx="4567132" cy="34290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aphicFrame>
            <p:nvGraphicFramePr>
              <p:cNvPr id="30" name="Chart 29">
                <a:extLst>
                  <a:ext uri="{FF2B5EF4-FFF2-40B4-BE49-F238E27FC236}">
                    <a16:creationId xmlns:a16="http://schemas.microsoft.com/office/drawing/2014/main" id="{9223B5FE-6ECF-48C6-9E67-3198C1363461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26188363"/>
                  </p:ext>
                </p:extLst>
              </p:nvPr>
            </p:nvGraphicFramePr>
            <p:xfrm>
              <a:off x="9620581" y="4104974"/>
              <a:ext cx="4567132" cy="87852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B88BA09-39E5-49FE-8952-C2AE643A3114}"/>
                </a:ext>
              </a:extLst>
            </p:cNvPr>
            <p:cNvSpPr/>
            <p:nvPr/>
          </p:nvSpPr>
          <p:spPr bwMode="auto">
            <a:xfrm>
              <a:off x="9666487" y="4418762"/>
              <a:ext cx="4377498" cy="64055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E83ACE7-E1B4-498B-8DA2-F2EF7EA83BF6}"/>
                </a:ext>
              </a:extLst>
            </p:cNvPr>
            <p:cNvSpPr/>
            <p:nvPr/>
          </p:nvSpPr>
          <p:spPr bwMode="auto">
            <a:xfrm>
              <a:off x="12344401" y="4044121"/>
              <a:ext cx="1302476" cy="64055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96C8260-9753-4E83-A960-3F6A202021AF}"/>
              </a:ext>
            </a:extLst>
          </p:cNvPr>
          <p:cNvGrpSpPr/>
          <p:nvPr/>
        </p:nvGrpSpPr>
        <p:grpSpPr>
          <a:xfrm>
            <a:off x="4541732" y="756601"/>
            <a:ext cx="4710860" cy="4260581"/>
            <a:chOff x="4170023" y="4018721"/>
            <a:chExt cx="4710860" cy="4260581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8E7842E-D89C-4DC7-9B1A-417AF277CED2}"/>
                </a:ext>
              </a:extLst>
            </p:cNvPr>
            <p:cNvGrpSpPr/>
            <p:nvPr/>
          </p:nvGrpSpPr>
          <p:grpSpPr>
            <a:xfrm>
              <a:off x="4170023" y="4018721"/>
              <a:ext cx="4710860" cy="4221502"/>
              <a:chOff x="9476853" y="762001"/>
              <a:chExt cx="4710860" cy="4221502"/>
            </a:xfrm>
          </p:grpSpPr>
          <p:graphicFrame>
            <p:nvGraphicFramePr>
              <p:cNvPr id="32" name="Chart 31">
                <a:extLst>
                  <a:ext uri="{FF2B5EF4-FFF2-40B4-BE49-F238E27FC236}">
                    <a16:creationId xmlns:a16="http://schemas.microsoft.com/office/drawing/2014/main" id="{EA366048-3201-4205-A2AE-51FD38CAD6C3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941830743"/>
                  </p:ext>
                </p:extLst>
              </p:nvPr>
            </p:nvGraphicFramePr>
            <p:xfrm>
              <a:off x="9476853" y="762001"/>
              <a:ext cx="4567132" cy="34290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graphicFrame>
            <p:nvGraphicFramePr>
              <p:cNvPr id="33" name="Chart 32">
                <a:extLst>
                  <a:ext uri="{FF2B5EF4-FFF2-40B4-BE49-F238E27FC236}">
                    <a16:creationId xmlns:a16="http://schemas.microsoft.com/office/drawing/2014/main" id="{2E96C9B6-5557-4330-B5BF-49E37049DDF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21062925"/>
                  </p:ext>
                </p:extLst>
              </p:nvPr>
            </p:nvGraphicFramePr>
            <p:xfrm>
              <a:off x="9620581" y="4104974"/>
              <a:ext cx="4567132" cy="87852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42A3BF5-6647-4A4B-89DD-3F328E31422A}"/>
                </a:ext>
              </a:extLst>
            </p:cNvPr>
            <p:cNvSpPr/>
            <p:nvPr/>
          </p:nvSpPr>
          <p:spPr bwMode="auto">
            <a:xfrm>
              <a:off x="4320541" y="7966796"/>
              <a:ext cx="4423405" cy="312506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4428ACA-520E-418D-AB93-D7A974EC27C1}"/>
                </a:ext>
              </a:extLst>
            </p:cNvPr>
            <p:cNvSpPr/>
            <p:nvPr/>
          </p:nvSpPr>
          <p:spPr bwMode="auto">
            <a:xfrm>
              <a:off x="7438792" y="7693369"/>
              <a:ext cx="1302476" cy="487687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D0C8B7C-3BB7-43BC-B7D3-FBCE550CB932}"/>
              </a:ext>
            </a:extLst>
          </p:cNvPr>
          <p:cNvGrpSpPr/>
          <p:nvPr/>
        </p:nvGrpSpPr>
        <p:grpSpPr>
          <a:xfrm>
            <a:off x="4541732" y="756601"/>
            <a:ext cx="4710860" cy="4221502"/>
            <a:chOff x="9476853" y="762001"/>
            <a:chExt cx="4710860" cy="4221502"/>
          </a:xfrm>
        </p:grpSpPr>
        <p:graphicFrame>
          <p:nvGraphicFramePr>
            <p:cNvPr id="35" name="Chart 34">
              <a:extLst>
                <a:ext uri="{FF2B5EF4-FFF2-40B4-BE49-F238E27FC236}">
                  <a16:creationId xmlns:a16="http://schemas.microsoft.com/office/drawing/2014/main" id="{4F8D6184-01A2-482D-9B42-4AF129294C7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57813595"/>
                </p:ext>
              </p:extLst>
            </p:nvPr>
          </p:nvGraphicFramePr>
          <p:xfrm>
            <a:off x="9476853" y="762001"/>
            <a:ext cx="4567132" cy="34290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graphicFrame>
          <p:nvGraphicFramePr>
            <p:cNvPr id="36" name="Chart 35">
              <a:extLst>
                <a:ext uri="{FF2B5EF4-FFF2-40B4-BE49-F238E27FC236}">
                  <a16:creationId xmlns:a16="http://schemas.microsoft.com/office/drawing/2014/main" id="{60378797-5AD6-4157-84F4-566F067ECE5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173991375"/>
                </p:ext>
              </p:extLst>
            </p:nvPr>
          </p:nvGraphicFramePr>
          <p:xfrm>
            <a:off x="9620581" y="4104974"/>
            <a:ext cx="4567132" cy="87852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F97BAD-509B-440B-B23B-A03A71106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Replacement Performs Poorly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F154E9-4C4E-49AC-B023-003EF79BFE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8A438-E48D-4961-80F8-E20D47A89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CB0AA7E-53AE-46BF-87D9-3F18572D452D}"/>
              </a:ext>
            </a:extLst>
          </p:cNvPr>
          <p:cNvSpPr/>
          <p:nvPr/>
        </p:nvSpPr>
        <p:spPr>
          <a:xfrm>
            <a:off x="251036" y="1009264"/>
            <a:ext cx="3868632" cy="1200329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(N)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(28)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28;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comp_20000_cycles(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224339-A098-4299-81E1-2E667E369B22}"/>
              </a:ext>
            </a:extLst>
          </p:cNvPr>
          <p:cNvSpPr/>
          <p:nvPr/>
        </p:nvSpPr>
        <p:spPr>
          <a:xfrm>
            <a:off x="4419600" y="5238750"/>
            <a:ext cx="4567132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GCC: GNU OpenMP with GCC 8.1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Intel: Intel OpenMP with ICC 17.2.174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LLVM: LLVM OpenMP with LLVM/Clang 7.0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MPC: MPC 3.3.0</a:t>
            </a:r>
          </a:p>
          <a:p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OMPi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: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OMPi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1.2.3 and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psthreads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1.0.4</a:t>
            </a:r>
          </a:p>
          <a:p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Mercurium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: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OmpSs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 (OpenMP 3.1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</a:rPr>
              <a:t>compat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</a:rPr>
              <a:t>) 2.1.0 + Nanos++ 0.14.1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C25D2-015A-4019-9AD3-D41A81B18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676344"/>
            <a:ext cx="4567132" cy="2545132"/>
          </a:xfrm>
        </p:spPr>
        <p:txBody>
          <a:bodyPr/>
          <a:lstStyle/>
          <a:p>
            <a:pPr lvl="1"/>
            <a:r>
              <a:rPr lang="en-US" dirty="0">
                <a:solidFill>
                  <a:srgbClr val="0000FF"/>
                </a:solidFill>
              </a:rPr>
              <a:t>Faster than GNU OpenMP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GCC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So-so</a:t>
            </a:r>
            <a:r>
              <a:rPr lang="en-US" dirty="0"/>
              <a:t> among ULT-based </a:t>
            </a:r>
            <a:r>
              <a:rPr lang="en-US" dirty="0" err="1"/>
              <a:t>OpenMPs</a:t>
            </a:r>
            <a:endParaRPr lang="en-US" dirty="0"/>
          </a:p>
          <a:p>
            <a:pPr lvl="2"/>
            <a:r>
              <a:rPr lang="en-US" dirty="0"/>
              <a:t>MPC, </a:t>
            </a:r>
            <a:r>
              <a:rPr lang="en-US" dirty="0" err="1"/>
              <a:t>OMPi</a:t>
            </a:r>
            <a:r>
              <a:rPr lang="en-US" dirty="0"/>
              <a:t>, </a:t>
            </a:r>
            <a:r>
              <a:rPr lang="en-US" dirty="0" err="1"/>
              <a:t>Mercurium</a:t>
            </a: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Slower</a:t>
            </a:r>
            <a:r>
              <a:rPr lang="en-US" dirty="0"/>
              <a:t> than Intel/LLVM </a:t>
            </a:r>
            <a:r>
              <a:rPr lang="en-US" dirty="0" err="1"/>
              <a:t>OpenMPs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Intel, LLVM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AE7572D-3D4E-47BA-B778-87B50A7AA8EF}"/>
              </a:ext>
            </a:extLst>
          </p:cNvPr>
          <p:cNvGrpSpPr/>
          <p:nvPr/>
        </p:nvGrpSpPr>
        <p:grpSpPr>
          <a:xfrm rot="16200000">
            <a:off x="4111134" y="5478766"/>
            <a:ext cx="544789" cy="137407"/>
            <a:chOff x="1964910" y="3116136"/>
            <a:chExt cx="544789" cy="22085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22BD5-CFBC-424E-B020-3B5CE71B0756}"/>
                </a:ext>
              </a:extLst>
            </p:cNvPr>
            <p:cNvCxnSpPr/>
            <p:nvPr/>
          </p:nvCxnSpPr>
          <p:spPr>
            <a:xfrm>
              <a:off x="1964910" y="3116136"/>
              <a:ext cx="0" cy="220853"/>
            </a:xfrm>
            <a:prstGeom prst="line">
              <a:avLst/>
            </a:prstGeom>
            <a:ln w="19050">
              <a:solidFill>
                <a:srgbClr val="FF0000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6BB7C6-4F4F-4B84-8B08-A4660A40330E}"/>
                </a:ext>
              </a:extLst>
            </p:cNvPr>
            <p:cNvCxnSpPr/>
            <p:nvPr/>
          </p:nvCxnSpPr>
          <p:spPr>
            <a:xfrm>
              <a:off x="2509699" y="3116136"/>
              <a:ext cx="0" cy="220853"/>
            </a:xfrm>
            <a:prstGeom prst="line">
              <a:avLst/>
            </a:prstGeom>
            <a:ln w="19050">
              <a:solidFill>
                <a:srgbClr val="FF0000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FA65BC2-48E1-4040-BC42-FB3B3DC04B7D}"/>
                </a:ext>
              </a:extLst>
            </p:cNvPr>
            <p:cNvCxnSpPr>
              <a:cxnSpLocks/>
            </p:cNvCxnSpPr>
            <p:nvPr/>
          </p:nvCxnSpPr>
          <p:spPr>
            <a:xfrm>
              <a:off x="1964910" y="3227784"/>
              <a:ext cx="544789" cy="0"/>
            </a:xfrm>
            <a:prstGeom prst="line">
              <a:avLst/>
            </a:prstGeom>
            <a:ln w="19050">
              <a:solidFill>
                <a:srgbClr val="FF0000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575E3AC-F6D3-4CBD-9646-5C855669D9E6}"/>
              </a:ext>
            </a:extLst>
          </p:cNvPr>
          <p:cNvGrpSpPr/>
          <p:nvPr/>
        </p:nvGrpSpPr>
        <p:grpSpPr>
          <a:xfrm rot="16200000">
            <a:off x="4116850" y="6060768"/>
            <a:ext cx="544789" cy="137407"/>
            <a:chOff x="1964910" y="3116136"/>
            <a:chExt cx="544789" cy="220853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0FC3D5-2C3E-45E1-BE68-7AB3521AC74A}"/>
                </a:ext>
              </a:extLst>
            </p:cNvPr>
            <p:cNvCxnSpPr/>
            <p:nvPr/>
          </p:nvCxnSpPr>
          <p:spPr>
            <a:xfrm>
              <a:off x="1964910" y="3116136"/>
              <a:ext cx="0" cy="220853"/>
            </a:xfrm>
            <a:prstGeom prst="line">
              <a:avLst/>
            </a:prstGeom>
            <a:ln w="19050">
              <a:solidFill>
                <a:srgbClr val="0000FF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74D43B3-5778-4E0E-ADF2-ED3B5FED2A62}"/>
                </a:ext>
              </a:extLst>
            </p:cNvPr>
            <p:cNvCxnSpPr/>
            <p:nvPr/>
          </p:nvCxnSpPr>
          <p:spPr>
            <a:xfrm>
              <a:off x="2509699" y="3116136"/>
              <a:ext cx="0" cy="220853"/>
            </a:xfrm>
            <a:prstGeom prst="line">
              <a:avLst/>
            </a:prstGeom>
            <a:ln w="19050">
              <a:solidFill>
                <a:srgbClr val="0000FF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84398F0-09DF-4CD2-9E20-1F64EF617BA7}"/>
                </a:ext>
              </a:extLst>
            </p:cNvPr>
            <p:cNvCxnSpPr>
              <a:cxnSpLocks/>
            </p:cNvCxnSpPr>
            <p:nvPr/>
          </p:nvCxnSpPr>
          <p:spPr>
            <a:xfrm>
              <a:off x="1964910" y="3227784"/>
              <a:ext cx="544789" cy="0"/>
            </a:xfrm>
            <a:prstGeom prst="line">
              <a:avLst/>
            </a:prstGeom>
            <a:ln w="19050">
              <a:solidFill>
                <a:srgbClr val="0000FF"/>
              </a:solidFill>
              <a:tailEnd type="non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D4FFD50-C0DB-4DBA-860A-9F20E267E508}"/>
              </a:ext>
            </a:extLst>
          </p:cNvPr>
          <p:cNvSpPr/>
          <p:nvPr/>
        </p:nvSpPr>
        <p:spPr>
          <a:xfrm>
            <a:off x="772528" y="5389197"/>
            <a:ext cx="35708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Popular Pthreads-based OpenMP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53C4E4-14B2-4C1C-9428-D51EC9AE3F2D}"/>
              </a:ext>
            </a:extLst>
          </p:cNvPr>
          <p:cNvSpPr/>
          <p:nvPr/>
        </p:nvSpPr>
        <p:spPr>
          <a:xfrm>
            <a:off x="772529" y="5892523"/>
            <a:ext cx="35422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</a:rPr>
              <a:t>State-of-the-art ULT-based OpenMP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3A14D1D-8DFA-4CD4-8496-77073018C0B7}"/>
              </a:ext>
            </a:extLst>
          </p:cNvPr>
          <p:cNvSpPr/>
          <p:nvPr/>
        </p:nvSpPr>
        <p:spPr>
          <a:xfrm>
            <a:off x="541761" y="2223425"/>
            <a:ext cx="33039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 (balanced)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2" name="Heptagon 41">
            <a:extLst>
              <a:ext uri="{FF2B5EF4-FFF2-40B4-BE49-F238E27FC236}">
                <a16:creationId xmlns:a16="http://schemas.microsoft.com/office/drawing/2014/main" id="{7C5E8ED9-BBC7-42CE-AB93-C8355E1F2789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0D021095-E8AB-4606-8A5D-C8A34956C07F}"/>
              </a:ext>
            </a:extLst>
          </p:cNvPr>
          <p:cNvSpPr/>
          <p:nvPr/>
        </p:nvSpPr>
        <p:spPr bwMode="auto">
          <a:xfrm rot="5400000">
            <a:off x="5433725" y="994372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7A3B7C-E440-44E7-A445-F7729EBA5C14}"/>
              </a:ext>
            </a:extLst>
          </p:cNvPr>
          <p:cNvSpPr/>
          <p:nvPr/>
        </p:nvSpPr>
        <p:spPr>
          <a:xfrm>
            <a:off x="5781124" y="977424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12861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D72D-D4FE-495A-9302-88B27487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8816-D1A8-4717-8A5B-0AE759FE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Existing Approaches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OS-level thread-based 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User-level thread-based approach</a:t>
            </a:r>
          </a:p>
          <a:p>
            <a:pPr lvl="2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 is a user-level thread (ULT)?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BOLT for both Nested and Flat Parallelism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Scalability optimizations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ULT-aware affinity (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proc_bind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Thread coordination (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wait_policy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93F64E-0F8C-45AD-9938-946DBB07F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924D-C534-46E2-8AF9-A24E6E3C5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279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9E04649-A6F6-4826-B868-521E7B71804A}"/>
              </a:ext>
            </a:extLst>
          </p:cNvPr>
          <p:cNvGrpSpPr/>
          <p:nvPr/>
        </p:nvGrpSpPr>
        <p:grpSpPr>
          <a:xfrm>
            <a:off x="5024334" y="731520"/>
            <a:ext cx="4023360" cy="5628861"/>
            <a:chOff x="9451445" y="742950"/>
            <a:chExt cx="4023360" cy="5628861"/>
          </a:xfrm>
          <a:solidFill>
            <a:schemeClr val="bg1"/>
          </a:solidFill>
        </p:grpSpPr>
        <p:graphicFrame>
          <p:nvGraphicFramePr>
            <p:cNvPr id="16" name="Chart 15">
              <a:extLst>
                <a:ext uri="{FF2B5EF4-FFF2-40B4-BE49-F238E27FC236}">
                  <a16:creationId xmlns:a16="http://schemas.microsoft.com/office/drawing/2014/main" id="{79004F28-1EBB-442E-A64E-0EF6A687B69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25754113"/>
                </p:ext>
              </p:extLst>
            </p:nvPr>
          </p:nvGraphicFramePr>
          <p:xfrm>
            <a:off x="9451445" y="742950"/>
            <a:ext cx="4023360" cy="561825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42DABFD-CD84-437B-B1EF-BC4AB0A2F420}"/>
                </a:ext>
              </a:extLst>
            </p:cNvPr>
            <p:cNvSpPr/>
            <p:nvPr/>
          </p:nvSpPr>
          <p:spPr bwMode="auto">
            <a:xfrm>
              <a:off x="10391567" y="6067011"/>
              <a:ext cx="1153583" cy="304800"/>
            </a:xfrm>
            <a:prstGeom prst="rect">
              <a:avLst/>
            </a:prstGeom>
            <a:grpFill/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F97BAD-509B-440B-B23B-A03A7110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sz="2400" dirty="0"/>
              <a:t>Three Optimization Directions for Further Performance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F154E9-4C4E-49AC-B023-003EF79BFE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28A438-E48D-4961-80F8-E20D47A897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C25D2-015A-4019-9AD3-D41A81B18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067" y="2666999"/>
            <a:ext cx="4876800" cy="3813543"/>
          </a:xfrm>
        </p:spPr>
        <p:txBody>
          <a:bodyPr/>
          <a:lstStyle/>
          <a:p>
            <a:r>
              <a:rPr lang="en-US" dirty="0"/>
              <a:t>The naïve replacement </a:t>
            </a:r>
            <a:r>
              <a:rPr lang="en-US" sz="1400" dirty="0"/>
              <a:t>(BOLT (baseline))</a:t>
            </a:r>
            <a:br>
              <a:rPr lang="en-US" sz="1400" dirty="0"/>
            </a:br>
            <a:r>
              <a:rPr lang="en-US" dirty="0"/>
              <a:t>does not perform well.</a:t>
            </a:r>
          </a:p>
          <a:p>
            <a:pPr lvl="1"/>
            <a:endParaRPr lang="en-US" dirty="0"/>
          </a:p>
          <a:p>
            <a:r>
              <a:rPr lang="en-US" dirty="0"/>
              <a:t>Need </a:t>
            </a:r>
            <a:r>
              <a:rPr lang="en-US" dirty="0">
                <a:solidFill>
                  <a:srgbClr val="FF0000"/>
                </a:solidFill>
              </a:rPr>
              <a:t>advanced optimizations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Solving scalability bottlenecks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ULT-friendly affinity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Efficient thread coordination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31F61-74AD-4237-9807-7EDC36F222A1}"/>
              </a:ext>
            </a:extLst>
          </p:cNvPr>
          <p:cNvSpPr/>
          <p:nvPr/>
        </p:nvSpPr>
        <p:spPr>
          <a:xfrm>
            <a:off x="251036" y="1009264"/>
            <a:ext cx="3868632" cy="1200329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(N)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(28)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28;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comp_20000_cycles(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3FD78B2-6586-4161-A4CF-77324B4F357C}"/>
              </a:ext>
            </a:extLst>
          </p:cNvPr>
          <p:cNvSpPr/>
          <p:nvPr/>
        </p:nvSpPr>
        <p:spPr>
          <a:xfrm>
            <a:off x="541761" y="2223425"/>
            <a:ext cx="33039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 (balanced)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9AB83B9-E58D-40D3-95EC-1D9D700AAA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3548527"/>
              </p:ext>
            </p:extLst>
          </p:nvPr>
        </p:nvGraphicFramePr>
        <p:xfrm>
          <a:off x="5024334" y="731520"/>
          <a:ext cx="4023360" cy="56182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Heptagon 12">
            <a:extLst>
              <a:ext uri="{FF2B5EF4-FFF2-40B4-BE49-F238E27FC236}">
                <a16:creationId xmlns:a16="http://schemas.microsoft.com/office/drawing/2014/main" id="{2B2BC173-F4E9-4B56-BD44-FCBBA6664A41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60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C2A4-D9FF-4733-B423-505FD60A8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Solve Scalability Bottlenecks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856D6-BA84-416E-9B15-FFF7D13BD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585" y="4232930"/>
            <a:ext cx="8521213" cy="2243706"/>
          </a:xfrm>
        </p:spPr>
        <p:txBody>
          <a:bodyPr/>
          <a:lstStyle/>
          <a:p>
            <a:r>
              <a:rPr lang="en-US" dirty="0"/>
              <a:t>Resource management optimizations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Divides a large critical section</a:t>
            </a:r>
            <a:r>
              <a:rPr lang="en-US" dirty="0"/>
              <a:t> protecting all threading resources.</a:t>
            </a:r>
          </a:p>
          <a:p>
            <a:pPr lvl="2"/>
            <a:r>
              <a:rPr lang="en-US" dirty="0"/>
              <a:t>This cost is negligible with Pthreads.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Enable </a:t>
            </a:r>
            <a:r>
              <a:rPr lang="en-US" dirty="0">
                <a:solidFill>
                  <a:srgbClr val="FF0000"/>
                </a:solidFill>
              </a:rPr>
              <a:t>multi-level caching of parallel regions</a:t>
            </a:r>
          </a:p>
          <a:p>
            <a:pPr lvl="2"/>
            <a:r>
              <a:rPr lang="en-US" dirty="0"/>
              <a:t>Called “nested hot teams” in LLVM OpenMP.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48736-2788-4C76-A45F-0BC6B2D9F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D096D-2253-4699-9ACE-827D0015A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085147C-9831-49FC-85DD-881171469E9F}"/>
              </a:ext>
            </a:extLst>
          </p:cNvPr>
          <p:cNvSpPr/>
          <p:nvPr/>
        </p:nvSpPr>
        <p:spPr bwMode="auto">
          <a:xfrm>
            <a:off x="2457344" y="3048615"/>
            <a:ext cx="1609264" cy="30913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Calibri" pitchFamily="34" charset="0"/>
              </a:rPr>
              <a:t>Thread desc. pool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18174EF-1496-439A-990B-75C452586E38}"/>
              </a:ext>
            </a:extLst>
          </p:cNvPr>
          <p:cNvSpPr/>
          <p:nvPr/>
        </p:nvSpPr>
        <p:spPr bwMode="auto">
          <a:xfrm>
            <a:off x="2457343" y="3447438"/>
            <a:ext cx="1609264" cy="309136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alibri" pitchFamily="34" charset="0"/>
              </a:rPr>
              <a:t>Team desc. pool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EA5DFEB-FFC9-4EE2-958E-67466314E3D2}"/>
              </a:ext>
            </a:extLst>
          </p:cNvPr>
          <p:cNvSpPr/>
          <p:nvPr/>
        </p:nvSpPr>
        <p:spPr bwMode="auto">
          <a:xfrm>
            <a:off x="2457343" y="3846261"/>
            <a:ext cx="1611326" cy="304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alibri" pitchFamily="34" charset="0"/>
              </a:rPr>
              <a:t>Thread ID counter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FF3BA-D60B-4CCB-9B3D-AA7CAD64FAD8}"/>
              </a:ext>
            </a:extLst>
          </p:cNvPr>
          <p:cNvSpPr/>
          <p:nvPr/>
        </p:nvSpPr>
        <p:spPr bwMode="auto">
          <a:xfrm>
            <a:off x="2313111" y="2933989"/>
            <a:ext cx="1891959" cy="1378710"/>
          </a:xfrm>
          <a:prstGeom prst="rect">
            <a:avLst/>
          </a:prstGeom>
          <a:noFill/>
          <a:ln w="285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D383EE1-4086-47AD-A919-F72C5D3B0A80}"/>
              </a:ext>
            </a:extLst>
          </p:cNvPr>
          <p:cNvGrpSpPr/>
          <p:nvPr/>
        </p:nvGrpSpPr>
        <p:grpSpPr>
          <a:xfrm rot="18640565">
            <a:off x="2295359" y="3366548"/>
            <a:ext cx="171917" cy="307479"/>
            <a:chOff x="7487018" y="-557351"/>
            <a:chExt cx="451104" cy="806811"/>
          </a:xfrm>
          <a:solidFill>
            <a:srgbClr val="FFC000">
              <a:lumMod val="60000"/>
              <a:lumOff val="40000"/>
            </a:srgbClr>
          </a:solidFill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B5304364-B27B-467C-A1F1-78DA157FF67C}"/>
                </a:ext>
              </a:extLst>
            </p:cNvPr>
            <p:cNvSpPr/>
            <p:nvPr/>
          </p:nvSpPr>
          <p:spPr>
            <a:xfrm rot="5400000">
              <a:off x="7750557" y="-160354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36F345EC-2F17-41CE-A3FA-0D698282BA7E}"/>
                </a:ext>
              </a:extLst>
            </p:cNvPr>
            <p:cNvSpPr/>
            <p:nvPr/>
          </p:nvSpPr>
          <p:spPr>
            <a:xfrm rot="5400000">
              <a:off x="7750557" y="-3647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1CCF3413-E657-4533-96E9-35DE78AA584D}"/>
                </a:ext>
              </a:extLst>
            </p:cNvPr>
            <p:cNvSpPr/>
            <p:nvPr/>
          </p:nvSpPr>
          <p:spPr>
            <a:xfrm>
              <a:off x="7648711" y="-201644"/>
              <a:ext cx="110989" cy="451104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82" name="Circle: Hollow 81">
              <a:extLst>
                <a:ext uri="{FF2B5EF4-FFF2-40B4-BE49-F238E27FC236}">
                  <a16:creationId xmlns:a16="http://schemas.microsoft.com/office/drawing/2014/main" id="{3851B0DE-9835-4CAD-B6A7-E894D52F4D20}"/>
                </a:ext>
              </a:extLst>
            </p:cNvPr>
            <p:cNvSpPr/>
            <p:nvPr/>
          </p:nvSpPr>
          <p:spPr>
            <a:xfrm>
              <a:off x="7487018" y="-557350"/>
              <a:ext cx="451104" cy="451103"/>
            </a:xfrm>
            <a:prstGeom prst="donut">
              <a:avLst>
                <a:gd name="adj" fmla="val 21170"/>
              </a:avLst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608C003D-F4D8-4478-8EAF-BE68C6713CB0}"/>
              </a:ext>
            </a:extLst>
          </p:cNvPr>
          <p:cNvSpPr/>
          <p:nvPr/>
        </p:nvSpPr>
        <p:spPr bwMode="auto">
          <a:xfrm>
            <a:off x="5460271" y="3051568"/>
            <a:ext cx="1609264" cy="30913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Calibri" pitchFamily="34" charset="0"/>
              </a:rPr>
              <a:t>Thread desc. pool</a:t>
            </a:r>
          </a:p>
        </p:txBody>
      </p: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6697799B-7E69-44F3-A5C6-7CE27C1BC2DB}"/>
              </a:ext>
            </a:extLst>
          </p:cNvPr>
          <p:cNvSpPr/>
          <p:nvPr/>
        </p:nvSpPr>
        <p:spPr bwMode="auto">
          <a:xfrm>
            <a:off x="5460270" y="3450391"/>
            <a:ext cx="1609264" cy="309136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alibri" pitchFamily="34" charset="0"/>
              </a:rPr>
              <a:t>Team desc. pool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5E4B8D74-A290-489C-83C1-A48AC2E4DB28}"/>
              </a:ext>
            </a:extLst>
          </p:cNvPr>
          <p:cNvSpPr/>
          <p:nvPr/>
        </p:nvSpPr>
        <p:spPr bwMode="auto">
          <a:xfrm>
            <a:off x="5460270" y="3849214"/>
            <a:ext cx="1611326" cy="3048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222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alibri" pitchFamily="34" charset="0"/>
              </a:rPr>
              <a:t>Thread ID counter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latin typeface="Calibri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31FE0188-2767-41BC-92F9-B4068DED03C2}"/>
              </a:ext>
            </a:extLst>
          </p:cNvPr>
          <p:cNvGrpSpPr/>
          <p:nvPr/>
        </p:nvGrpSpPr>
        <p:grpSpPr>
          <a:xfrm rot="18640565">
            <a:off x="5403920" y="3522177"/>
            <a:ext cx="171917" cy="307479"/>
            <a:chOff x="7487018" y="-557351"/>
            <a:chExt cx="451104" cy="806811"/>
          </a:xfrm>
          <a:solidFill>
            <a:srgbClr val="FFC000">
              <a:lumMod val="60000"/>
              <a:lumOff val="40000"/>
            </a:srgbClr>
          </a:solidFill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F846B0C-2D26-485E-B0B3-3B844E34FA89}"/>
                </a:ext>
              </a:extLst>
            </p:cNvPr>
            <p:cNvSpPr/>
            <p:nvPr/>
          </p:nvSpPr>
          <p:spPr>
            <a:xfrm rot="5400000">
              <a:off x="7750557" y="-160354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794C371-4FF0-4614-856B-E56EA6A92F29}"/>
                </a:ext>
              </a:extLst>
            </p:cNvPr>
            <p:cNvSpPr/>
            <p:nvPr/>
          </p:nvSpPr>
          <p:spPr>
            <a:xfrm rot="5400000">
              <a:off x="7750557" y="-3647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92D58FA6-F36D-44A7-B64B-C489070765C0}"/>
                </a:ext>
              </a:extLst>
            </p:cNvPr>
            <p:cNvSpPr/>
            <p:nvPr/>
          </p:nvSpPr>
          <p:spPr>
            <a:xfrm>
              <a:off x="7648711" y="-201644"/>
              <a:ext cx="110989" cy="451104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1" name="Circle: Hollow 90">
              <a:extLst>
                <a:ext uri="{FF2B5EF4-FFF2-40B4-BE49-F238E27FC236}">
                  <a16:creationId xmlns:a16="http://schemas.microsoft.com/office/drawing/2014/main" id="{1F93DBBA-0CF6-4CF7-8694-152D4F5621C9}"/>
                </a:ext>
              </a:extLst>
            </p:cNvPr>
            <p:cNvSpPr/>
            <p:nvPr/>
          </p:nvSpPr>
          <p:spPr>
            <a:xfrm>
              <a:off x="7487018" y="-557350"/>
              <a:ext cx="451104" cy="451103"/>
            </a:xfrm>
            <a:prstGeom prst="donut">
              <a:avLst>
                <a:gd name="adj" fmla="val 21170"/>
              </a:avLst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417B21B0-B16B-4CBC-86C6-56FDE7899914}"/>
              </a:ext>
            </a:extLst>
          </p:cNvPr>
          <p:cNvGrpSpPr/>
          <p:nvPr/>
        </p:nvGrpSpPr>
        <p:grpSpPr>
          <a:xfrm rot="18640565">
            <a:off x="5406605" y="3947389"/>
            <a:ext cx="171917" cy="307479"/>
            <a:chOff x="7487018" y="-557351"/>
            <a:chExt cx="451104" cy="806811"/>
          </a:xfrm>
          <a:solidFill>
            <a:srgbClr val="FFC000">
              <a:lumMod val="60000"/>
              <a:lumOff val="40000"/>
            </a:srgbClr>
          </a:solidFill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9FAA4A4-ADD6-472E-9D52-61C29DFD0010}"/>
                </a:ext>
              </a:extLst>
            </p:cNvPr>
            <p:cNvSpPr/>
            <p:nvPr/>
          </p:nvSpPr>
          <p:spPr>
            <a:xfrm rot="5400000">
              <a:off x="7750557" y="-160354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68483749-2F98-4BAD-B53A-AD8EFC894ADC}"/>
                </a:ext>
              </a:extLst>
            </p:cNvPr>
            <p:cNvSpPr/>
            <p:nvPr/>
          </p:nvSpPr>
          <p:spPr>
            <a:xfrm rot="5400000">
              <a:off x="7750557" y="-3647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BA73F05B-B7DC-4389-A33F-8F30DB6F553D}"/>
                </a:ext>
              </a:extLst>
            </p:cNvPr>
            <p:cNvSpPr/>
            <p:nvPr/>
          </p:nvSpPr>
          <p:spPr>
            <a:xfrm>
              <a:off x="7648711" y="-201644"/>
              <a:ext cx="110989" cy="451104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6" name="Circle: Hollow 95">
              <a:extLst>
                <a:ext uri="{FF2B5EF4-FFF2-40B4-BE49-F238E27FC236}">
                  <a16:creationId xmlns:a16="http://schemas.microsoft.com/office/drawing/2014/main" id="{5184AD2C-680C-41ED-A048-B68FA0E9E939}"/>
                </a:ext>
              </a:extLst>
            </p:cNvPr>
            <p:cNvSpPr/>
            <p:nvPr/>
          </p:nvSpPr>
          <p:spPr>
            <a:xfrm>
              <a:off x="7487018" y="-557350"/>
              <a:ext cx="451104" cy="451103"/>
            </a:xfrm>
            <a:prstGeom prst="donut">
              <a:avLst>
                <a:gd name="adj" fmla="val 21170"/>
              </a:avLst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B2CB8FD5-56AD-4DAB-BBC9-12C520A6AE64}"/>
              </a:ext>
            </a:extLst>
          </p:cNvPr>
          <p:cNvGrpSpPr/>
          <p:nvPr/>
        </p:nvGrpSpPr>
        <p:grpSpPr>
          <a:xfrm rot="18640565">
            <a:off x="5391369" y="3147451"/>
            <a:ext cx="171917" cy="307479"/>
            <a:chOff x="7487018" y="-557351"/>
            <a:chExt cx="451104" cy="806811"/>
          </a:xfrm>
          <a:solidFill>
            <a:srgbClr val="FFC000">
              <a:lumMod val="60000"/>
              <a:lumOff val="40000"/>
            </a:srgbClr>
          </a:solidFill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FAAA5BCC-4EF1-4C81-A2CB-F64FC0C3713B}"/>
                </a:ext>
              </a:extLst>
            </p:cNvPr>
            <p:cNvSpPr/>
            <p:nvPr/>
          </p:nvSpPr>
          <p:spPr>
            <a:xfrm rot="5400000">
              <a:off x="7750557" y="-160354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CD2DE5A-C7B5-4FE2-AAFA-FB7EE94507F0}"/>
                </a:ext>
              </a:extLst>
            </p:cNvPr>
            <p:cNvSpPr/>
            <p:nvPr/>
          </p:nvSpPr>
          <p:spPr>
            <a:xfrm rot="5400000">
              <a:off x="7750557" y="-3647"/>
              <a:ext cx="88399" cy="274021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5DA99978-55E6-4399-92E5-9D858E8A2735}"/>
                </a:ext>
              </a:extLst>
            </p:cNvPr>
            <p:cNvSpPr/>
            <p:nvPr/>
          </p:nvSpPr>
          <p:spPr>
            <a:xfrm>
              <a:off x="7648711" y="-201644"/>
              <a:ext cx="110989" cy="451104"/>
            </a:xfrm>
            <a:prstGeom prst="rect">
              <a:avLst/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  <p:sp>
          <p:nvSpPr>
            <p:cNvPr id="101" name="Circle: Hollow 100">
              <a:extLst>
                <a:ext uri="{FF2B5EF4-FFF2-40B4-BE49-F238E27FC236}">
                  <a16:creationId xmlns:a16="http://schemas.microsoft.com/office/drawing/2014/main" id="{357036AD-675C-4367-802C-B498853258C6}"/>
                </a:ext>
              </a:extLst>
            </p:cNvPr>
            <p:cNvSpPr/>
            <p:nvPr/>
          </p:nvSpPr>
          <p:spPr>
            <a:xfrm>
              <a:off x="7487018" y="-557350"/>
              <a:ext cx="451104" cy="451103"/>
            </a:xfrm>
            <a:prstGeom prst="donut">
              <a:avLst>
                <a:gd name="adj" fmla="val 21170"/>
              </a:avLst>
            </a:prstGeom>
            <a:grpFill/>
            <a:ln w="25400" cap="flat" cmpd="sng" algn="ctr">
              <a:solidFill>
                <a:srgbClr val="A5A5A5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小塚ゴシック Pro R"/>
                <a:ea typeface="小塚ゴシック Pro R"/>
                <a:cs typeface="+mn-cs"/>
              </a:endParaRPr>
            </a:p>
          </p:txBody>
        </p:sp>
      </p:grpSp>
      <p:sp>
        <p:nvSpPr>
          <p:cNvPr id="102" name="Arrow: Right 101">
            <a:extLst>
              <a:ext uri="{FF2B5EF4-FFF2-40B4-BE49-F238E27FC236}">
                <a16:creationId xmlns:a16="http://schemas.microsoft.com/office/drawing/2014/main" id="{93881370-2D24-4D7E-AFAA-414D953CD4D8}"/>
              </a:ext>
            </a:extLst>
          </p:cNvPr>
          <p:cNvSpPr/>
          <p:nvPr/>
        </p:nvSpPr>
        <p:spPr bwMode="auto">
          <a:xfrm>
            <a:off x="4345401" y="3419109"/>
            <a:ext cx="913364" cy="459262"/>
          </a:xfrm>
          <a:prstGeom prst="rightArrow">
            <a:avLst/>
          </a:prstGeom>
          <a:solidFill>
            <a:srgbClr val="FF0000"/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1952D1F-C44F-4B47-AFE1-3857975FC5A7}"/>
              </a:ext>
            </a:extLst>
          </p:cNvPr>
          <p:cNvSpPr/>
          <p:nvPr/>
        </p:nvSpPr>
        <p:spPr bwMode="auto">
          <a:xfrm>
            <a:off x="1957359" y="1320619"/>
            <a:ext cx="1400774" cy="76501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2797023F-E617-4EB9-B4A2-C46414EDC2DB}"/>
              </a:ext>
            </a:extLst>
          </p:cNvPr>
          <p:cNvSpPr/>
          <p:nvPr/>
        </p:nvSpPr>
        <p:spPr bwMode="auto">
          <a:xfrm>
            <a:off x="3451518" y="1320619"/>
            <a:ext cx="1400774" cy="76501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8E05142-D57B-467A-9922-8685D8104973}"/>
              </a:ext>
            </a:extLst>
          </p:cNvPr>
          <p:cNvSpPr/>
          <p:nvPr/>
        </p:nvSpPr>
        <p:spPr bwMode="auto">
          <a:xfrm>
            <a:off x="4945677" y="1320619"/>
            <a:ext cx="1400774" cy="7650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BE9CB623-5E52-437F-9793-5802CBF16B09}"/>
              </a:ext>
            </a:extLst>
          </p:cNvPr>
          <p:cNvSpPr/>
          <p:nvPr/>
        </p:nvSpPr>
        <p:spPr bwMode="auto">
          <a:xfrm>
            <a:off x="6439837" y="1320618"/>
            <a:ext cx="1400774" cy="76501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chemeClr val="tx1">
                  <a:lumMod val="50000"/>
                </a:schemeClr>
              </a:solidFill>
              <a:latin typeface="Calibri" pitchFamily="34" charset="0"/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D47BF035-1FB0-47A5-A6D5-BCDAF55EB524}"/>
              </a:ext>
            </a:extLst>
          </p:cNvPr>
          <p:cNvSpPr/>
          <p:nvPr/>
        </p:nvSpPr>
        <p:spPr bwMode="auto">
          <a:xfrm>
            <a:off x="1957359" y="2436568"/>
            <a:ext cx="333518" cy="27735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83B70E5E-2AEF-4460-8568-847A8A8E4520}"/>
              </a:ext>
            </a:extLst>
          </p:cNvPr>
          <p:cNvSpPr/>
          <p:nvPr/>
        </p:nvSpPr>
        <p:spPr bwMode="auto">
          <a:xfrm>
            <a:off x="2313111" y="2436568"/>
            <a:ext cx="333518" cy="27735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18F8018-F588-4960-A23E-8096998FC94D}"/>
              </a:ext>
            </a:extLst>
          </p:cNvPr>
          <p:cNvSpPr/>
          <p:nvPr/>
        </p:nvSpPr>
        <p:spPr bwMode="auto">
          <a:xfrm>
            <a:off x="2668863" y="2436568"/>
            <a:ext cx="333518" cy="27735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57DC1868-4D5A-47D7-B832-50DA6A0CEC4C}"/>
              </a:ext>
            </a:extLst>
          </p:cNvPr>
          <p:cNvSpPr/>
          <p:nvPr/>
        </p:nvSpPr>
        <p:spPr bwMode="auto">
          <a:xfrm>
            <a:off x="3024615" y="2436567"/>
            <a:ext cx="333518" cy="27735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bg1"/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E1C4D2B4-FE4A-4D62-AC2F-C5650DF02F7C}"/>
              </a:ext>
            </a:extLst>
          </p:cNvPr>
          <p:cNvSpPr/>
          <p:nvPr/>
        </p:nvSpPr>
        <p:spPr bwMode="auto">
          <a:xfrm>
            <a:off x="3451518" y="2436568"/>
            <a:ext cx="333518" cy="2773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4BE2498-177A-4FEA-A873-43BFCBE5D42F}"/>
              </a:ext>
            </a:extLst>
          </p:cNvPr>
          <p:cNvSpPr/>
          <p:nvPr/>
        </p:nvSpPr>
        <p:spPr bwMode="auto">
          <a:xfrm>
            <a:off x="3807270" y="2436568"/>
            <a:ext cx="333518" cy="2773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24B2036-9A7D-4C3B-901E-3EA0546ABBC0}"/>
              </a:ext>
            </a:extLst>
          </p:cNvPr>
          <p:cNvSpPr/>
          <p:nvPr/>
        </p:nvSpPr>
        <p:spPr bwMode="auto">
          <a:xfrm>
            <a:off x="4163023" y="2436568"/>
            <a:ext cx="333518" cy="27735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F9C7275C-EC01-4710-BEC6-72611C1CEDFC}"/>
              </a:ext>
            </a:extLst>
          </p:cNvPr>
          <p:cNvSpPr/>
          <p:nvPr/>
        </p:nvSpPr>
        <p:spPr bwMode="auto">
          <a:xfrm>
            <a:off x="4518775" y="2436567"/>
            <a:ext cx="333518" cy="277350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bg1"/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C893DCC-CC88-45A3-9B25-E40717E076B5}"/>
              </a:ext>
            </a:extLst>
          </p:cNvPr>
          <p:cNvSpPr/>
          <p:nvPr/>
        </p:nvSpPr>
        <p:spPr bwMode="auto">
          <a:xfrm>
            <a:off x="4945677" y="2436568"/>
            <a:ext cx="333518" cy="2773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2DD196AA-4EB7-4D70-817F-6C1683BA2A91}"/>
              </a:ext>
            </a:extLst>
          </p:cNvPr>
          <p:cNvSpPr/>
          <p:nvPr/>
        </p:nvSpPr>
        <p:spPr bwMode="auto">
          <a:xfrm>
            <a:off x="5301429" y="2436568"/>
            <a:ext cx="333518" cy="2773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34550380-DCAB-4CEC-8052-D4AE3631B07F}"/>
              </a:ext>
            </a:extLst>
          </p:cNvPr>
          <p:cNvSpPr/>
          <p:nvPr/>
        </p:nvSpPr>
        <p:spPr bwMode="auto">
          <a:xfrm>
            <a:off x="5657182" y="2436568"/>
            <a:ext cx="333518" cy="2773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C1B2296A-4C2A-4F40-A0EC-CD2057CB2EE0}"/>
              </a:ext>
            </a:extLst>
          </p:cNvPr>
          <p:cNvSpPr/>
          <p:nvPr/>
        </p:nvSpPr>
        <p:spPr bwMode="auto">
          <a:xfrm>
            <a:off x="6012934" y="2436567"/>
            <a:ext cx="333518" cy="277350"/>
          </a:xfrm>
          <a:prstGeom prst="rect">
            <a:avLst/>
          </a:prstGeom>
          <a:solidFill>
            <a:schemeClr val="accent2">
              <a:lumMod val="7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bg1"/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8413145D-2635-4A7F-ABA0-E98005F165D7}"/>
              </a:ext>
            </a:extLst>
          </p:cNvPr>
          <p:cNvSpPr/>
          <p:nvPr/>
        </p:nvSpPr>
        <p:spPr bwMode="auto">
          <a:xfrm>
            <a:off x="6439837" y="2436568"/>
            <a:ext cx="333518" cy="2773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7A8BE14-2D1F-4994-8D6C-13F9681F5300}"/>
              </a:ext>
            </a:extLst>
          </p:cNvPr>
          <p:cNvSpPr/>
          <p:nvPr/>
        </p:nvSpPr>
        <p:spPr bwMode="auto">
          <a:xfrm>
            <a:off x="6795589" y="2436568"/>
            <a:ext cx="333518" cy="2773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9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A92536F2-4A0E-4F74-97CC-09CF2FF00401}"/>
              </a:ext>
            </a:extLst>
          </p:cNvPr>
          <p:cNvSpPr/>
          <p:nvPr/>
        </p:nvSpPr>
        <p:spPr bwMode="auto">
          <a:xfrm>
            <a:off x="7151341" y="2436568"/>
            <a:ext cx="333518" cy="2773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4FE1DB67-6AFA-443D-B9AE-D58C1A413EAE}"/>
              </a:ext>
            </a:extLst>
          </p:cNvPr>
          <p:cNvSpPr/>
          <p:nvPr/>
        </p:nvSpPr>
        <p:spPr bwMode="auto">
          <a:xfrm>
            <a:off x="7507093" y="2436567"/>
            <a:ext cx="333518" cy="277350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900" dirty="0">
                <a:solidFill>
                  <a:schemeClr val="bg1"/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FE8F95A-532A-46A7-8696-B11972DC37D3}"/>
              </a:ext>
            </a:extLst>
          </p:cNvPr>
          <p:cNvSpPr/>
          <p:nvPr/>
        </p:nvSpPr>
        <p:spPr bwMode="auto">
          <a:xfrm>
            <a:off x="1957359" y="838200"/>
            <a:ext cx="1400774" cy="1541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F1DF34C6-D451-4235-881D-CEBCCDA57406}"/>
              </a:ext>
            </a:extLst>
          </p:cNvPr>
          <p:cNvCxnSpPr>
            <a:cxnSpLocks/>
            <a:stCxn id="124" idx="1"/>
            <a:endCxn id="108" idx="1"/>
          </p:cNvCxnSpPr>
          <p:nvPr/>
        </p:nvCxnSpPr>
        <p:spPr bwMode="auto">
          <a:xfrm>
            <a:off x="1957359" y="915279"/>
            <a:ext cx="0" cy="1659964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DF4634FA-006C-4EAF-B2BD-B818B49F98E1}"/>
              </a:ext>
            </a:extLst>
          </p:cNvPr>
          <p:cNvCxnSpPr>
            <a:cxnSpLocks/>
          </p:cNvCxnSpPr>
          <p:nvPr/>
        </p:nvCxnSpPr>
        <p:spPr bwMode="auto">
          <a:xfrm flipH="1">
            <a:off x="2290877" y="2085629"/>
            <a:ext cx="1067255" cy="350938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78178936-A68F-41B3-AB6C-997A3B22C94D}"/>
              </a:ext>
            </a:extLst>
          </p:cNvPr>
          <p:cNvCxnSpPr>
            <a:cxnSpLocks/>
          </p:cNvCxnSpPr>
          <p:nvPr/>
        </p:nvCxnSpPr>
        <p:spPr bwMode="auto">
          <a:xfrm flipH="1">
            <a:off x="3785036" y="2074796"/>
            <a:ext cx="1067255" cy="359967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2DB379DF-C963-496B-B992-A6233F676290}"/>
              </a:ext>
            </a:extLst>
          </p:cNvPr>
          <p:cNvCxnSpPr>
            <a:cxnSpLocks/>
          </p:cNvCxnSpPr>
          <p:nvPr/>
        </p:nvCxnSpPr>
        <p:spPr bwMode="auto">
          <a:xfrm flipH="1">
            <a:off x="5272527" y="2074796"/>
            <a:ext cx="1073923" cy="359967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C0AA1A7-B26E-47EA-A99A-85CDAF5C0D41}"/>
              </a:ext>
            </a:extLst>
          </p:cNvPr>
          <p:cNvCxnSpPr>
            <a:cxnSpLocks/>
          </p:cNvCxnSpPr>
          <p:nvPr/>
        </p:nvCxnSpPr>
        <p:spPr bwMode="auto">
          <a:xfrm flipH="1">
            <a:off x="6773355" y="2085629"/>
            <a:ext cx="1067255" cy="349134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272843D3-62E3-495D-BFF6-67DEE593A498}"/>
              </a:ext>
            </a:extLst>
          </p:cNvPr>
          <p:cNvCxnSpPr>
            <a:cxnSpLocks/>
            <a:stCxn id="107" idx="1"/>
            <a:endCxn id="120" idx="1"/>
          </p:cNvCxnSpPr>
          <p:nvPr/>
        </p:nvCxnSpPr>
        <p:spPr bwMode="auto">
          <a:xfrm>
            <a:off x="6439837" y="1703124"/>
            <a:ext cx="0" cy="872119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1751FF7A-602D-4DDB-9BA1-F17036CB29C3}"/>
              </a:ext>
            </a:extLst>
          </p:cNvPr>
          <p:cNvCxnSpPr>
            <a:cxnSpLocks/>
            <a:stCxn id="106" idx="1"/>
            <a:endCxn id="116" idx="1"/>
          </p:cNvCxnSpPr>
          <p:nvPr/>
        </p:nvCxnSpPr>
        <p:spPr bwMode="auto">
          <a:xfrm>
            <a:off x="4945677" y="1703125"/>
            <a:ext cx="0" cy="872118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98E130E6-DAF2-41D6-93B7-29629FC9A5BD}"/>
              </a:ext>
            </a:extLst>
          </p:cNvPr>
          <p:cNvCxnSpPr>
            <a:cxnSpLocks/>
            <a:stCxn id="105" idx="1"/>
            <a:endCxn id="112" idx="1"/>
          </p:cNvCxnSpPr>
          <p:nvPr/>
        </p:nvCxnSpPr>
        <p:spPr bwMode="auto">
          <a:xfrm>
            <a:off x="3451518" y="1703125"/>
            <a:ext cx="0" cy="872118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DD67B1AF-7FF4-4CE7-BC35-41AD29915B47}"/>
              </a:ext>
            </a:extLst>
          </p:cNvPr>
          <p:cNvCxnSpPr>
            <a:cxnSpLocks/>
            <a:endCxn id="104" idx="3"/>
          </p:cNvCxnSpPr>
          <p:nvPr/>
        </p:nvCxnSpPr>
        <p:spPr bwMode="auto">
          <a:xfrm>
            <a:off x="3358133" y="950762"/>
            <a:ext cx="0" cy="752363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DD71622D-6DD7-47DB-8232-C4E2EFFB7F83}"/>
              </a:ext>
            </a:extLst>
          </p:cNvPr>
          <p:cNvSpPr/>
          <p:nvPr/>
        </p:nvSpPr>
        <p:spPr bwMode="auto">
          <a:xfrm>
            <a:off x="1957359" y="1058710"/>
            <a:ext cx="5883252" cy="172220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069E9F7-7E07-4883-B79C-89010E959C4D}"/>
              </a:ext>
            </a:extLst>
          </p:cNvPr>
          <p:cNvSpPr/>
          <p:nvPr/>
        </p:nvSpPr>
        <p:spPr bwMode="auto">
          <a:xfrm>
            <a:off x="1957359" y="2182222"/>
            <a:ext cx="1400774" cy="195624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4F378E96-9FEE-43B2-BAA0-A990FF152BA8}"/>
              </a:ext>
            </a:extLst>
          </p:cNvPr>
          <p:cNvSpPr/>
          <p:nvPr/>
        </p:nvSpPr>
        <p:spPr bwMode="auto">
          <a:xfrm>
            <a:off x="3451518" y="2182222"/>
            <a:ext cx="1400774" cy="195624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40BFEA36-73D5-4D66-80E4-E5EE5D23570F}"/>
              </a:ext>
            </a:extLst>
          </p:cNvPr>
          <p:cNvSpPr/>
          <p:nvPr/>
        </p:nvSpPr>
        <p:spPr bwMode="auto">
          <a:xfrm>
            <a:off x="4945677" y="2182222"/>
            <a:ext cx="1400774" cy="195624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C90C6677-3C1D-4DBB-8B44-BC5AD89438B0}"/>
              </a:ext>
            </a:extLst>
          </p:cNvPr>
          <p:cNvSpPr/>
          <p:nvPr/>
        </p:nvSpPr>
        <p:spPr bwMode="auto">
          <a:xfrm>
            <a:off x="6439837" y="2182221"/>
            <a:ext cx="1400774" cy="195624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0BCCA000-4962-474F-BE71-CC56F5F57BB9}"/>
              </a:ext>
            </a:extLst>
          </p:cNvPr>
          <p:cNvGrpSpPr/>
          <p:nvPr/>
        </p:nvGrpSpPr>
        <p:grpSpPr>
          <a:xfrm>
            <a:off x="2037444" y="1528052"/>
            <a:ext cx="5734956" cy="173042"/>
            <a:chOff x="2037444" y="1632919"/>
            <a:chExt cx="5734956" cy="173042"/>
          </a:xfrm>
        </p:grpSpPr>
        <p:sp>
          <p:nvSpPr>
            <p:cNvPr id="140" name="Rectangle: Rounded Corners 139">
              <a:extLst>
                <a:ext uri="{FF2B5EF4-FFF2-40B4-BE49-F238E27FC236}">
                  <a16:creationId xmlns:a16="http://schemas.microsoft.com/office/drawing/2014/main" id="{195D0A5F-361C-4C94-A46F-927FBABFCC53}"/>
                </a:ext>
              </a:extLst>
            </p:cNvPr>
            <p:cNvSpPr/>
            <p:nvPr/>
          </p:nvSpPr>
          <p:spPr bwMode="auto">
            <a:xfrm>
              <a:off x="2037444" y="1632919"/>
              <a:ext cx="1236210" cy="17304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Team cache</a:t>
              </a:r>
              <a:endParaRPr kumimoji="0" lang="en-US" sz="11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50" name="Rectangle: Rounded Corners 149">
              <a:extLst>
                <a:ext uri="{FF2B5EF4-FFF2-40B4-BE49-F238E27FC236}">
                  <a16:creationId xmlns:a16="http://schemas.microsoft.com/office/drawing/2014/main" id="{41F02022-3C52-4B21-B959-F26099EAF7F0}"/>
                </a:ext>
              </a:extLst>
            </p:cNvPr>
            <p:cNvSpPr/>
            <p:nvPr/>
          </p:nvSpPr>
          <p:spPr bwMode="auto">
            <a:xfrm>
              <a:off x="3533799" y="1632919"/>
              <a:ext cx="1236210" cy="17304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Team cache</a:t>
              </a:r>
            </a:p>
          </p:txBody>
        </p:sp>
        <p:sp>
          <p:nvSpPr>
            <p:cNvPr id="152" name="Rectangle: Rounded Corners 151">
              <a:extLst>
                <a:ext uri="{FF2B5EF4-FFF2-40B4-BE49-F238E27FC236}">
                  <a16:creationId xmlns:a16="http://schemas.microsoft.com/office/drawing/2014/main" id="{50D444CB-473E-461B-BAC1-861E5111E068}"/>
                </a:ext>
              </a:extLst>
            </p:cNvPr>
            <p:cNvSpPr/>
            <p:nvPr/>
          </p:nvSpPr>
          <p:spPr bwMode="auto">
            <a:xfrm>
              <a:off x="5054564" y="1632919"/>
              <a:ext cx="1236210" cy="17304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Team cache</a:t>
              </a:r>
            </a:p>
          </p:txBody>
        </p:sp>
        <p:sp>
          <p:nvSpPr>
            <p:cNvPr id="154" name="Rectangle: Rounded Corners 153">
              <a:extLst>
                <a:ext uri="{FF2B5EF4-FFF2-40B4-BE49-F238E27FC236}">
                  <a16:creationId xmlns:a16="http://schemas.microsoft.com/office/drawing/2014/main" id="{75DB801E-AEE7-4632-A7D3-DADAFBBBD3D2}"/>
                </a:ext>
              </a:extLst>
            </p:cNvPr>
            <p:cNvSpPr/>
            <p:nvPr/>
          </p:nvSpPr>
          <p:spPr bwMode="auto">
            <a:xfrm>
              <a:off x="6536190" y="1632919"/>
              <a:ext cx="1236210" cy="173042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222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Team cache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6BB12F6-DB19-49FD-9034-5BC289BF6D15}"/>
              </a:ext>
            </a:extLst>
          </p:cNvPr>
          <p:cNvGrpSpPr/>
          <p:nvPr/>
        </p:nvGrpSpPr>
        <p:grpSpPr>
          <a:xfrm>
            <a:off x="3273654" y="1905000"/>
            <a:ext cx="3499701" cy="1066800"/>
            <a:chOff x="3273654" y="1905000"/>
            <a:chExt cx="3499701" cy="1066800"/>
          </a:xfrm>
        </p:grpSpPr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4E4E8A86-06BA-4712-BF3E-B5C9EA813C1C}"/>
                </a:ext>
              </a:extLst>
            </p:cNvPr>
            <p:cNvCxnSpPr/>
            <p:nvPr/>
          </p:nvCxnSpPr>
          <p:spPr bwMode="auto">
            <a:xfrm flipH="1" flipV="1">
              <a:off x="3273654" y="1905000"/>
              <a:ext cx="2174024" cy="1028989"/>
            </a:xfrm>
            <a:prstGeom prst="straightConnector1">
              <a:avLst/>
            </a:prstGeom>
            <a:noFill/>
            <a:ln w="412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7368B106-1B91-4F88-90EC-C0A9EA65E025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4267200" y="1905000"/>
              <a:ext cx="1600200" cy="1028989"/>
            </a:xfrm>
            <a:prstGeom prst="straightConnector1">
              <a:avLst/>
            </a:prstGeom>
            <a:noFill/>
            <a:ln w="412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4AD58CA0-244C-4235-AF4A-EB048FB9B5F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5715000" y="1905000"/>
              <a:ext cx="457200" cy="1028989"/>
            </a:xfrm>
            <a:prstGeom prst="straightConnector1">
              <a:avLst/>
            </a:prstGeom>
            <a:noFill/>
            <a:ln w="412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0EB0C874-92DD-4D5C-93F2-A9879ACFE8E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00800" y="1905000"/>
              <a:ext cx="372555" cy="1066800"/>
            </a:xfrm>
            <a:prstGeom prst="straightConnector1">
              <a:avLst/>
            </a:prstGeom>
            <a:noFill/>
            <a:ln w="412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86" name="Heptagon 85">
            <a:extLst>
              <a:ext uri="{FF2B5EF4-FFF2-40B4-BE49-F238E27FC236}">
                <a16:creationId xmlns:a16="http://schemas.microsoft.com/office/drawing/2014/main" id="{91E37F8D-A8F6-432E-922B-277A5A37CF16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55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 animBg="1"/>
      <p:bldP spid="10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C2A4-D9FF-4733-B423-505FD60A8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Solve Scalability Bottlenecks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856D6-BA84-416E-9B15-FFF7D13BD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586" y="890341"/>
            <a:ext cx="8229600" cy="5181600"/>
          </a:xfrm>
        </p:spPr>
        <p:txBody>
          <a:bodyPr/>
          <a:lstStyle/>
          <a:p>
            <a:r>
              <a:rPr lang="en-US" dirty="0"/>
              <a:t>Thread creation optimizations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dirty="0">
                <a:solidFill>
                  <a:srgbClr val="FF0000"/>
                </a:solidFill>
              </a:rPr>
              <a:t>Binary creation of OpenMP threads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48736-2788-4C76-A45F-0BC6B2D9F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D096D-2253-4699-9ACE-827D0015A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5D4B5D42-83AA-46A0-825F-168E893FF8CE}"/>
              </a:ext>
            </a:extLst>
          </p:cNvPr>
          <p:cNvGrpSpPr/>
          <p:nvPr/>
        </p:nvGrpSpPr>
        <p:grpSpPr>
          <a:xfrm>
            <a:off x="357468" y="1801729"/>
            <a:ext cx="8795240" cy="1892143"/>
            <a:chOff x="357468" y="1757540"/>
            <a:chExt cx="8795240" cy="2179378"/>
          </a:xfrm>
        </p:grpSpPr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9F3E280F-DDDE-4C79-AD01-4307D54FFF6B}"/>
                </a:ext>
              </a:extLst>
            </p:cNvPr>
            <p:cNvSpPr/>
            <p:nvPr/>
          </p:nvSpPr>
          <p:spPr>
            <a:xfrm>
              <a:off x="357468" y="1768736"/>
              <a:ext cx="1099148" cy="398045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Master (Thread 0)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21196A1F-45AA-4C12-BF24-6A9C59D58E46}"/>
                </a:ext>
              </a:extLst>
            </p:cNvPr>
            <p:cNvSpPr/>
            <p:nvPr/>
          </p:nvSpPr>
          <p:spPr>
            <a:xfrm>
              <a:off x="3557379" y="3267427"/>
              <a:ext cx="838498" cy="25434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3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BAD92A5E-C374-4B55-960D-FC65F1E9B685}"/>
                </a:ext>
              </a:extLst>
            </p:cNvPr>
            <p:cNvCxnSpPr>
              <a:cxnSpLocks/>
              <a:stCxn id="103" idx="2"/>
              <a:endCxn id="120" idx="0"/>
            </p:cNvCxnSpPr>
            <p:nvPr/>
          </p:nvCxnSpPr>
          <p:spPr>
            <a:xfrm>
              <a:off x="907042" y="2166781"/>
              <a:ext cx="1086336" cy="204978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978A5078-6FE7-4FA5-A217-1949AEAAC202}"/>
                </a:ext>
              </a:extLst>
            </p:cNvPr>
            <p:cNvCxnSpPr>
              <a:cxnSpLocks/>
            </p:cNvCxnSpPr>
            <p:nvPr/>
          </p:nvCxnSpPr>
          <p:spPr>
            <a:xfrm>
              <a:off x="907043" y="3016688"/>
              <a:ext cx="0" cy="505080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Rectangle: Rounded Corners 107">
              <a:extLst>
                <a:ext uri="{FF2B5EF4-FFF2-40B4-BE49-F238E27FC236}">
                  <a16:creationId xmlns:a16="http://schemas.microsoft.com/office/drawing/2014/main" id="{4B1E2753-F0A9-4E6A-9F94-95778B97476A}"/>
                </a:ext>
              </a:extLst>
            </p:cNvPr>
            <p:cNvSpPr/>
            <p:nvPr/>
          </p:nvSpPr>
          <p:spPr>
            <a:xfrm>
              <a:off x="5200927" y="1757540"/>
              <a:ext cx="1099148" cy="398045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Master (Thread 0)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F1E4EE87-8553-4701-AEE7-73A4A0113214}"/>
                </a:ext>
              </a:extLst>
            </p:cNvPr>
            <p:cNvSpPr/>
            <p:nvPr/>
          </p:nvSpPr>
          <p:spPr>
            <a:xfrm>
              <a:off x="7299134" y="2371760"/>
              <a:ext cx="838498" cy="25434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2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45FDDAAE-3EB0-4660-985C-80E620289F2A}"/>
                </a:ext>
              </a:extLst>
            </p:cNvPr>
            <p:cNvSpPr/>
            <p:nvPr/>
          </p:nvSpPr>
          <p:spPr>
            <a:xfrm>
              <a:off x="8314210" y="2817719"/>
              <a:ext cx="838498" cy="254341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3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81E0C137-C8C7-4471-9769-0706D91712B0}"/>
                </a:ext>
              </a:extLst>
            </p:cNvPr>
            <p:cNvSpPr/>
            <p:nvPr/>
          </p:nvSpPr>
          <p:spPr>
            <a:xfrm>
              <a:off x="6435560" y="2828913"/>
              <a:ext cx="838498" cy="25434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1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D99911E1-9E25-429A-841D-0A968156F799}"/>
                </a:ext>
              </a:extLst>
            </p:cNvPr>
            <p:cNvCxnSpPr>
              <a:cxnSpLocks/>
              <a:endCxn id="111" idx="0"/>
            </p:cNvCxnSpPr>
            <p:nvPr/>
          </p:nvCxnSpPr>
          <p:spPr>
            <a:xfrm>
              <a:off x="5768473" y="2623932"/>
              <a:ext cx="1086336" cy="204981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>
              <a:extLst>
                <a:ext uri="{FF2B5EF4-FFF2-40B4-BE49-F238E27FC236}">
                  <a16:creationId xmlns:a16="http://schemas.microsoft.com/office/drawing/2014/main" id="{474FCCAD-01BD-4990-862A-F3D0DF79181D}"/>
                </a:ext>
              </a:extLst>
            </p:cNvPr>
            <p:cNvCxnSpPr>
              <a:cxnSpLocks/>
              <a:stCxn id="108" idx="2"/>
              <a:endCxn id="109" idx="0"/>
            </p:cNvCxnSpPr>
            <p:nvPr/>
          </p:nvCxnSpPr>
          <p:spPr>
            <a:xfrm>
              <a:off x="5750501" y="2155585"/>
              <a:ext cx="1967882" cy="216175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85FF5759-C672-4CE1-9DE8-BB3BEF73ABEB}"/>
                </a:ext>
              </a:extLst>
            </p:cNvPr>
            <p:cNvCxnSpPr>
              <a:cxnSpLocks/>
              <a:stCxn id="109" idx="2"/>
              <a:endCxn id="110" idx="0"/>
            </p:cNvCxnSpPr>
            <p:nvPr/>
          </p:nvCxnSpPr>
          <p:spPr>
            <a:xfrm>
              <a:off x="7718383" y="2626101"/>
              <a:ext cx="1015076" cy="191618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B4B5A4D4-65F8-49FB-828D-AC8EBF8BA590}"/>
                </a:ext>
              </a:extLst>
            </p:cNvPr>
            <p:cNvCxnSpPr>
              <a:cxnSpLocks/>
            </p:cNvCxnSpPr>
            <p:nvPr/>
          </p:nvCxnSpPr>
          <p:spPr>
            <a:xfrm>
              <a:off x="5750501" y="2155584"/>
              <a:ext cx="0" cy="398045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C4564D08-B1DE-4ED6-B199-5F6DBB8DCBC6}"/>
                </a:ext>
              </a:extLst>
            </p:cNvPr>
            <p:cNvCxnSpPr>
              <a:cxnSpLocks/>
            </p:cNvCxnSpPr>
            <p:nvPr/>
          </p:nvCxnSpPr>
          <p:spPr>
            <a:xfrm>
              <a:off x="5750501" y="2537465"/>
              <a:ext cx="0" cy="44228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3C60BC31-23F2-41F4-9F61-4D2F1B962AC2}"/>
                </a:ext>
              </a:extLst>
            </p:cNvPr>
            <p:cNvCxnSpPr>
              <a:cxnSpLocks/>
              <a:stCxn id="109" idx="2"/>
            </p:cNvCxnSpPr>
            <p:nvPr/>
          </p:nvCxnSpPr>
          <p:spPr>
            <a:xfrm>
              <a:off x="7718383" y="2626101"/>
              <a:ext cx="5142" cy="390587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A2E9DA67-D4B6-48A1-990B-AE4738C6374B}"/>
                </a:ext>
              </a:extLst>
            </p:cNvPr>
            <p:cNvCxnSpPr>
              <a:cxnSpLocks/>
              <a:endCxn id="104" idx="0"/>
            </p:cNvCxnSpPr>
            <p:nvPr/>
          </p:nvCxnSpPr>
          <p:spPr>
            <a:xfrm>
              <a:off x="907042" y="3016688"/>
              <a:ext cx="3069586" cy="250739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DBE6D52E-E027-4F68-83B5-058196420E70}"/>
                </a:ext>
              </a:extLst>
            </p:cNvPr>
            <p:cNvSpPr/>
            <p:nvPr/>
          </p:nvSpPr>
          <p:spPr>
            <a:xfrm>
              <a:off x="2540788" y="2828913"/>
              <a:ext cx="838498" cy="254341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2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sp>
          <p:nvSpPr>
            <p:cNvPr id="120" name="Rectangle: Rounded Corners 119">
              <a:extLst>
                <a:ext uri="{FF2B5EF4-FFF2-40B4-BE49-F238E27FC236}">
                  <a16:creationId xmlns:a16="http://schemas.microsoft.com/office/drawing/2014/main" id="{5F30B7F2-3FD0-4E1C-838C-A1EDFF021631}"/>
                </a:ext>
              </a:extLst>
            </p:cNvPr>
            <p:cNvSpPr/>
            <p:nvPr/>
          </p:nvSpPr>
          <p:spPr>
            <a:xfrm>
              <a:off x="1574129" y="2371760"/>
              <a:ext cx="838498" cy="25434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100" dirty="0">
                  <a:solidFill>
                    <a:prstClr val="black"/>
                  </a:solidFill>
                  <a:latin typeface="Consolas" panose="020B0609020204030204" pitchFamily="49" charset="0"/>
                  <a:ea typeface="小塚ゴシック Pro R"/>
                  <a:cs typeface="Arial" panose="020B0604020202020204" pitchFamily="34" charset="0"/>
                </a:rPr>
                <a:t>Thread 1</a:t>
              </a:r>
              <a:endPara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nsolas" panose="020B0609020204030204" pitchFamily="49" charset="0"/>
                <a:ea typeface="小塚ゴシック Pro R"/>
                <a:cs typeface="Arial" panose="020B0604020202020204" pitchFamily="34" charset="0"/>
              </a:endParaRPr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B2EFEE7D-8329-4620-BAF5-DE81E3FDF677}"/>
                </a:ext>
              </a:extLst>
            </p:cNvPr>
            <p:cNvCxnSpPr>
              <a:cxnSpLocks/>
            </p:cNvCxnSpPr>
            <p:nvPr/>
          </p:nvCxnSpPr>
          <p:spPr>
            <a:xfrm>
              <a:off x="1960976" y="2626101"/>
              <a:ext cx="0" cy="895667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B37D3C70-B250-4596-BE79-D23EDECC5EA7}"/>
                </a:ext>
              </a:extLst>
            </p:cNvPr>
            <p:cNvSpPr/>
            <p:nvPr/>
          </p:nvSpPr>
          <p:spPr>
            <a:xfrm>
              <a:off x="5348085" y="3629141"/>
              <a:ext cx="333145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Binary Thread Creation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FA3FC102-DFC5-4658-A3E1-D7C04656FC13}"/>
                </a:ext>
              </a:extLst>
            </p:cNvPr>
            <p:cNvSpPr/>
            <p:nvPr/>
          </p:nvSpPr>
          <p:spPr>
            <a:xfrm>
              <a:off x="526150" y="3613936"/>
              <a:ext cx="373378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Serial Thread Creation (default LLVM OpenMP)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33F320B6-2FF2-4DE8-A853-DDEFBE9B2732}"/>
                </a:ext>
              </a:extLst>
            </p:cNvPr>
            <p:cNvCxnSpPr>
              <a:cxnSpLocks/>
            </p:cNvCxnSpPr>
            <p:nvPr/>
          </p:nvCxnSpPr>
          <p:spPr>
            <a:xfrm>
              <a:off x="894533" y="2583454"/>
              <a:ext cx="2065504" cy="234265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BF68F22E-4E87-4E60-8CCA-8F7D7AB314D8}"/>
                </a:ext>
              </a:extLst>
            </p:cNvPr>
            <p:cNvCxnSpPr>
              <a:cxnSpLocks/>
            </p:cNvCxnSpPr>
            <p:nvPr/>
          </p:nvCxnSpPr>
          <p:spPr>
            <a:xfrm>
              <a:off x="2895600" y="3083254"/>
              <a:ext cx="0" cy="44228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FBE113E6-5210-4BE0-BCCC-EC973ABE756A}"/>
                </a:ext>
              </a:extLst>
            </p:cNvPr>
            <p:cNvCxnSpPr>
              <a:cxnSpLocks/>
            </p:cNvCxnSpPr>
            <p:nvPr/>
          </p:nvCxnSpPr>
          <p:spPr>
            <a:xfrm>
              <a:off x="907042" y="2150615"/>
              <a:ext cx="0" cy="44228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2925D90D-9D8C-4789-88D2-777B75C0DD5C}"/>
                </a:ext>
              </a:extLst>
            </p:cNvPr>
            <p:cNvCxnSpPr>
              <a:cxnSpLocks/>
            </p:cNvCxnSpPr>
            <p:nvPr/>
          </p:nvCxnSpPr>
          <p:spPr>
            <a:xfrm>
              <a:off x="907042" y="2592904"/>
              <a:ext cx="0" cy="442289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09D8CCE4-8A4C-45A1-8712-A2EA091DE4E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029200" y="1981200"/>
              <a:ext cx="0" cy="1035488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triangle"/>
            </a:ln>
            <a:effectLst/>
          </p:spPr>
        </p:cxnSp>
        <p:sp>
          <p:nvSpPr>
            <p:cNvPr id="142" name="Speech Bubble: Rectangle with Corners Rounded 141">
              <a:extLst>
                <a:ext uri="{FF2B5EF4-FFF2-40B4-BE49-F238E27FC236}">
                  <a16:creationId xmlns:a16="http://schemas.microsoft.com/office/drawing/2014/main" id="{538D1819-8ED3-49DF-8690-6EE8F50A901E}"/>
                </a:ext>
              </a:extLst>
            </p:cNvPr>
            <p:cNvSpPr/>
            <p:nvPr/>
          </p:nvSpPr>
          <p:spPr bwMode="auto">
            <a:xfrm>
              <a:off x="4769117" y="3250876"/>
              <a:ext cx="2708744" cy="307777"/>
            </a:xfrm>
            <a:prstGeom prst="wedgeRoundRectCallout">
              <a:avLst>
                <a:gd name="adj1" fmla="val -34845"/>
                <a:gd name="adj2" fmla="val -99732"/>
                <a:gd name="adj3" fmla="val 16667"/>
              </a:avLst>
            </a:prstGeom>
            <a:solidFill>
              <a:srgbClr val="FFFFCC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6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The critical path gets shorter.</a:t>
              </a:r>
              <a:endParaRPr kumimoji="0" lang="en-US" sz="16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endParaRPr>
            </a:p>
          </p:txBody>
        </p: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4D356AB8-8257-4E3E-A4FF-40168189C6F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495800" y="1981200"/>
              <a:ext cx="0" cy="1540568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triangle" w="med" len="med"/>
              <a:tailEnd type="triangle"/>
            </a:ln>
            <a:effectLst/>
          </p:spPr>
        </p:cxnSp>
      </p:grpSp>
      <p:graphicFrame>
        <p:nvGraphicFramePr>
          <p:cNvPr id="149" name="Chart 148">
            <a:extLst>
              <a:ext uri="{FF2B5EF4-FFF2-40B4-BE49-F238E27FC236}">
                <a16:creationId xmlns:a16="http://schemas.microsoft.com/office/drawing/2014/main" id="{19427882-DDF1-4158-B6C7-71256D2CF10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0218595"/>
              </p:ext>
            </p:extLst>
          </p:nvPr>
        </p:nvGraphicFramePr>
        <p:xfrm>
          <a:off x="4458375" y="3582952"/>
          <a:ext cx="4552133" cy="2965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0" name="Rectangle 149">
            <a:extLst>
              <a:ext uri="{FF2B5EF4-FFF2-40B4-BE49-F238E27FC236}">
                <a16:creationId xmlns:a16="http://schemas.microsoft.com/office/drawing/2014/main" id="{11924B17-B2CB-4B30-88B8-DEB6F5D97B6E}"/>
              </a:ext>
            </a:extLst>
          </p:cNvPr>
          <p:cNvSpPr/>
          <p:nvPr/>
        </p:nvSpPr>
        <p:spPr>
          <a:xfrm>
            <a:off x="141301" y="4005876"/>
            <a:ext cx="4411649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(L)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L;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180" name="Speech Bubble: Rectangle with Corners Rounded 179">
            <a:extLst>
              <a:ext uri="{FF2B5EF4-FFF2-40B4-BE49-F238E27FC236}">
                <a16:creationId xmlns:a16="http://schemas.microsoft.com/office/drawing/2014/main" id="{CD5AEECD-DE48-4812-A34D-11094CA3AC43}"/>
              </a:ext>
            </a:extLst>
          </p:cNvPr>
          <p:cNvSpPr/>
          <p:nvPr/>
        </p:nvSpPr>
        <p:spPr bwMode="auto">
          <a:xfrm>
            <a:off x="251815" y="5846746"/>
            <a:ext cx="4282458" cy="326007"/>
          </a:xfrm>
          <a:prstGeom prst="wedgeRoundRectCallout">
            <a:avLst>
              <a:gd name="adj1" fmla="val -34845"/>
              <a:gd name="adj2" fmla="val -99732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No computation to measure the pure overheads.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8728274E-C697-446B-8F92-3DDBF6D88921}"/>
              </a:ext>
            </a:extLst>
          </p:cNvPr>
          <p:cNvSpPr/>
          <p:nvPr/>
        </p:nvSpPr>
        <p:spPr>
          <a:xfrm>
            <a:off x="541761" y="5412700"/>
            <a:ext cx="33039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Regions (no computation)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8" name="Heptagon 37">
            <a:extLst>
              <a:ext uri="{FF2B5EF4-FFF2-40B4-BE49-F238E27FC236}">
                <a16:creationId xmlns:a16="http://schemas.microsoft.com/office/drawing/2014/main" id="{BD753D18-E977-4B15-AD20-B7A5118CA180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9CADAE8-A11C-4F1C-8052-94C0A9471349}"/>
              </a:ext>
            </a:extLst>
          </p:cNvPr>
          <p:cNvSpPr/>
          <p:nvPr/>
        </p:nvSpPr>
        <p:spPr bwMode="auto">
          <a:xfrm rot="5400000">
            <a:off x="7451002" y="5588828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2B31F20-4E33-4641-AF4B-24CDCDE6E5E1}"/>
              </a:ext>
            </a:extLst>
          </p:cNvPr>
          <p:cNvSpPr/>
          <p:nvPr/>
        </p:nvSpPr>
        <p:spPr>
          <a:xfrm>
            <a:off x="7844570" y="5627441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89801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9" grpId="0">
        <p:bldAsOne/>
      </p:bldGraphic>
      <p:bldP spid="150" grpId="0" animBg="1"/>
      <p:bldP spid="180" grpId="0" animBg="1"/>
      <p:bldP spid="18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2A582-7503-4980-AD35-F8C743524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Affinity: How to Implement Affinity for 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51FEA-5027-46AB-885E-BB3FDAEBD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3107518"/>
            <a:ext cx="8839200" cy="3429807"/>
          </a:xfrm>
        </p:spPr>
        <p:txBody>
          <a:bodyPr/>
          <a:lstStyle/>
          <a:p>
            <a:r>
              <a:rPr lang="en-US" dirty="0"/>
              <a:t>OpenMP 4.0 introduced </a:t>
            </a:r>
            <a:r>
              <a:rPr lang="en-US" i="1" dirty="0">
                <a:solidFill>
                  <a:srgbClr val="FF0000"/>
                </a:solidFill>
              </a:rPr>
              <a:t>place </a:t>
            </a:r>
            <a:r>
              <a:rPr lang="en-US" dirty="0">
                <a:solidFill>
                  <a:srgbClr val="FF0000"/>
                </a:solidFill>
              </a:rPr>
              <a:t>and </a:t>
            </a:r>
            <a:r>
              <a:rPr lang="en-US" i="1" dirty="0" err="1">
                <a:solidFill>
                  <a:srgbClr val="FF0000"/>
                </a:solidFill>
              </a:rPr>
              <a:t>prod_bind</a:t>
            </a:r>
            <a:r>
              <a:rPr lang="en-US" dirty="0">
                <a:solidFill>
                  <a:srgbClr val="FF0000"/>
                </a:solidFill>
              </a:rPr>
              <a:t> for affinity.</a:t>
            </a:r>
          </a:p>
          <a:p>
            <a:pPr lvl="1"/>
            <a:r>
              <a:rPr lang="en-US" dirty="0"/>
              <a:t>OS-level thread-based libraries (e.g., GNU OpenMP) use CPU masks.</a:t>
            </a:r>
          </a:p>
          <a:p>
            <a:r>
              <a:rPr lang="en-US" dirty="0">
                <a:solidFill>
                  <a:srgbClr val="FF0000"/>
                </a:solidFill>
              </a:rPr>
              <a:t>BOLT (baseline) ignored affinity </a:t>
            </a:r>
            <a:r>
              <a:rPr lang="en-US" sz="1800" dirty="0"/>
              <a:t>(still standard compliant).</a:t>
            </a:r>
            <a:endParaRPr lang="en-US" dirty="0"/>
          </a:p>
          <a:p>
            <a:r>
              <a:rPr lang="en-US" dirty="0"/>
              <a:t>However, affinity should be useful to</a:t>
            </a:r>
            <a:br>
              <a:rPr lang="en-US" dirty="0"/>
            </a:br>
            <a:r>
              <a:rPr lang="en-US" dirty="0"/>
              <a:t>1. improve locality and 2. reduce queue contentions.</a:t>
            </a:r>
          </a:p>
          <a:p>
            <a:pPr lvl="1"/>
            <a:r>
              <a:rPr lang="en-US" dirty="0"/>
              <a:t>Note: ULT runtimes use shared queues + random work stealing.</a:t>
            </a:r>
          </a:p>
          <a:p>
            <a:r>
              <a:rPr lang="en-US" i="1" dirty="0">
                <a:solidFill>
                  <a:srgbClr val="FF0000"/>
                </a:solidFill>
              </a:rPr>
              <a:t>How to implement place over ULTs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AF1FA2-4434-47F6-914D-64C9295A6A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28409F-480D-4E8C-B5C1-74364D6BBC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18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772E80D-1CD9-478B-8F2A-333F6B23C65A}"/>
              </a:ext>
            </a:extLst>
          </p:cNvPr>
          <p:cNvGrpSpPr/>
          <p:nvPr/>
        </p:nvGrpSpPr>
        <p:grpSpPr>
          <a:xfrm>
            <a:off x="457200" y="2808432"/>
            <a:ext cx="4267200" cy="252768"/>
            <a:chOff x="609600" y="3862032"/>
            <a:chExt cx="6556786" cy="200736"/>
          </a:xfrm>
        </p:grpSpPr>
        <p:sp>
          <p:nvSpPr>
            <p:cNvPr id="7" name="Rounded Rectangle 540">
              <a:extLst>
                <a:ext uri="{FF2B5EF4-FFF2-40B4-BE49-F238E27FC236}">
                  <a16:creationId xmlns:a16="http://schemas.microsoft.com/office/drawing/2014/main" id="{CA5A4B0B-C022-47ED-9BD1-1A7888E383FE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0</a:t>
              </a:r>
            </a:p>
          </p:txBody>
        </p:sp>
        <p:sp>
          <p:nvSpPr>
            <p:cNvPr id="8" name="Rounded Rectangle 540">
              <a:extLst>
                <a:ext uri="{FF2B5EF4-FFF2-40B4-BE49-F238E27FC236}">
                  <a16:creationId xmlns:a16="http://schemas.microsoft.com/office/drawing/2014/main" id="{77752D0C-0D42-4203-8A89-9A5212A3229C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1</a:t>
              </a:r>
            </a:p>
          </p:txBody>
        </p:sp>
        <p:sp>
          <p:nvSpPr>
            <p:cNvPr id="9" name="Rounded Rectangle 540">
              <a:extLst>
                <a:ext uri="{FF2B5EF4-FFF2-40B4-BE49-F238E27FC236}">
                  <a16:creationId xmlns:a16="http://schemas.microsoft.com/office/drawing/2014/main" id="{782450A4-5904-4BD0-97AA-33F1AEDFB207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2</a:t>
              </a:r>
            </a:p>
          </p:txBody>
        </p:sp>
        <p:sp>
          <p:nvSpPr>
            <p:cNvPr id="10" name="Rounded Rectangle 540">
              <a:extLst>
                <a:ext uri="{FF2B5EF4-FFF2-40B4-BE49-F238E27FC236}">
                  <a16:creationId xmlns:a16="http://schemas.microsoft.com/office/drawing/2014/main" id="{24BC39CD-D9EC-4723-ADA2-6D960886EA1B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E71FFD-C6D6-4A43-B1E3-CD3F00C2459A}"/>
              </a:ext>
            </a:extLst>
          </p:cNvPr>
          <p:cNvGrpSpPr/>
          <p:nvPr/>
        </p:nvGrpSpPr>
        <p:grpSpPr>
          <a:xfrm>
            <a:off x="4762088" y="2808432"/>
            <a:ext cx="4267200" cy="252768"/>
            <a:chOff x="609600" y="3862032"/>
            <a:chExt cx="6556786" cy="200736"/>
          </a:xfrm>
        </p:grpSpPr>
        <p:sp>
          <p:nvSpPr>
            <p:cNvPr id="14" name="Rounded Rectangle 540">
              <a:extLst>
                <a:ext uri="{FF2B5EF4-FFF2-40B4-BE49-F238E27FC236}">
                  <a16:creationId xmlns:a16="http://schemas.microsoft.com/office/drawing/2014/main" id="{845A0CC8-C386-44CC-95E7-15FFA8188F28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4</a:t>
              </a:r>
            </a:p>
          </p:txBody>
        </p:sp>
        <p:sp>
          <p:nvSpPr>
            <p:cNvPr id="15" name="Rounded Rectangle 540">
              <a:extLst>
                <a:ext uri="{FF2B5EF4-FFF2-40B4-BE49-F238E27FC236}">
                  <a16:creationId xmlns:a16="http://schemas.microsoft.com/office/drawing/2014/main" id="{4009E600-6449-4066-AB22-C1ABE51C0923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5</a:t>
              </a:r>
            </a:p>
          </p:txBody>
        </p:sp>
        <p:sp>
          <p:nvSpPr>
            <p:cNvPr id="16" name="Rounded Rectangle 540">
              <a:extLst>
                <a:ext uri="{FF2B5EF4-FFF2-40B4-BE49-F238E27FC236}">
                  <a16:creationId xmlns:a16="http://schemas.microsoft.com/office/drawing/2014/main" id="{6CDAA6C2-5E6B-4E28-8414-A9F6B02E6387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6</a:t>
              </a:r>
            </a:p>
          </p:txBody>
        </p:sp>
        <p:sp>
          <p:nvSpPr>
            <p:cNvPr id="17" name="Rounded Rectangle 540">
              <a:extLst>
                <a:ext uri="{FF2B5EF4-FFF2-40B4-BE49-F238E27FC236}">
                  <a16:creationId xmlns:a16="http://schemas.microsoft.com/office/drawing/2014/main" id="{750627AA-751C-462A-B342-C908FB25C5C4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7</a:t>
              </a:r>
            </a:p>
          </p:txBody>
        </p:sp>
      </p:grpSp>
      <p:sp>
        <p:nvSpPr>
          <p:cNvPr id="18" name="Rounded Rectangle 540">
            <a:extLst>
              <a:ext uri="{FF2B5EF4-FFF2-40B4-BE49-F238E27FC236}">
                <a16:creationId xmlns:a16="http://schemas.microsoft.com/office/drawing/2014/main" id="{16FAFE71-BFA3-45F4-9F69-B75B39DFF7CB}"/>
              </a:ext>
            </a:extLst>
          </p:cNvPr>
          <p:cNvSpPr/>
          <p:nvPr/>
        </p:nvSpPr>
        <p:spPr>
          <a:xfrm>
            <a:off x="457199" y="2074336"/>
            <a:ext cx="2106943" cy="698850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0</a:t>
            </a:r>
          </a:p>
        </p:txBody>
      </p:sp>
      <p:sp>
        <p:nvSpPr>
          <p:cNvPr id="19" name="Rounded Rectangle 540">
            <a:extLst>
              <a:ext uri="{FF2B5EF4-FFF2-40B4-BE49-F238E27FC236}">
                <a16:creationId xmlns:a16="http://schemas.microsoft.com/office/drawing/2014/main" id="{97E01C17-E025-45B2-9A73-BC6DCE8F3677}"/>
              </a:ext>
            </a:extLst>
          </p:cNvPr>
          <p:cNvSpPr/>
          <p:nvPr/>
        </p:nvSpPr>
        <p:spPr>
          <a:xfrm>
            <a:off x="2617457" y="2074336"/>
            <a:ext cx="2106943" cy="698850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1</a:t>
            </a:r>
          </a:p>
        </p:txBody>
      </p:sp>
      <p:sp>
        <p:nvSpPr>
          <p:cNvPr id="20" name="Rounded Rectangle 540">
            <a:extLst>
              <a:ext uri="{FF2B5EF4-FFF2-40B4-BE49-F238E27FC236}">
                <a16:creationId xmlns:a16="http://schemas.microsoft.com/office/drawing/2014/main" id="{34D63472-E631-454E-961A-091D6FEF9E3A}"/>
              </a:ext>
            </a:extLst>
          </p:cNvPr>
          <p:cNvSpPr/>
          <p:nvPr/>
        </p:nvSpPr>
        <p:spPr>
          <a:xfrm>
            <a:off x="4758665" y="2074336"/>
            <a:ext cx="2106943" cy="698850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2</a:t>
            </a:r>
          </a:p>
        </p:txBody>
      </p:sp>
      <p:sp>
        <p:nvSpPr>
          <p:cNvPr id="21" name="Rounded Rectangle 540">
            <a:extLst>
              <a:ext uri="{FF2B5EF4-FFF2-40B4-BE49-F238E27FC236}">
                <a16:creationId xmlns:a16="http://schemas.microsoft.com/office/drawing/2014/main" id="{2D7245C3-D69B-40E6-8582-C5A40DDFE1DD}"/>
              </a:ext>
            </a:extLst>
          </p:cNvPr>
          <p:cNvSpPr/>
          <p:nvPr/>
        </p:nvSpPr>
        <p:spPr>
          <a:xfrm>
            <a:off x="6922345" y="2074336"/>
            <a:ext cx="2106943" cy="698850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3</a:t>
            </a:r>
          </a:p>
        </p:txBody>
      </p:sp>
      <p:sp>
        <p:nvSpPr>
          <p:cNvPr id="22" name="Rounded Rectangle 542">
            <a:extLst>
              <a:ext uri="{FF2B5EF4-FFF2-40B4-BE49-F238E27FC236}">
                <a16:creationId xmlns:a16="http://schemas.microsoft.com/office/drawing/2014/main" id="{74FE18F1-DA09-41EB-84A9-8D30C49F06D7}"/>
              </a:ext>
            </a:extLst>
          </p:cNvPr>
          <p:cNvSpPr/>
          <p:nvPr/>
        </p:nvSpPr>
        <p:spPr>
          <a:xfrm>
            <a:off x="695531" y="2134919"/>
            <a:ext cx="1592592" cy="34836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Thread 0 </a:t>
            </a:r>
          </a:p>
        </p:txBody>
      </p:sp>
      <p:sp>
        <p:nvSpPr>
          <p:cNvPr id="23" name="Rounded Rectangle 542">
            <a:extLst>
              <a:ext uri="{FF2B5EF4-FFF2-40B4-BE49-F238E27FC236}">
                <a16:creationId xmlns:a16="http://schemas.microsoft.com/office/drawing/2014/main" id="{AA3FCCFA-71F2-4520-881B-24D7649DDE7D}"/>
              </a:ext>
            </a:extLst>
          </p:cNvPr>
          <p:cNvSpPr/>
          <p:nvPr/>
        </p:nvSpPr>
        <p:spPr>
          <a:xfrm>
            <a:off x="2870844" y="2134920"/>
            <a:ext cx="1592592" cy="34836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Thread 1 </a:t>
            </a:r>
          </a:p>
        </p:txBody>
      </p:sp>
      <p:sp>
        <p:nvSpPr>
          <p:cNvPr id="24" name="Rounded Rectangle 542">
            <a:extLst>
              <a:ext uri="{FF2B5EF4-FFF2-40B4-BE49-F238E27FC236}">
                <a16:creationId xmlns:a16="http://schemas.microsoft.com/office/drawing/2014/main" id="{1086FF20-E92C-4FC7-8120-87787E85A08A}"/>
              </a:ext>
            </a:extLst>
          </p:cNvPr>
          <p:cNvSpPr/>
          <p:nvPr/>
        </p:nvSpPr>
        <p:spPr>
          <a:xfrm>
            <a:off x="5030895" y="2134920"/>
            <a:ext cx="1592592" cy="34836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Thread 2 </a:t>
            </a:r>
          </a:p>
        </p:txBody>
      </p:sp>
      <p:sp>
        <p:nvSpPr>
          <p:cNvPr id="25" name="Rounded Rectangle 542">
            <a:extLst>
              <a:ext uri="{FF2B5EF4-FFF2-40B4-BE49-F238E27FC236}">
                <a16:creationId xmlns:a16="http://schemas.microsoft.com/office/drawing/2014/main" id="{0A450883-516C-4EDD-9892-E1F7953CA30C}"/>
              </a:ext>
            </a:extLst>
          </p:cNvPr>
          <p:cNvSpPr/>
          <p:nvPr/>
        </p:nvSpPr>
        <p:spPr>
          <a:xfrm>
            <a:off x="7175732" y="2134920"/>
            <a:ext cx="1592592" cy="34836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Thread 3 </a:t>
            </a:r>
          </a:p>
        </p:txBody>
      </p:sp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9361C9A2-7D9F-42DA-A84F-EB0F02BD587F}"/>
              </a:ext>
            </a:extLst>
          </p:cNvPr>
          <p:cNvSpPr/>
          <p:nvPr/>
        </p:nvSpPr>
        <p:spPr bwMode="auto">
          <a:xfrm>
            <a:off x="652608" y="1643768"/>
            <a:ext cx="4024167" cy="252769"/>
          </a:xfrm>
          <a:prstGeom prst="wedgeRoundRectCallout">
            <a:avLst>
              <a:gd name="adj1" fmla="val 27270"/>
              <a:gd name="adj2" fmla="val 102933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With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  <a:cs typeface="Arial" panose="020B0604020202020204" pitchFamily="34" charset="0"/>
              </a:rPr>
              <a:t>proc_bind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, threads are bound to places.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CBD904-A436-4AC9-BD21-5F4711310C83}"/>
              </a:ext>
            </a:extLst>
          </p:cNvPr>
          <p:cNvSpPr/>
          <p:nvPr/>
        </p:nvSpPr>
        <p:spPr>
          <a:xfrm>
            <a:off x="4800600" y="716340"/>
            <a:ext cx="4228688" cy="1195120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OMP_PLACES={0,1},{2,3},{4,5},{6,7}</a:t>
            </a:r>
            <a:b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OMP_PROC_BIND=spread</a:t>
            </a:r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(4)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4;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comp(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28" name="Heptagon 27">
            <a:extLst>
              <a:ext uri="{FF2B5EF4-FFF2-40B4-BE49-F238E27FC236}">
                <a16:creationId xmlns:a16="http://schemas.microsoft.com/office/drawing/2014/main" id="{EBD2CFA0-26F0-4D3E-8293-A49A9D0F7CA2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64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730BC87-4DCD-49F6-BF48-8E9D46C18530}"/>
              </a:ext>
            </a:extLst>
          </p:cNvPr>
          <p:cNvGrpSpPr/>
          <p:nvPr/>
        </p:nvGrpSpPr>
        <p:grpSpPr>
          <a:xfrm>
            <a:off x="306529" y="3149489"/>
            <a:ext cx="8608872" cy="1858559"/>
            <a:chOff x="306529" y="3149489"/>
            <a:chExt cx="8608872" cy="1858559"/>
          </a:xfrm>
        </p:grpSpPr>
        <p:sp>
          <p:nvSpPr>
            <p:cNvPr id="12" name="Rounded Rectangle 542">
              <a:extLst>
                <a:ext uri="{FF2B5EF4-FFF2-40B4-BE49-F238E27FC236}">
                  <a16:creationId xmlns:a16="http://schemas.microsoft.com/office/drawing/2014/main" id="{405F2EB4-298F-4A5A-8E28-E28B90949851}"/>
                </a:ext>
              </a:extLst>
            </p:cNvPr>
            <p:cNvSpPr/>
            <p:nvPr/>
          </p:nvSpPr>
          <p:spPr>
            <a:xfrm>
              <a:off x="306745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  <p:sp>
          <p:nvSpPr>
            <p:cNvPr id="13" name="Rounded Rectangle 542">
              <a:extLst>
                <a:ext uri="{FF2B5EF4-FFF2-40B4-BE49-F238E27FC236}">
                  <a16:creationId xmlns:a16="http://schemas.microsoft.com/office/drawing/2014/main" id="{5061F824-61FF-4F72-B680-C2200F6AB756}"/>
                </a:ext>
              </a:extLst>
            </p:cNvPr>
            <p:cNvSpPr/>
            <p:nvPr/>
          </p:nvSpPr>
          <p:spPr>
            <a:xfrm>
              <a:off x="1384663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14" name="Rounded Rectangle 542">
              <a:extLst>
                <a:ext uri="{FF2B5EF4-FFF2-40B4-BE49-F238E27FC236}">
                  <a16:creationId xmlns:a16="http://schemas.microsoft.com/office/drawing/2014/main" id="{EB841B48-9D1F-406E-8BB6-3C4F3473D550}"/>
                </a:ext>
              </a:extLst>
            </p:cNvPr>
            <p:cNvSpPr/>
            <p:nvPr/>
          </p:nvSpPr>
          <p:spPr>
            <a:xfrm>
              <a:off x="306529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5" name="Rounded Rectangle 542">
              <a:extLst>
                <a:ext uri="{FF2B5EF4-FFF2-40B4-BE49-F238E27FC236}">
                  <a16:creationId xmlns:a16="http://schemas.microsoft.com/office/drawing/2014/main" id="{4FAE48BF-218F-4D04-84DE-108F82CCEF89}"/>
                </a:ext>
              </a:extLst>
            </p:cNvPr>
            <p:cNvSpPr/>
            <p:nvPr/>
          </p:nvSpPr>
          <p:spPr>
            <a:xfrm>
              <a:off x="1384447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35" name="Rounded Rectangle 542">
              <a:extLst>
                <a:ext uri="{FF2B5EF4-FFF2-40B4-BE49-F238E27FC236}">
                  <a16:creationId xmlns:a16="http://schemas.microsoft.com/office/drawing/2014/main" id="{A5FDE985-79CB-4FA2-934F-81F8456C4295}"/>
                </a:ext>
              </a:extLst>
            </p:cNvPr>
            <p:cNvSpPr/>
            <p:nvPr/>
          </p:nvSpPr>
          <p:spPr>
            <a:xfrm>
              <a:off x="2478291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36" name="Rounded Rectangle 542">
              <a:extLst>
                <a:ext uri="{FF2B5EF4-FFF2-40B4-BE49-F238E27FC236}">
                  <a16:creationId xmlns:a16="http://schemas.microsoft.com/office/drawing/2014/main" id="{1CCEEB37-C37D-4AE2-B2D1-6AC7CDE0B030}"/>
                </a:ext>
              </a:extLst>
            </p:cNvPr>
            <p:cNvSpPr/>
            <p:nvPr/>
          </p:nvSpPr>
          <p:spPr>
            <a:xfrm>
              <a:off x="3556209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  <p:sp>
          <p:nvSpPr>
            <p:cNvPr id="37" name="Rounded Rectangle 542">
              <a:extLst>
                <a:ext uri="{FF2B5EF4-FFF2-40B4-BE49-F238E27FC236}">
                  <a16:creationId xmlns:a16="http://schemas.microsoft.com/office/drawing/2014/main" id="{BF928B9C-F0CF-4902-BE1A-E6F86419F2DD}"/>
                </a:ext>
              </a:extLst>
            </p:cNvPr>
            <p:cNvSpPr/>
            <p:nvPr/>
          </p:nvSpPr>
          <p:spPr>
            <a:xfrm>
              <a:off x="2478075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38" name="Rounded Rectangle 542">
              <a:extLst>
                <a:ext uri="{FF2B5EF4-FFF2-40B4-BE49-F238E27FC236}">
                  <a16:creationId xmlns:a16="http://schemas.microsoft.com/office/drawing/2014/main" id="{25DE1824-65E4-495C-9DCC-8BF906112AE9}"/>
                </a:ext>
              </a:extLst>
            </p:cNvPr>
            <p:cNvSpPr/>
            <p:nvPr/>
          </p:nvSpPr>
          <p:spPr>
            <a:xfrm>
              <a:off x="3555993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52" name="Rounded Rectangle 542">
              <a:extLst>
                <a:ext uri="{FF2B5EF4-FFF2-40B4-BE49-F238E27FC236}">
                  <a16:creationId xmlns:a16="http://schemas.microsoft.com/office/drawing/2014/main" id="{6B34648E-EEA1-465B-85E3-629DACA2BB33}"/>
                </a:ext>
              </a:extLst>
            </p:cNvPr>
            <p:cNvSpPr/>
            <p:nvPr/>
          </p:nvSpPr>
          <p:spPr>
            <a:xfrm>
              <a:off x="4642272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4</a:t>
              </a:r>
            </a:p>
          </p:txBody>
        </p:sp>
        <p:sp>
          <p:nvSpPr>
            <p:cNvPr id="54" name="Rounded Rectangle 542">
              <a:extLst>
                <a:ext uri="{FF2B5EF4-FFF2-40B4-BE49-F238E27FC236}">
                  <a16:creationId xmlns:a16="http://schemas.microsoft.com/office/drawing/2014/main" id="{3C86DCBA-5BE5-4BE1-80AB-B2CCAF1B7ABB}"/>
                </a:ext>
              </a:extLst>
            </p:cNvPr>
            <p:cNvSpPr/>
            <p:nvPr/>
          </p:nvSpPr>
          <p:spPr>
            <a:xfrm>
              <a:off x="5720191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5</a:t>
              </a:r>
            </a:p>
          </p:txBody>
        </p:sp>
        <p:sp>
          <p:nvSpPr>
            <p:cNvPr id="55" name="Rounded Rectangle 542">
              <a:extLst>
                <a:ext uri="{FF2B5EF4-FFF2-40B4-BE49-F238E27FC236}">
                  <a16:creationId xmlns:a16="http://schemas.microsoft.com/office/drawing/2014/main" id="{4C83F51B-2242-4D47-902D-12CB9B1706ED}"/>
                </a:ext>
              </a:extLst>
            </p:cNvPr>
            <p:cNvSpPr/>
            <p:nvPr/>
          </p:nvSpPr>
          <p:spPr>
            <a:xfrm>
              <a:off x="4642056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57" name="Rounded Rectangle 542">
              <a:extLst>
                <a:ext uri="{FF2B5EF4-FFF2-40B4-BE49-F238E27FC236}">
                  <a16:creationId xmlns:a16="http://schemas.microsoft.com/office/drawing/2014/main" id="{D5E67C0B-BAFF-41CE-9CA6-ABAA20B3CB84}"/>
                </a:ext>
              </a:extLst>
            </p:cNvPr>
            <p:cNvSpPr/>
            <p:nvPr/>
          </p:nvSpPr>
          <p:spPr>
            <a:xfrm>
              <a:off x="5719974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67" name="Rounded Rectangle 542">
              <a:extLst>
                <a:ext uri="{FF2B5EF4-FFF2-40B4-BE49-F238E27FC236}">
                  <a16:creationId xmlns:a16="http://schemas.microsoft.com/office/drawing/2014/main" id="{6FF7E41F-2907-4FAE-9BCC-09EF99B76B4E}"/>
                </a:ext>
              </a:extLst>
            </p:cNvPr>
            <p:cNvSpPr/>
            <p:nvPr/>
          </p:nvSpPr>
          <p:spPr>
            <a:xfrm>
              <a:off x="6797676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6</a:t>
              </a:r>
            </a:p>
          </p:txBody>
        </p:sp>
        <p:sp>
          <p:nvSpPr>
            <p:cNvPr id="68" name="Rounded Rectangle 542">
              <a:extLst>
                <a:ext uri="{FF2B5EF4-FFF2-40B4-BE49-F238E27FC236}">
                  <a16:creationId xmlns:a16="http://schemas.microsoft.com/office/drawing/2014/main" id="{4A93E019-E6AE-4289-9B2B-7F97BD07E044}"/>
                </a:ext>
              </a:extLst>
            </p:cNvPr>
            <p:cNvSpPr/>
            <p:nvPr/>
          </p:nvSpPr>
          <p:spPr>
            <a:xfrm>
              <a:off x="7875595" y="3149489"/>
              <a:ext cx="1039806" cy="165202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7</a:t>
              </a:r>
            </a:p>
          </p:txBody>
        </p:sp>
        <p:sp>
          <p:nvSpPr>
            <p:cNvPr id="69" name="Rounded Rectangle 542">
              <a:extLst>
                <a:ext uri="{FF2B5EF4-FFF2-40B4-BE49-F238E27FC236}">
                  <a16:creationId xmlns:a16="http://schemas.microsoft.com/office/drawing/2014/main" id="{3891B4DF-7529-4630-8D9B-3F9BE99120A0}"/>
                </a:ext>
              </a:extLst>
            </p:cNvPr>
            <p:cNvSpPr/>
            <p:nvPr/>
          </p:nvSpPr>
          <p:spPr>
            <a:xfrm>
              <a:off x="6797460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70" name="Rounded Rectangle 542">
              <a:extLst>
                <a:ext uri="{FF2B5EF4-FFF2-40B4-BE49-F238E27FC236}">
                  <a16:creationId xmlns:a16="http://schemas.microsoft.com/office/drawing/2014/main" id="{E7C3B44C-3001-445A-8355-62615DF72440}"/>
                </a:ext>
              </a:extLst>
            </p:cNvPr>
            <p:cNvSpPr/>
            <p:nvPr/>
          </p:nvSpPr>
          <p:spPr>
            <a:xfrm>
              <a:off x="7875378" y="484054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F2CAD7-6458-4634-91FB-97AC54E90C8F}"/>
              </a:ext>
            </a:extLst>
          </p:cNvPr>
          <p:cNvGrpSpPr/>
          <p:nvPr/>
        </p:nvGrpSpPr>
        <p:grpSpPr>
          <a:xfrm>
            <a:off x="403588" y="3873948"/>
            <a:ext cx="8428851" cy="737994"/>
            <a:chOff x="403588" y="3873948"/>
            <a:chExt cx="8428851" cy="73799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DD7511D-8E71-4DBA-A16F-8817DFC5CCAD}"/>
                </a:ext>
              </a:extLst>
            </p:cNvPr>
            <p:cNvSpPr/>
            <p:nvPr/>
          </p:nvSpPr>
          <p:spPr bwMode="auto">
            <a:xfrm>
              <a:off x="403588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</a:rPr>
                <a:t>Shared queue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80E4900-26B1-45AF-AA2E-9094237D30DA}"/>
                </a:ext>
              </a:extLst>
            </p:cNvPr>
            <p:cNvSpPr/>
            <p:nvPr/>
          </p:nvSpPr>
          <p:spPr bwMode="auto">
            <a:xfrm>
              <a:off x="1467191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36C56AA2-093A-4CCD-8C72-3A0E52C9884C}"/>
                </a:ext>
              </a:extLst>
            </p:cNvPr>
            <p:cNvSpPr/>
            <p:nvPr/>
          </p:nvSpPr>
          <p:spPr bwMode="auto">
            <a:xfrm>
              <a:off x="2575134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6FA425E5-4BDD-479A-AE54-092B3A3F0AA9}"/>
                </a:ext>
              </a:extLst>
            </p:cNvPr>
            <p:cNvSpPr/>
            <p:nvPr/>
          </p:nvSpPr>
          <p:spPr bwMode="auto">
            <a:xfrm>
              <a:off x="3638737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2D55AA1-50DE-46BA-B2C6-494B2B695D82}"/>
                </a:ext>
              </a:extLst>
            </p:cNvPr>
            <p:cNvSpPr/>
            <p:nvPr/>
          </p:nvSpPr>
          <p:spPr bwMode="auto">
            <a:xfrm>
              <a:off x="4739116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B106BDB-4B71-4C8D-97E5-9443B0272649}"/>
                </a:ext>
              </a:extLst>
            </p:cNvPr>
            <p:cNvSpPr/>
            <p:nvPr/>
          </p:nvSpPr>
          <p:spPr bwMode="auto">
            <a:xfrm>
              <a:off x="5802718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66A92EC3-C08C-4B5A-A3FC-9E0091EFC1BD}"/>
                </a:ext>
              </a:extLst>
            </p:cNvPr>
            <p:cNvSpPr/>
            <p:nvPr/>
          </p:nvSpPr>
          <p:spPr bwMode="auto">
            <a:xfrm>
              <a:off x="6894520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4D08B56-AC17-477B-828A-F38C39C64535}"/>
                </a:ext>
              </a:extLst>
            </p:cNvPr>
            <p:cNvSpPr/>
            <p:nvPr/>
          </p:nvSpPr>
          <p:spPr bwMode="auto">
            <a:xfrm>
              <a:off x="7958122" y="3873948"/>
              <a:ext cx="874317" cy="7379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ED7F00-858B-4578-BF8B-48CE852B6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Place Queue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CC412-33F5-4149-AD59-8745621EE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181600"/>
          </a:xfrm>
        </p:spPr>
        <p:txBody>
          <a:bodyPr/>
          <a:lstStyle/>
          <a:p>
            <a:r>
              <a:rPr lang="en-US" i="1" dirty="0">
                <a:solidFill>
                  <a:srgbClr val="FF0000"/>
                </a:solidFill>
              </a:rPr>
              <a:t>Place queues </a:t>
            </a:r>
            <a:r>
              <a:rPr lang="en-US" dirty="0"/>
              <a:t>can implement</a:t>
            </a:r>
            <a:br>
              <a:rPr lang="en-US" dirty="0"/>
            </a:br>
            <a:r>
              <a:rPr lang="en-US" dirty="0"/>
              <a:t>OpenMP affinity in BOLT.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C5D2E-D61A-40E4-9498-30625FDFCC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9DF0A4-45CE-43EB-B32D-402AA1C5C2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9" name="Rounded Rectangle 540">
            <a:extLst>
              <a:ext uri="{FF2B5EF4-FFF2-40B4-BE49-F238E27FC236}">
                <a16:creationId xmlns:a16="http://schemas.microsoft.com/office/drawing/2014/main" id="{B3A0E243-CB12-4459-ACFE-0BB20524EB0D}"/>
              </a:ext>
            </a:extLst>
          </p:cNvPr>
          <p:cNvSpPr/>
          <p:nvPr/>
        </p:nvSpPr>
        <p:spPr>
          <a:xfrm>
            <a:off x="306518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0</a:t>
            </a:r>
          </a:p>
        </p:txBody>
      </p:sp>
      <p:sp>
        <p:nvSpPr>
          <p:cNvPr id="10" name="Rounded Rectangle 540">
            <a:extLst>
              <a:ext uri="{FF2B5EF4-FFF2-40B4-BE49-F238E27FC236}">
                <a16:creationId xmlns:a16="http://schemas.microsoft.com/office/drawing/2014/main" id="{1EA77868-D31A-47A4-ACD6-410815C7D49E}"/>
              </a:ext>
            </a:extLst>
          </p:cNvPr>
          <p:cNvSpPr/>
          <p:nvPr/>
        </p:nvSpPr>
        <p:spPr>
          <a:xfrm>
            <a:off x="1384436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E9A51A7-4DA5-4FC0-AD99-D6BCE99DA7A4}"/>
              </a:ext>
            </a:extLst>
          </p:cNvPr>
          <p:cNvSpPr/>
          <p:nvPr/>
        </p:nvSpPr>
        <p:spPr bwMode="auto">
          <a:xfrm>
            <a:off x="403488" y="3228470"/>
            <a:ext cx="1938021" cy="554635"/>
          </a:xfrm>
          <a:prstGeom prst="rect">
            <a:avLst/>
          </a:prstGeom>
          <a:solidFill>
            <a:schemeClr val="bg2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</a:rPr>
              <a:t>Place queue</a:t>
            </a:r>
          </a:p>
        </p:txBody>
      </p:sp>
      <p:sp>
        <p:nvSpPr>
          <p:cNvPr id="33" name="Rounded Rectangle 540">
            <a:extLst>
              <a:ext uri="{FF2B5EF4-FFF2-40B4-BE49-F238E27FC236}">
                <a16:creationId xmlns:a16="http://schemas.microsoft.com/office/drawing/2014/main" id="{8E0F2806-12A1-45DE-BF99-2D96D313B9E6}"/>
              </a:ext>
            </a:extLst>
          </p:cNvPr>
          <p:cNvSpPr/>
          <p:nvPr/>
        </p:nvSpPr>
        <p:spPr>
          <a:xfrm>
            <a:off x="2478064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2</a:t>
            </a:r>
          </a:p>
        </p:txBody>
      </p:sp>
      <p:sp>
        <p:nvSpPr>
          <p:cNvPr id="34" name="Rounded Rectangle 540">
            <a:extLst>
              <a:ext uri="{FF2B5EF4-FFF2-40B4-BE49-F238E27FC236}">
                <a16:creationId xmlns:a16="http://schemas.microsoft.com/office/drawing/2014/main" id="{E7336723-08E1-4B99-9DF3-52362421EB60}"/>
              </a:ext>
            </a:extLst>
          </p:cNvPr>
          <p:cNvSpPr/>
          <p:nvPr/>
        </p:nvSpPr>
        <p:spPr>
          <a:xfrm>
            <a:off x="3555982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3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4262500-217E-4A8D-B41D-BF760A4014C0}"/>
              </a:ext>
            </a:extLst>
          </p:cNvPr>
          <p:cNvSpPr/>
          <p:nvPr/>
        </p:nvSpPr>
        <p:spPr bwMode="auto">
          <a:xfrm>
            <a:off x="2575033" y="3228470"/>
            <a:ext cx="1938021" cy="554635"/>
          </a:xfrm>
          <a:prstGeom prst="rect">
            <a:avLst/>
          </a:prstGeom>
          <a:solidFill>
            <a:schemeClr val="bg2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Place queue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EACA8E7-C157-43E7-8B7B-F0ED1F6AE9B6}"/>
              </a:ext>
            </a:extLst>
          </p:cNvPr>
          <p:cNvGrpSpPr/>
          <p:nvPr/>
        </p:nvGrpSpPr>
        <p:grpSpPr>
          <a:xfrm>
            <a:off x="469716" y="3286586"/>
            <a:ext cx="518362" cy="347572"/>
            <a:chOff x="4131491" y="-1710642"/>
            <a:chExt cx="757634" cy="680084"/>
          </a:xfrm>
        </p:grpSpPr>
        <p:sp>
          <p:nvSpPr>
            <p:cNvPr id="24" name="Rounded Rectangle 542">
              <a:extLst>
                <a:ext uri="{FF2B5EF4-FFF2-40B4-BE49-F238E27FC236}">
                  <a16:creationId xmlns:a16="http://schemas.microsoft.com/office/drawing/2014/main" id="{AE23089D-CCD3-465C-9593-88292BF98D90}"/>
                </a:ext>
              </a:extLst>
            </p:cNvPr>
            <p:cNvSpPr/>
            <p:nvPr/>
          </p:nvSpPr>
          <p:spPr>
            <a:xfrm>
              <a:off x="4131491" y="-1710642"/>
              <a:ext cx="757632" cy="459264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25" name="Rounded Rectangle 542">
              <a:extLst>
                <a:ext uri="{FF2B5EF4-FFF2-40B4-BE49-F238E27FC236}">
                  <a16:creationId xmlns:a16="http://schemas.microsoft.com/office/drawing/2014/main" id="{A2708944-B3B7-4FCC-9E6D-0F71634D2BD1}"/>
                </a:ext>
              </a:extLst>
            </p:cNvPr>
            <p:cNvSpPr/>
            <p:nvPr/>
          </p:nvSpPr>
          <p:spPr>
            <a:xfrm>
              <a:off x="4131493" y="-1317696"/>
              <a:ext cx="757632" cy="287138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A6653B2-D38B-4F8D-B295-A65B6D26FF7F}"/>
              </a:ext>
            </a:extLst>
          </p:cNvPr>
          <p:cNvGrpSpPr/>
          <p:nvPr/>
        </p:nvGrpSpPr>
        <p:grpSpPr>
          <a:xfrm>
            <a:off x="2696344" y="3967686"/>
            <a:ext cx="518362" cy="347572"/>
            <a:chOff x="4131491" y="-1710642"/>
            <a:chExt cx="757634" cy="680084"/>
          </a:xfrm>
        </p:grpSpPr>
        <p:sp>
          <p:nvSpPr>
            <p:cNvPr id="43" name="Rounded Rectangle 542">
              <a:extLst>
                <a:ext uri="{FF2B5EF4-FFF2-40B4-BE49-F238E27FC236}">
                  <a16:creationId xmlns:a16="http://schemas.microsoft.com/office/drawing/2014/main" id="{767544A7-0124-43A1-BE65-54079BD1CB42}"/>
                </a:ext>
              </a:extLst>
            </p:cNvPr>
            <p:cNvSpPr/>
            <p:nvPr/>
          </p:nvSpPr>
          <p:spPr>
            <a:xfrm>
              <a:off x="4131491" y="-1710642"/>
              <a:ext cx="757632" cy="459264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44" name="Rounded Rectangle 542">
              <a:extLst>
                <a:ext uri="{FF2B5EF4-FFF2-40B4-BE49-F238E27FC236}">
                  <a16:creationId xmlns:a16="http://schemas.microsoft.com/office/drawing/2014/main" id="{935B46BA-A544-463E-94EB-9EB7A77AC0B0}"/>
                </a:ext>
              </a:extLst>
            </p:cNvPr>
            <p:cNvSpPr/>
            <p:nvPr/>
          </p:nvSpPr>
          <p:spPr>
            <a:xfrm>
              <a:off x="4131493" y="-1317696"/>
              <a:ext cx="757632" cy="287138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C945E3C-AD4E-4E35-941F-C6A3147DACE3}"/>
              </a:ext>
            </a:extLst>
          </p:cNvPr>
          <p:cNvGrpSpPr/>
          <p:nvPr/>
        </p:nvGrpSpPr>
        <p:grpSpPr>
          <a:xfrm>
            <a:off x="2633148" y="3305987"/>
            <a:ext cx="518362" cy="347572"/>
            <a:chOff x="4131491" y="-1710642"/>
            <a:chExt cx="757634" cy="680084"/>
          </a:xfrm>
        </p:grpSpPr>
        <p:sp>
          <p:nvSpPr>
            <p:cNvPr id="46" name="Rounded Rectangle 542">
              <a:extLst>
                <a:ext uri="{FF2B5EF4-FFF2-40B4-BE49-F238E27FC236}">
                  <a16:creationId xmlns:a16="http://schemas.microsoft.com/office/drawing/2014/main" id="{8946D977-CB24-48F3-80B2-549C9B421AF8}"/>
                </a:ext>
              </a:extLst>
            </p:cNvPr>
            <p:cNvSpPr/>
            <p:nvPr/>
          </p:nvSpPr>
          <p:spPr>
            <a:xfrm>
              <a:off x="4131491" y="-1710642"/>
              <a:ext cx="757632" cy="459264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OpenMP Thread</a:t>
              </a:r>
            </a:p>
          </p:txBody>
        </p:sp>
        <p:sp>
          <p:nvSpPr>
            <p:cNvPr id="47" name="Rounded Rectangle 542">
              <a:extLst>
                <a:ext uri="{FF2B5EF4-FFF2-40B4-BE49-F238E27FC236}">
                  <a16:creationId xmlns:a16="http://schemas.microsoft.com/office/drawing/2014/main" id="{A2F355E0-4199-41C7-9F4F-DDE1AD95867D}"/>
                </a:ext>
              </a:extLst>
            </p:cNvPr>
            <p:cNvSpPr/>
            <p:nvPr/>
          </p:nvSpPr>
          <p:spPr>
            <a:xfrm>
              <a:off x="4131493" y="-1317696"/>
              <a:ext cx="757632" cy="287138"/>
            </a:xfrm>
            <a:prstGeom prst="roundRect">
              <a:avLst>
                <a:gd name="adj" fmla="val 0"/>
              </a:avLst>
            </a:prstGeom>
            <a:solidFill>
              <a:schemeClr val="accent6">
                <a:lumMod val="20000"/>
                <a:lumOff val="80000"/>
              </a:schemeClr>
            </a:solidFill>
            <a:ln w="31750" cap="flat" cmpd="sng" algn="ctr">
              <a:solidFill>
                <a:schemeClr val="accent6"/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0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ULT</a:t>
              </a:r>
            </a:p>
          </p:txBody>
        </p:sp>
      </p:grp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1FECBC1-4125-4736-AEE4-B651EC39182C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1143000" y="4241884"/>
            <a:ext cx="1553345" cy="433572"/>
          </a:xfrm>
          <a:prstGeom prst="straightConnector1">
            <a:avLst/>
          </a:prstGeom>
          <a:noFill/>
          <a:ln w="34925" cap="flat" cmpd="sng" algn="ctr">
            <a:solidFill>
              <a:schemeClr val="tx2"/>
            </a:solidFill>
            <a:prstDash val="solid"/>
            <a:tailEnd type="triangle"/>
          </a:ln>
          <a:effectLst/>
        </p:spPr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9254AE8-C057-4223-8264-4901B8CB7269}"/>
              </a:ext>
            </a:extLst>
          </p:cNvPr>
          <p:cNvCxnSpPr>
            <a:cxnSpLocks/>
            <a:endCxn id="25" idx="2"/>
          </p:cNvCxnSpPr>
          <p:nvPr/>
        </p:nvCxnSpPr>
        <p:spPr>
          <a:xfrm flipH="1" flipV="1">
            <a:off x="728898" y="3634158"/>
            <a:ext cx="33102" cy="877370"/>
          </a:xfrm>
          <a:prstGeom prst="straightConnector1">
            <a:avLst/>
          </a:prstGeom>
          <a:noFill/>
          <a:ln w="34925" cap="flat" cmpd="sng" algn="ctr">
            <a:solidFill>
              <a:schemeClr val="tx2"/>
            </a:solidFill>
            <a:prstDash val="solid"/>
            <a:tailEnd type="triangle"/>
          </a:ln>
          <a:effectLst/>
        </p:spPr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18A2E38-3A44-4F2F-9AB6-044E7209B3D4}"/>
              </a:ext>
            </a:extLst>
          </p:cNvPr>
          <p:cNvCxnSpPr>
            <a:cxnSpLocks/>
          </p:cNvCxnSpPr>
          <p:nvPr/>
        </p:nvCxnSpPr>
        <p:spPr>
          <a:xfrm flipV="1">
            <a:off x="1143000" y="3707243"/>
            <a:ext cx="1698333" cy="877370"/>
          </a:xfrm>
          <a:prstGeom prst="straightConnector1">
            <a:avLst/>
          </a:prstGeom>
          <a:noFill/>
          <a:ln w="34925" cap="flat" cmpd="sng" algn="ctr">
            <a:solidFill>
              <a:schemeClr val="tx2"/>
            </a:solidFill>
            <a:prstDash val="solid"/>
            <a:tailEnd type="triangle"/>
          </a:ln>
          <a:effectLst/>
        </p:spPr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FE8FDD7A-58D5-45BC-9295-46DB1E94D4EF}"/>
              </a:ext>
            </a:extLst>
          </p:cNvPr>
          <p:cNvSpPr/>
          <p:nvPr/>
        </p:nvSpPr>
        <p:spPr bwMode="auto">
          <a:xfrm>
            <a:off x="577160" y="3893391"/>
            <a:ext cx="324707" cy="304800"/>
          </a:xfrm>
          <a:prstGeom prst="ellipse">
            <a:avLst/>
          </a:pr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3A1E336-B769-4295-A5AB-06EE2020CB36}"/>
              </a:ext>
            </a:extLst>
          </p:cNvPr>
          <p:cNvGrpSpPr/>
          <p:nvPr/>
        </p:nvGrpSpPr>
        <p:grpSpPr>
          <a:xfrm>
            <a:off x="2149582" y="3829267"/>
            <a:ext cx="283629" cy="305453"/>
            <a:chOff x="7467607" y="927148"/>
            <a:chExt cx="725377" cy="726938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438D7C8A-5911-488F-84C2-6850E7D41E0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467600" y="927148"/>
              <a:ext cx="720000" cy="720000"/>
            </a:xfrm>
            <a:prstGeom prst="line">
              <a:avLst/>
            </a:prstGeom>
            <a:noFill/>
            <a:ln w="349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57C21D2-916D-4094-9CA2-BEEC75A8944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472984" y="934086"/>
              <a:ext cx="720000" cy="720000"/>
            </a:xfrm>
            <a:prstGeom prst="line">
              <a:avLst/>
            </a:prstGeom>
            <a:noFill/>
            <a:ln w="349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B875C203-BEBA-462B-914E-E5F73D998435}"/>
              </a:ext>
            </a:extLst>
          </p:cNvPr>
          <p:cNvSpPr/>
          <p:nvPr/>
        </p:nvSpPr>
        <p:spPr bwMode="auto">
          <a:xfrm>
            <a:off x="1898370" y="4259517"/>
            <a:ext cx="309132" cy="304800"/>
          </a:xfrm>
          <a:prstGeom prst="ellipse">
            <a:avLst/>
          </a:pr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9" name="Rounded Rectangle 540">
            <a:extLst>
              <a:ext uri="{FF2B5EF4-FFF2-40B4-BE49-F238E27FC236}">
                <a16:creationId xmlns:a16="http://schemas.microsoft.com/office/drawing/2014/main" id="{1BF883D0-349E-447E-A3EB-B9BCC12D70C2}"/>
              </a:ext>
            </a:extLst>
          </p:cNvPr>
          <p:cNvSpPr/>
          <p:nvPr/>
        </p:nvSpPr>
        <p:spPr>
          <a:xfrm>
            <a:off x="4642045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4</a:t>
            </a:r>
          </a:p>
        </p:txBody>
      </p:sp>
      <p:sp>
        <p:nvSpPr>
          <p:cNvPr id="50" name="Rounded Rectangle 540">
            <a:extLst>
              <a:ext uri="{FF2B5EF4-FFF2-40B4-BE49-F238E27FC236}">
                <a16:creationId xmlns:a16="http://schemas.microsoft.com/office/drawing/2014/main" id="{6FB88431-AED9-455A-952E-0A3235306012}"/>
              </a:ext>
            </a:extLst>
          </p:cNvPr>
          <p:cNvSpPr/>
          <p:nvPr/>
        </p:nvSpPr>
        <p:spPr>
          <a:xfrm>
            <a:off x="5719964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5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A07C7ED-A75C-4908-A827-5017FC568433}"/>
              </a:ext>
            </a:extLst>
          </p:cNvPr>
          <p:cNvSpPr/>
          <p:nvPr/>
        </p:nvSpPr>
        <p:spPr bwMode="auto">
          <a:xfrm>
            <a:off x="4739015" y="3228470"/>
            <a:ext cx="1938021" cy="554635"/>
          </a:xfrm>
          <a:prstGeom prst="rect">
            <a:avLst/>
          </a:prstGeom>
          <a:solidFill>
            <a:schemeClr val="bg2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Place queue</a:t>
            </a:r>
          </a:p>
        </p:txBody>
      </p:sp>
      <p:sp>
        <p:nvSpPr>
          <p:cNvPr id="65" name="Rounded Rectangle 540">
            <a:extLst>
              <a:ext uri="{FF2B5EF4-FFF2-40B4-BE49-F238E27FC236}">
                <a16:creationId xmlns:a16="http://schemas.microsoft.com/office/drawing/2014/main" id="{7504FAB6-CD9C-423E-9FCA-FC0C8E765EF8}"/>
              </a:ext>
            </a:extLst>
          </p:cNvPr>
          <p:cNvSpPr/>
          <p:nvPr/>
        </p:nvSpPr>
        <p:spPr>
          <a:xfrm>
            <a:off x="6797449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6</a:t>
            </a:r>
          </a:p>
        </p:txBody>
      </p:sp>
      <p:sp>
        <p:nvSpPr>
          <p:cNvPr id="66" name="Rounded Rectangle 540">
            <a:extLst>
              <a:ext uri="{FF2B5EF4-FFF2-40B4-BE49-F238E27FC236}">
                <a16:creationId xmlns:a16="http://schemas.microsoft.com/office/drawing/2014/main" id="{85B129D3-2613-4E71-BBB2-93187A8EAE9D}"/>
              </a:ext>
            </a:extLst>
          </p:cNvPr>
          <p:cNvSpPr/>
          <p:nvPr/>
        </p:nvSpPr>
        <p:spPr>
          <a:xfrm>
            <a:off x="7875368" y="5063307"/>
            <a:ext cx="1040033" cy="200736"/>
          </a:xfrm>
          <a:prstGeom prst="roundRect">
            <a:avLst>
              <a:gd name="adj" fmla="val 0"/>
            </a:avLst>
          </a:prstGeom>
          <a:solidFill>
            <a:schemeClr val="tx1">
              <a:lumMod val="75000"/>
            </a:schemeClr>
          </a:solidFill>
          <a:ln w="31750" cap="flat" cmpd="sng" algn="ctr">
            <a:solidFill>
              <a:schemeClr val="tx1">
                <a:lumMod val="50000"/>
              </a:schemeClr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kern="0" dirty="0">
                <a:solidFill>
                  <a:schemeClr val="bg1"/>
                </a:solidFill>
                <a:cs typeface="Helvetica" panose="020B0604020202020204" pitchFamily="34" charset="0"/>
              </a:rPr>
              <a:t>Core 7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AB4CCD9-76C8-4D8D-B08F-16C201813E65}"/>
              </a:ext>
            </a:extLst>
          </p:cNvPr>
          <p:cNvSpPr/>
          <p:nvPr/>
        </p:nvSpPr>
        <p:spPr bwMode="auto">
          <a:xfrm>
            <a:off x="6894419" y="3228470"/>
            <a:ext cx="1938021" cy="554635"/>
          </a:xfrm>
          <a:prstGeom prst="rect">
            <a:avLst/>
          </a:prstGeom>
          <a:solidFill>
            <a:schemeClr val="bg2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100" dirty="0">
                <a:solidFill>
                  <a:schemeClr val="tx1">
                    <a:lumMod val="50000"/>
                  </a:schemeClr>
                </a:solidFill>
              </a:rPr>
              <a:t>Place queue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E241792B-DAB7-4877-8E5D-7F8E561D9B97}"/>
              </a:ext>
            </a:extLst>
          </p:cNvPr>
          <p:cNvGrpSpPr/>
          <p:nvPr/>
        </p:nvGrpSpPr>
        <p:grpSpPr>
          <a:xfrm>
            <a:off x="356751" y="2593378"/>
            <a:ext cx="4267200" cy="252768"/>
            <a:chOff x="609600" y="3862032"/>
            <a:chExt cx="6556786" cy="200736"/>
          </a:xfrm>
        </p:grpSpPr>
        <p:sp>
          <p:nvSpPr>
            <p:cNvPr id="94" name="Rounded Rectangle 540">
              <a:extLst>
                <a:ext uri="{FF2B5EF4-FFF2-40B4-BE49-F238E27FC236}">
                  <a16:creationId xmlns:a16="http://schemas.microsoft.com/office/drawing/2014/main" id="{9AF3D8E1-990C-4974-A2BB-0C192A7CD1C4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0</a:t>
              </a:r>
            </a:p>
          </p:txBody>
        </p:sp>
        <p:sp>
          <p:nvSpPr>
            <p:cNvPr id="95" name="Rounded Rectangle 540">
              <a:extLst>
                <a:ext uri="{FF2B5EF4-FFF2-40B4-BE49-F238E27FC236}">
                  <a16:creationId xmlns:a16="http://schemas.microsoft.com/office/drawing/2014/main" id="{7345145A-2A51-4C64-8D88-E35B1BE5607C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1</a:t>
              </a:r>
            </a:p>
          </p:txBody>
        </p:sp>
        <p:sp>
          <p:nvSpPr>
            <p:cNvPr id="96" name="Rounded Rectangle 540">
              <a:extLst>
                <a:ext uri="{FF2B5EF4-FFF2-40B4-BE49-F238E27FC236}">
                  <a16:creationId xmlns:a16="http://schemas.microsoft.com/office/drawing/2014/main" id="{B18E83AB-563E-4772-B733-9CB701CBDAC5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2</a:t>
              </a:r>
            </a:p>
          </p:txBody>
        </p:sp>
        <p:sp>
          <p:nvSpPr>
            <p:cNvPr id="97" name="Rounded Rectangle 540">
              <a:extLst>
                <a:ext uri="{FF2B5EF4-FFF2-40B4-BE49-F238E27FC236}">
                  <a16:creationId xmlns:a16="http://schemas.microsoft.com/office/drawing/2014/main" id="{BD496CDA-5704-4BCF-9528-C0DB0DDBBB9B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3</a:t>
              </a: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0F2452E0-F1B9-47F3-8CF1-809164A6C2C4}"/>
              </a:ext>
            </a:extLst>
          </p:cNvPr>
          <p:cNvGrpSpPr/>
          <p:nvPr/>
        </p:nvGrpSpPr>
        <p:grpSpPr>
          <a:xfrm>
            <a:off x="4661639" y="2593378"/>
            <a:ext cx="4267200" cy="252768"/>
            <a:chOff x="609600" y="3862032"/>
            <a:chExt cx="6556786" cy="200736"/>
          </a:xfrm>
        </p:grpSpPr>
        <p:sp>
          <p:nvSpPr>
            <p:cNvPr id="99" name="Rounded Rectangle 540">
              <a:extLst>
                <a:ext uri="{FF2B5EF4-FFF2-40B4-BE49-F238E27FC236}">
                  <a16:creationId xmlns:a16="http://schemas.microsoft.com/office/drawing/2014/main" id="{971326BD-C1B3-4027-A9D5-727D26D72205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4</a:t>
              </a:r>
            </a:p>
          </p:txBody>
        </p:sp>
        <p:sp>
          <p:nvSpPr>
            <p:cNvPr id="100" name="Rounded Rectangle 540">
              <a:extLst>
                <a:ext uri="{FF2B5EF4-FFF2-40B4-BE49-F238E27FC236}">
                  <a16:creationId xmlns:a16="http://schemas.microsoft.com/office/drawing/2014/main" id="{FA7F0397-3025-4706-88B5-FA110AF8C9AA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5</a:t>
              </a:r>
            </a:p>
          </p:txBody>
        </p:sp>
        <p:sp>
          <p:nvSpPr>
            <p:cNvPr id="101" name="Rounded Rectangle 540">
              <a:extLst>
                <a:ext uri="{FF2B5EF4-FFF2-40B4-BE49-F238E27FC236}">
                  <a16:creationId xmlns:a16="http://schemas.microsoft.com/office/drawing/2014/main" id="{4A41FA5A-C024-4D21-A242-C60834D3CCE4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6</a:t>
              </a:r>
            </a:p>
          </p:txBody>
        </p:sp>
        <p:sp>
          <p:nvSpPr>
            <p:cNvPr id="102" name="Rounded Rectangle 540">
              <a:extLst>
                <a:ext uri="{FF2B5EF4-FFF2-40B4-BE49-F238E27FC236}">
                  <a16:creationId xmlns:a16="http://schemas.microsoft.com/office/drawing/2014/main" id="{8564C304-F479-45AB-8195-23E98C53C506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7</a:t>
              </a:r>
            </a:p>
          </p:txBody>
        </p:sp>
      </p:grpSp>
      <p:sp>
        <p:nvSpPr>
          <p:cNvPr id="103" name="Rounded Rectangle 540">
            <a:extLst>
              <a:ext uri="{FF2B5EF4-FFF2-40B4-BE49-F238E27FC236}">
                <a16:creationId xmlns:a16="http://schemas.microsoft.com/office/drawing/2014/main" id="{6F800500-2F04-409E-BF3D-203D6F4778E8}"/>
              </a:ext>
            </a:extLst>
          </p:cNvPr>
          <p:cNvSpPr/>
          <p:nvPr/>
        </p:nvSpPr>
        <p:spPr>
          <a:xfrm>
            <a:off x="356750" y="2220446"/>
            <a:ext cx="2106943" cy="337685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0</a:t>
            </a:r>
          </a:p>
        </p:txBody>
      </p:sp>
      <p:sp>
        <p:nvSpPr>
          <p:cNvPr id="104" name="Rounded Rectangle 540">
            <a:extLst>
              <a:ext uri="{FF2B5EF4-FFF2-40B4-BE49-F238E27FC236}">
                <a16:creationId xmlns:a16="http://schemas.microsoft.com/office/drawing/2014/main" id="{4474CCE9-F0CB-48C0-8AFA-63FE023C8395}"/>
              </a:ext>
            </a:extLst>
          </p:cNvPr>
          <p:cNvSpPr/>
          <p:nvPr/>
        </p:nvSpPr>
        <p:spPr>
          <a:xfrm>
            <a:off x="2517008" y="2220446"/>
            <a:ext cx="2106943" cy="337685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1</a:t>
            </a:r>
          </a:p>
        </p:txBody>
      </p:sp>
      <p:sp>
        <p:nvSpPr>
          <p:cNvPr id="105" name="Rounded Rectangle 540">
            <a:extLst>
              <a:ext uri="{FF2B5EF4-FFF2-40B4-BE49-F238E27FC236}">
                <a16:creationId xmlns:a16="http://schemas.microsoft.com/office/drawing/2014/main" id="{C8A2DA1F-036E-4F70-9B14-4FBDD165C50A}"/>
              </a:ext>
            </a:extLst>
          </p:cNvPr>
          <p:cNvSpPr/>
          <p:nvPr/>
        </p:nvSpPr>
        <p:spPr>
          <a:xfrm>
            <a:off x="4658216" y="2220446"/>
            <a:ext cx="2106943" cy="337685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2</a:t>
            </a:r>
          </a:p>
        </p:txBody>
      </p:sp>
      <p:sp>
        <p:nvSpPr>
          <p:cNvPr id="106" name="Rounded Rectangle 540">
            <a:extLst>
              <a:ext uri="{FF2B5EF4-FFF2-40B4-BE49-F238E27FC236}">
                <a16:creationId xmlns:a16="http://schemas.microsoft.com/office/drawing/2014/main" id="{B6677E48-7821-456A-AA7B-FDC4B3D634E4}"/>
              </a:ext>
            </a:extLst>
          </p:cNvPr>
          <p:cNvSpPr/>
          <p:nvPr/>
        </p:nvSpPr>
        <p:spPr>
          <a:xfrm>
            <a:off x="6821896" y="2220446"/>
            <a:ext cx="2106943" cy="337685"/>
          </a:xfrm>
          <a:prstGeom prst="roundRect">
            <a:avLst>
              <a:gd name="adj" fmla="val 0"/>
            </a:avLst>
          </a:prstGeom>
          <a:noFill/>
          <a:ln w="31750" cap="flat" cmpd="sng" algn="ctr">
            <a:solidFill>
              <a:schemeClr val="tx1">
                <a:lumMod val="50000"/>
              </a:schemeClr>
            </a:solidFill>
            <a:prstDash val="sysDot"/>
          </a:ln>
          <a:effectLst/>
        </p:spPr>
        <p:txBody>
          <a:bodyPr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4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Place 3</a:t>
            </a:r>
          </a:p>
        </p:txBody>
      </p:sp>
      <p:sp>
        <p:nvSpPr>
          <p:cNvPr id="112" name="Arrow: Right 111">
            <a:extLst>
              <a:ext uri="{FF2B5EF4-FFF2-40B4-BE49-F238E27FC236}">
                <a16:creationId xmlns:a16="http://schemas.microsoft.com/office/drawing/2014/main" id="{1420E223-2BA2-457C-A7D3-80D88F543898}"/>
              </a:ext>
            </a:extLst>
          </p:cNvPr>
          <p:cNvSpPr/>
          <p:nvPr/>
        </p:nvSpPr>
        <p:spPr bwMode="auto">
          <a:xfrm rot="5400000">
            <a:off x="4468433" y="2843722"/>
            <a:ext cx="311036" cy="459262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13" name="Content Placeholder 2">
            <a:extLst>
              <a:ext uri="{FF2B5EF4-FFF2-40B4-BE49-F238E27FC236}">
                <a16:creationId xmlns:a16="http://schemas.microsoft.com/office/drawing/2014/main" id="{ED4EB5B7-2FAF-4A55-BB13-4EBBC7CC11F8}"/>
              </a:ext>
            </a:extLst>
          </p:cNvPr>
          <p:cNvSpPr txBox="1">
            <a:spLocks/>
          </p:cNvSpPr>
          <p:nvPr/>
        </p:nvSpPr>
        <p:spPr bwMode="auto">
          <a:xfrm>
            <a:off x="457200" y="5551844"/>
            <a:ext cx="8229600" cy="71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Problem: </a:t>
            </a:r>
            <a:r>
              <a:rPr lang="en-US" kern="0" dirty="0">
                <a:solidFill>
                  <a:srgbClr val="FF0000"/>
                </a:solidFill>
              </a:rPr>
              <a:t>OpenMP affinity setting is too deterministic</a:t>
            </a:r>
            <a:r>
              <a:rPr lang="en-US" kern="0" dirty="0"/>
              <a:t>.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181E109-66B2-441A-A027-60797B5A2B85}"/>
              </a:ext>
            </a:extLst>
          </p:cNvPr>
          <p:cNvSpPr/>
          <p:nvPr/>
        </p:nvSpPr>
        <p:spPr>
          <a:xfrm>
            <a:off x="4800600" y="716340"/>
            <a:ext cx="4228688" cy="1195120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OMP_PLACES={0,1},{2,3},{4,5},{6,7}</a:t>
            </a:r>
            <a:b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OMP_PROC_BIND=spread</a:t>
            </a:r>
            <a:endParaRPr lang="en-US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(4)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4;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comp(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78" name="Heptagon 77">
            <a:extLst>
              <a:ext uri="{FF2B5EF4-FFF2-40B4-BE49-F238E27FC236}">
                <a16:creationId xmlns:a16="http://schemas.microsoft.com/office/drawing/2014/main" id="{E826A97C-B884-47BC-BE5C-19BA08A8DB1D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40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41" grpId="0" animBg="1"/>
      <p:bldP spid="56" grpId="0" animBg="1"/>
      <p:bldP spid="62" grpId="0" animBg="1"/>
      <p:bldP spid="64" grpId="0" animBg="1"/>
      <p:bldP spid="73" grpId="0" animBg="1"/>
      <p:bldP spid="1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DFBA-3465-43ED-85A1-7C7C348F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OpenMP: the Most Popular Multithreading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F0753-F584-4C95-A77C-36A3893EC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Multithreading</a:t>
            </a:r>
            <a:r>
              <a:rPr lang="en-US" dirty="0"/>
              <a:t> is essential for exploiting</a:t>
            </a:r>
            <a:br>
              <a:rPr lang="en-US" dirty="0"/>
            </a:br>
            <a:r>
              <a:rPr lang="en-US" dirty="0"/>
              <a:t>modern CPUs.</a:t>
            </a:r>
          </a:p>
          <a:p>
            <a:r>
              <a:rPr lang="en-US" dirty="0">
                <a:solidFill>
                  <a:srgbClr val="FF0000"/>
                </a:solidFill>
              </a:rPr>
              <a:t>OpenMP</a:t>
            </a:r>
            <a:r>
              <a:rPr lang="en-US" dirty="0"/>
              <a:t> is a popular parallel programming model.</a:t>
            </a:r>
          </a:p>
          <a:p>
            <a:pPr lvl="1"/>
            <a:r>
              <a:rPr lang="en-US" dirty="0"/>
              <a:t>In the HPC field, OpenMP is most popular for multithreading.</a:t>
            </a:r>
          </a:p>
          <a:p>
            <a:pPr lvl="2"/>
            <a:r>
              <a:rPr lang="en-US" dirty="0"/>
              <a:t>57% of DOE </a:t>
            </a:r>
            <a:r>
              <a:rPr lang="en-US" dirty="0" err="1"/>
              <a:t>exascale</a:t>
            </a:r>
            <a:r>
              <a:rPr lang="en-US" dirty="0"/>
              <a:t> applications use OpenMP [*].</a:t>
            </a:r>
          </a:p>
          <a:p>
            <a:pPr lvl="2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Not only user programs but also runtimes and libraries </a:t>
            </a:r>
            <a:r>
              <a:rPr lang="en-US" dirty="0"/>
              <a:t>are parallelized by OpenMP.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C211F-4778-4B0C-A23B-2510E57F96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ABDD23-60B6-4798-AFE8-864A2415A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DED159-BF74-4587-B090-F9216D74982B}"/>
              </a:ext>
            </a:extLst>
          </p:cNvPr>
          <p:cNvSpPr/>
          <p:nvPr/>
        </p:nvSpPr>
        <p:spPr>
          <a:xfrm>
            <a:off x="1" y="6236557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[*] D. E.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Bernholdt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et al. "A Survey of MPI Usage in the US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Exascale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Computing Project",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Concurency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Computat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Pract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Expr, 2018</a:t>
            </a:r>
          </a:p>
        </p:txBody>
      </p:sp>
      <p:sp>
        <p:nvSpPr>
          <p:cNvPr id="25" name="Speech Bubble: Rectangle with Corners Rounded 24">
            <a:extLst>
              <a:ext uri="{FF2B5EF4-FFF2-40B4-BE49-F238E27FC236}">
                <a16:creationId xmlns:a16="http://schemas.microsoft.com/office/drawing/2014/main" id="{5BED0BCB-DFFC-4B1B-9102-B80FF6C9D586}"/>
              </a:ext>
            </a:extLst>
          </p:cNvPr>
          <p:cNvSpPr/>
          <p:nvPr/>
        </p:nvSpPr>
        <p:spPr bwMode="auto">
          <a:xfrm>
            <a:off x="693419" y="5352154"/>
            <a:ext cx="2133600" cy="533400"/>
          </a:xfrm>
          <a:prstGeom prst="wedgeRoundRectCallout">
            <a:avLst>
              <a:gd name="adj1" fmla="val -7567"/>
              <a:gd name="adj2" fmla="val -73959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Runtimes that have</a:t>
            </a:r>
            <a:b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an OpenMP backend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B69328C6-FC10-4538-9964-D0DAA1727DB5}"/>
              </a:ext>
            </a:extLst>
          </p:cNvPr>
          <p:cNvSpPr/>
          <p:nvPr/>
        </p:nvSpPr>
        <p:spPr bwMode="auto">
          <a:xfrm>
            <a:off x="3276600" y="5352154"/>
            <a:ext cx="2133600" cy="321870"/>
          </a:xfrm>
          <a:prstGeom prst="wedgeRoundRectCallout">
            <a:avLst>
              <a:gd name="adj1" fmla="val -19282"/>
              <a:gd name="adj2" fmla="val -73959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BLAS/LAPACK libraries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D508DB5F-AFDA-403F-A164-408B7B8F0E38}"/>
              </a:ext>
            </a:extLst>
          </p:cNvPr>
          <p:cNvSpPr/>
          <p:nvPr/>
        </p:nvSpPr>
        <p:spPr bwMode="auto">
          <a:xfrm>
            <a:off x="6645303" y="5354511"/>
            <a:ext cx="1492194" cy="321870"/>
          </a:xfrm>
          <a:prstGeom prst="wedgeRoundRectCallout">
            <a:avLst>
              <a:gd name="adj1" fmla="val 25401"/>
              <a:gd name="adj2" fmla="val -81357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FFTW library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7F0A801F-C142-412D-A3C0-B317D173E551}"/>
              </a:ext>
            </a:extLst>
          </p:cNvPr>
          <p:cNvSpPr/>
          <p:nvPr/>
        </p:nvSpPr>
        <p:spPr bwMode="auto">
          <a:xfrm>
            <a:off x="5486400" y="4419600"/>
            <a:ext cx="1492194" cy="321870"/>
          </a:xfrm>
          <a:prstGeom prst="wedgeRoundRectCallout">
            <a:avLst>
              <a:gd name="adj1" fmla="val 33061"/>
              <a:gd name="adj2" fmla="val 75484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DNN library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1026" name="Picture 2" descr="OpenMP Logo">
            <a:extLst>
              <a:ext uri="{FF2B5EF4-FFF2-40B4-BE49-F238E27FC236}">
                <a16:creationId xmlns:a16="http://schemas.microsoft.com/office/drawing/2014/main" id="{D1949636-591A-43B3-89F9-FE7E06E3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7503" y="1092543"/>
            <a:ext cx="2429297" cy="792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F9DFA9C-0ECC-4899-BCB7-514DE2E85CF3}"/>
              </a:ext>
            </a:extLst>
          </p:cNvPr>
          <p:cNvSpPr/>
          <p:nvPr/>
        </p:nvSpPr>
        <p:spPr>
          <a:xfrm>
            <a:off x="482600" y="4817670"/>
            <a:ext cx="2184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000" u="sng" dirty="0" err="1">
                <a:solidFill>
                  <a:schemeClr val="tx1">
                    <a:lumMod val="50000"/>
                  </a:schemeClr>
                </a:solidFill>
              </a:rPr>
              <a:t>Kokkos</a:t>
            </a:r>
            <a:r>
              <a:rPr lang="en-US" sz="2000" u="sng" dirty="0">
                <a:solidFill>
                  <a:schemeClr val="tx1">
                    <a:lumMod val="50000"/>
                  </a:schemeClr>
                </a:solidFill>
              </a:rPr>
              <a:t>, RAJA</a:t>
            </a:r>
            <a:r>
              <a:rPr lang="en-US" sz="2000" dirty="0">
                <a:solidFill>
                  <a:schemeClr val="tx1">
                    <a:lumMod val="50000"/>
                  </a:schemeClr>
                </a:solidFill>
              </a:rPr>
              <a:t>,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0F068A7-3948-4E22-829A-ED6EA1D97956}"/>
              </a:ext>
            </a:extLst>
          </p:cNvPr>
          <p:cNvSpPr/>
          <p:nvPr/>
        </p:nvSpPr>
        <p:spPr>
          <a:xfrm>
            <a:off x="2450161" y="4817670"/>
            <a:ext cx="31886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 err="1">
                <a:solidFill>
                  <a:srgbClr val="616161">
                    <a:lumMod val="50000"/>
                  </a:srgbClr>
                </a:solidFill>
              </a:rPr>
              <a:t>OpenBLAS</a:t>
            </a:r>
            <a:r>
              <a:rPr lang="en-US" sz="2000" u="sng" dirty="0">
                <a:solidFill>
                  <a:srgbClr val="616161">
                    <a:lumMod val="50000"/>
                  </a:srgbClr>
                </a:solidFill>
              </a:rPr>
              <a:t>, Intel MKL, SLATE</a:t>
            </a:r>
            <a:r>
              <a:rPr lang="en-US" sz="2000" dirty="0">
                <a:solidFill>
                  <a:srgbClr val="616161">
                    <a:lumMod val="50000"/>
                  </a:srgbClr>
                </a:solidFill>
              </a:rPr>
              <a:t>,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ED182F3-A634-443D-97AB-644D439693E5}"/>
              </a:ext>
            </a:extLst>
          </p:cNvPr>
          <p:cNvSpPr/>
          <p:nvPr/>
        </p:nvSpPr>
        <p:spPr>
          <a:xfrm>
            <a:off x="5486400" y="4817670"/>
            <a:ext cx="18578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>
                <a:solidFill>
                  <a:srgbClr val="616161">
                    <a:lumMod val="50000"/>
                  </a:srgbClr>
                </a:solidFill>
              </a:rPr>
              <a:t>Intel MKL-DNN</a:t>
            </a:r>
            <a:r>
              <a:rPr lang="en-US" sz="2000" dirty="0">
                <a:solidFill>
                  <a:srgbClr val="616161">
                    <a:lumMod val="50000"/>
                  </a:srgbClr>
                </a:solidFill>
              </a:rPr>
              <a:t>,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E23E723-C086-47D9-B5AE-D305F9630974}"/>
              </a:ext>
            </a:extLst>
          </p:cNvPr>
          <p:cNvSpPr/>
          <p:nvPr/>
        </p:nvSpPr>
        <p:spPr>
          <a:xfrm>
            <a:off x="7136695" y="4817670"/>
            <a:ext cx="12266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u="sng" dirty="0">
                <a:solidFill>
                  <a:srgbClr val="616161">
                    <a:lumMod val="50000"/>
                  </a:srgbClr>
                </a:solidFill>
              </a:rPr>
              <a:t>FFTW3</a:t>
            </a:r>
            <a:r>
              <a:rPr lang="en-US" dirty="0">
                <a:solidFill>
                  <a:srgbClr val="616161">
                    <a:lumMod val="50000"/>
                  </a:srgbClr>
                </a:solidFill>
              </a:rPr>
              <a:t>, … </a:t>
            </a:r>
            <a:endParaRPr lang="en-US" dirty="0"/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BC044B54-C78E-4C60-B78E-75B6A4E73BDA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738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14" grpId="0"/>
      <p:bldP spid="18" grpId="0"/>
      <p:bldP spid="29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0817A29-556A-43A8-AF4C-BCA7C62E25BC}"/>
              </a:ext>
            </a:extLst>
          </p:cNvPr>
          <p:cNvGrpSpPr/>
          <p:nvPr/>
        </p:nvGrpSpPr>
        <p:grpSpPr>
          <a:xfrm>
            <a:off x="395015" y="2924313"/>
            <a:ext cx="8608872" cy="2129005"/>
            <a:chOff x="9177575" y="2924313"/>
            <a:chExt cx="8608872" cy="2129005"/>
          </a:xfrm>
        </p:grpSpPr>
        <p:sp>
          <p:nvSpPr>
            <p:cNvPr id="68" name="Rounded Rectangle 542">
              <a:extLst>
                <a:ext uri="{FF2B5EF4-FFF2-40B4-BE49-F238E27FC236}">
                  <a16:creationId xmlns:a16="http://schemas.microsoft.com/office/drawing/2014/main" id="{C1DC2FF7-0469-4674-8394-D65BA7C0B02F}"/>
                </a:ext>
              </a:extLst>
            </p:cNvPr>
            <p:cNvSpPr/>
            <p:nvPr/>
          </p:nvSpPr>
          <p:spPr>
            <a:xfrm>
              <a:off x="9177791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  <p:sp>
          <p:nvSpPr>
            <p:cNvPr id="69" name="Rounded Rectangle 542">
              <a:extLst>
                <a:ext uri="{FF2B5EF4-FFF2-40B4-BE49-F238E27FC236}">
                  <a16:creationId xmlns:a16="http://schemas.microsoft.com/office/drawing/2014/main" id="{7BCE25D4-4872-4F59-8830-6DD0EFA1EE8E}"/>
                </a:ext>
              </a:extLst>
            </p:cNvPr>
            <p:cNvSpPr/>
            <p:nvPr/>
          </p:nvSpPr>
          <p:spPr>
            <a:xfrm>
              <a:off x="10255709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70" name="Rounded Rectangle 542">
              <a:extLst>
                <a:ext uri="{FF2B5EF4-FFF2-40B4-BE49-F238E27FC236}">
                  <a16:creationId xmlns:a16="http://schemas.microsoft.com/office/drawing/2014/main" id="{5B586FAA-CD74-4DE6-8745-08031CF971C1}"/>
                </a:ext>
              </a:extLst>
            </p:cNvPr>
            <p:cNvSpPr/>
            <p:nvPr/>
          </p:nvSpPr>
          <p:spPr>
            <a:xfrm>
              <a:off x="9177575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71" name="Rounded Rectangle 542">
              <a:extLst>
                <a:ext uri="{FF2B5EF4-FFF2-40B4-BE49-F238E27FC236}">
                  <a16:creationId xmlns:a16="http://schemas.microsoft.com/office/drawing/2014/main" id="{F3EFE380-1D03-4C2B-A6D1-F967649EBE7A}"/>
                </a:ext>
              </a:extLst>
            </p:cNvPr>
            <p:cNvSpPr/>
            <p:nvPr/>
          </p:nvSpPr>
          <p:spPr>
            <a:xfrm>
              <a:off x="10255493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D33DE8A-6EB6-45D7-B42C-FC29F22B1E17}"/>
                </a:ext>
              </a:extLst>
            </p:cNvPr>
            <p:cNvSpPr/>
            <p:nvPr/>
          </p:nvSpPr>
          <p:spPr bwMode="auto">
            <a:xfrm>
              <a:off x="9274634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92AA7CB-A5C8-49F2-8E80-8296928EC3B3}"/>
                </a:ext>
              </a:extLst>
            </p:cNvPr>
            <p:cNvSpPr/>
            <p:nvPr/>
          </p:nvSpPr>
          <p:spPr bwMode="auto">
            <a:xfrm>
              <a:off x="10338237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8596B7C5-1ECA-4613-9076-E047A511D697}"/>
                </a:ext>
              </a:extLst>
            </p:cNvPr>
            <p:cNvSpPr/>
            <p:nvPr/>
          </p:nvSpPr>
          <p:spPr bwMode="auto">
            <a:xfrm>
              <a:off x="9274534" y="2964620"/>
              <a:ext cx="1938021" cy="1452430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</a:rPr>
                <a:t>            Place queue</a:t>
              </a:r>
            </a:p>
          </p:txBody>
        </p:sp>
        <p:sp>
          <p:nvSpPr>
            <p:cNvPr id="77" name="Rounded Rectangle 542">
              <a:extLst>
                <a:ext uri="{FF2B5EF4-FFF2-40B4-BE49-F238E27FC236}">
                  <a16:creationId xmlns:a16="http://schemas.microsoft.com/office/drawing/2014/main" id="{B9DF17D5-5156-429C-B607-705354C341CE}"/>
                </a:ext>
              </a:extLst>
            </p:cNvPr>
            <p:cNvSpPr/>
            <p:nvPr/>
          </p:nvSpPr>
          <p:spPr>
            <a:xfrm>
              <a:off x="11349337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78" name="Rounded Rectangle 542">
              <a:extLst>
                <a:ext uri="{FF2B5EF4-FFF2-40B4-BE49-F238E27FC236}">
                  <a16:creationId xmlns:a16="http://schemas.microsoft.com/office/drawing/2014/main" id="{721A60F9-B3A6-47C4-85E9-2ECA53CA8E30}"/>
                </a:ext>
              </a:extLst>
            </p:cNvPr>
            <p:cNvSpPr/>
            <p:nvPr/>
          </p:nvSpPr>
          <p:spPr>
            <a:xfrm>
              <a:off x="12427255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  <p:sp>
          <p:nvSpPr>
            <p:cNvPr id="79" name="Rounded Rectangle 542">
              <a:extLst>
                <a:ext uri="{FF2B5EF4-FFF2-40B4-BE49-F238E27FC236}">
                  <a16:creationId xmlns:a16="http://schemas.microsoft.com/office/drawing/2014/main" id="{F0484870-5A5C-4DBD-9638-D5DD5283592D}"/>
                </a:ext>
              </a:extLst>
            </p:cNvPr>
            <p:cNvSpPr/>
            <p:nvPr/>
          </p:nvSpPr>
          <p:spPr>
            <a:xfrm>
              <a:off x="11349121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80" name="Rounded Rectangle 542">
              <a:extLst>
                <a:ext uri="{FF2B5EF4-FFF2-40B4-BE49-F238E27FC236}">
                  <a16:creationId xmlns:a16="http://schemas.microsoft.com/office/drawing/2014/main" id="{F18A82DF-7828-4D51-B6DF-243F5DED6AAA}"/>
                </a:ext>
              </a:extLst>
            </p:cNvPr>
            <p:cNvSpPr/>
            <p:nvPr/>
          </p:nvSpPr>
          <p:spPr>
            <a:xfrm>
              <a:off x="12427039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C2879F5-159B-44F8-858F-421F3D6CF10D}"/>
                </a:ext>
              </a:extLst>
            </p:cNvPr>
            <p:cNvSpPr/>
            <p:nvPr/>
          </p:nvSpPr>
          <p:spPr bwMode="auto">
            <a:xfrm>
              <a:off x="11446180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DFA9605-3057-4957-BCF8-D9B694B86484}"/>
                </a:ext>
              </a:extLst>
            </p:cNvPr>
            <p:cNvSpPr/>
            <p:nvPr/>
          </p:nvSpPr>
          <p:spPr bwMode="auto">
            <a:xfrm>
              <a:off x="12509783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5DBBECF3-9CD9-4306-BB2C-99EE9319CFCF}"/>
                </a:ext>
              </a:extLst>
            </p:cNvPr>
            <p:cNvSpPr/>
            <p:nvPr/>
          </p:nvSpPr>
          <p:spPr bwMode="auto">
            <a:xfrm>
              <a:off x="11446079" y="2964620"/>
              <a:ext cx="1938021" cy="1452430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</a:rPr>
                <a:t>Place queue</a:t>
              </a:r>
            </a:p>
          </p:txBody>
        </p:sp>
        <p:sp>
          <p:nvSpPr>
            <p:cNvPr id="103" name="Rounded Rectangle 542">
              <a:extLst>
                <a:ext uri="{FF2B5EF4-FFF2-40B4-BE49-F238E27FC236}">
                  <a16:creationId xmlns:a16="http://schemas.microsoft.com/office/drawing/2014/main" id="{77D79ED6-62EC-49BB-A267-63E2B4E8F8DA}"/>
                </a:ext>
              </a:extLst>
            </p:cNvPr>
            <p:cNvSpPr/>
            <p:nvPr/>
          </p:nvSpPr>
          <p:spPr>
            <a:xfrm>
              <a:off x="13513318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4</a:t>
              </a:r>
            </a:p>
          </p:txBody>
        </p:sp>
        <p:sp>
          <p:nvSpPr>
            <p:cNvPr id="104" name="Rounded Rectangle 542">
              <a:extLst>
                <a:ext uri="{FF2B5EF4-FFF2-40B4-BE49-F238E27FC236}">
                  <a16:creationId xmlns:a16="http://schemas.microsoft.com/office/drawing/2014/main" id="{03B1B303-1E3F-444A-9E7E-E1484509A3EA}"/>
                </a:ext>
              </a:extLst>
            </p:cNvPr>
            <p:cNvSpPr/>
            <p:nvPr/>
          </p:nvSpPr>
          <p:spPr>
            <a:xfrm>
              <a:off x="14591237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5</a:t>
              </a:r>
            </a:p>
          </p:txBody>
        </p:sp>
        <p:sp>
          <p:nvSpPr>
            <p:cNvPr id="105" name="Rounded Rectangle 542">
              <a:extLst>
                <a:ext uri="{FF2B5EF4-FFF2-40B4-BE49-F238E27FC236}">
                  <a16:creationId xmlns:a16="http://schemas.microsoft.com/office/drawing/2014/main" id="{231853D6-3A50-4B81-9642-3C73D5628B0F}"/>
                </a:ext>
              </a:extLst>
            </p:cNvPr>
            <p:cNvSpPr/>
            <p:nvPr/>
          </p:nvSpPr>
          <p:spPr>
            <a:xfrm>
              <a:off x="13513102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06" name="Rounded Rectangle 542">
              <a:extLst>
                <a:ext uri="{FF2B5EF4-FFF2-40B4-BE49-F238E27FC236}">
                  <a16:creationId xmlns:a16="http://schemas.microsoft.com/office/drawing/2014/main" id="{69648CAC-644A-434A-A1C7-251B1937F451}"/>
                </a:ext>
              </a:extLst>
            </p:cNvPr>
            <p:cNvSpPr/>
            <p:nvPr/>
          </p:nvSpPr>
          <p:spPr>
            <a:xfrm>
              <a:off x="14591020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F104F4A-66A1-45D6-9A2F-7938F46AE660}"/>
                </a:ext>
              </a:extLst>
            </p:cNvPr>
            <p:cNvSpPr/>
            <p:nvPr/>
          </p:nvSpPr>
          <p:spPr bwMode="auto">
            <a:xfrm>
              <a:off x="13610162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EE45A55D-05F7-4520-AD1E-C7B5C5F85E47}"/>
                </a:ext>
              </a:extLst>
            </p:cNvPr>
            <p:cNvSpPr/>
            <p:nvPr/>
          </p:nvSpPr>
          <p:spPr bwMode="auto">
            <a:xfrm>
              <a:off x="14673764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9B1E6FF3-4405-4BB0-9E70-FE79B15361F9}"/>
                </a:ext>
              </a:extLst>
            </p:cNvPr>
            <p:cNvSpPr/>
            <p:nvPr/>
          </p:nvSpPr>
          <p:spPr bwMode="auto">
            <a:xfrm>
              <a:off x="13610061" y="2964620"/>
              <a:ext cx="1938021" cy="1452430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Place queue</a:t>
              </a:r>
            </a:p>
          </p:txBody>
        </p:sp>
        <p:sp>
          <p:nvSpPr>
            <p:cNvPr id="112" name="Rounded Rectangle 542">
              <a:extLst>
                <a:ext uri="{FF2B5EF4-FFF2-40B4-BE49-F238E27FC236}">
                  <a16:creationId xmlns:a16="http://schemas.microsoft.com/office/drawing/2014/main" id="{36432F93-123B-48D9-9DEF-4C4472793E40}"/>
                </a:ext>
              </a:extLst>
            </p:cNvPr>
            <p:cNvSpPr/>
            <p:nvPr/>
          </p:nvSpPr>
          <p:spPr>
            <a:xfrm>
              <a:off x="15668722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6</a:t>
              </a:r>
            </a:p>
          </p:txBody>
        </p:sp>
        <p:sp>
          <p:nvSpPr>
            <p:cNvPr id="113" name="Rounded Rectangle 542">
              <a:extLst>
                <a:ext uri="{FF2B5EF4-FFF2-40B4-BE49-F238E27FC236}">
                  <a16:creationId xmlns:a16="http://schemas.microsoft.com/office/drawing/2014/main" id="{5157D4D4-92F9-4470-A86E-5ED2D7F10571}"/>
                </a:ext>
              </a:extLst>
            </p:cNvPr>
            <p:cNvSpPr/>
            <p:nvPr/>
          </p:nvSpPr>
          <p:spPr>
            <a:xfrm>
              <a:off x="16746641" y="2924313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7</a:t>
              </a:r>
            </a:p>
          </p:txBody>
        </p:sp>
        <p:sp>
          <p:nvSpPr>
            <p:cNvPr id="114" name="Rounded Rectangle 542">
              <a:extLst>
                <a:ext uri="{FF2B5EF4-FFF2-40B4-BE49-F238E27FC236}">
                  <a16:creationId xmlns:a16="http://schemas.microsoft.com/office/drawing/2014/main" id="{7A6550AD-6632-466F-921C-F5412734D9F3}"/>
                </a:ext>
              </a:extLst>
            </p:cNvPr>
            <p:cNvSpPr/>
            <p:nvPr/>
          </p:nvSpPr>
          <p:spPr>
            <a:xfrm>
              <a:off x="15668506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15" name="Rounded Rectangle 542">
              <a:extLst>
                <a:ext uri="{FF2B5EF4-FFF2-40B4-BE49-F238E27FC236}">
                  <a16:creationId xmlns:a16="http://schemas.microsoft.com/office/drawing/2014/main" id="{C52AF179-DF2D-4836-B1AD-A01D71AF1F66}"/>
                </a:ext>
              </a:extLst>
            </p:cNvPr>
            <p:cNvSpPr/>
            <p:nvPr/>
          </p:nvSpPr>
          <p:spPr>
            <a:xfrm>
              <a:off x="16746424" y="4885812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72005B61-2328-474F-AEEE-826C46C537D2}"/>
                </a:ext>
              </a:extLst>
            </p:cNvPr>
            <p:cNvSpPr/>
            <p:nvPr/>
          </p:nvSpPr>
          <p:spPr bwMode="auto">
            <a:xfrm>
              <a:off x="15765566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F03E30C0-FA76-415C-8943-2A9305348925}"/>
                </a:ext>
              </a:extLst>
            </p:cNvPr>
            <p:cNvSpPr/>
            <p:nvPr/>
          </p:nvSpPr>
          <p:spPr bwMode="auto">
            <a:xfrm>
              <a:off x="16829168" y="4473764"/>
              <a:ext cx="874317" cy="17822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5B5B8BCC-204F-4B63-867D-E6B35E465F1F}"/>
                </a:ext>
              </a:extLst>
            </p:cNvPr>
            <p:cNvSpPr/>
            <p:nvPr/>
          </p:nvSpPr>
          <p:spPr bwMode="auto">
            <a:xfrm>
              <a:off x="15765465" y="2964620"/>
              <a:ext cx="1938021" cy="1452430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Place queue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9C5C3E-B743-4807-A3A7-D98A0443C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OpenMP Affinity is Too Deterministic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B154C-9636-4E0C-AF2C-9350D81D5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4304887" cy="5410200"/>
          </a:xfrm>
        </p:spPr>
        <p:txBody>
          <a:bodyPr/>
          <a:lstStyle/>
          <a:p>
            <a:r>
              <a:rPr lang="en-US" dirty="0"/>
              <a:t>Affinity </a:t>
            </a:r>
            <a:r>
              <a:rPr lang="en-US" sz="1400" dirty="0"/>
              <a:t>(or bind-var)</a:t>
            </a:r>
            <a:r>
              <a:rPr lang="en-US" dirty="0"/>
              <a:t> is </a:t>
            </a:r>
            <a:r>
              <a:rPr lang="en-US" dirty="0">
                <a:solidFill>
                  <a:srgbClr val="FF0000"/>
                </a:solidFill>
              </a:rPr>
              <a:t>once set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all the OpenMP threads created in the descendant parallel regions</a:t>
            </a:r>
            <a:r>
              <a:rPr lang="en-US" dirty="0"/>
              <a:t> are bound to places.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5ECA12-29F5-4DF4-BE0B-63E4813FA6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FD03F1-E3D8-4803-839C-6DD9143F18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71F09A-DA79-406A-82AE-4AB17A474B59}"/>
              </a:ext>
            </a:extLst>
          </p:cNvPr>
          <p:cNvSpPr/>
          <p:nvPr/>
        </p:nvSpPr>
        <p:spPr>
          <a:xfrm>
            <a:off x="4938389" y="861875"/>
            <a:ext cx="4098714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OMP_PLACES={0,1},{2,3},{4,5},{6,7}</a:t>
            </a:r>
            <a:b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OMP_PROC_BIND=spread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 = 0; j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22" name="Rounded Rectangle 542">
            <a:extLst>
              <a:ext uri="{FF2B5EF4-FFF2-40B4-BE49-F238E27FC236}">
                <a16:creationId xmlns:a16="http://schemas.microsoft.com/office/drawing/2014/main" id="{47BCF8A6-4CD1-43B4-B24D-683C01F3516E}"/>
              </a:ext>
            </a:extLst>
          </p:cNvPr>
          <p:cNvSpPr/>
          <p:nvPr/>
        </p:nvSpPr>
        <p:spPr>
          <a:xfrm>
            <a:off x="702987" y="3080860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75262CD-6AF5-4AE7-B002-3FE5A27F40AF}"/>
              </a:ext>
            </a:extLst>
          </p:cNvPr>
          <p:cNvGrpSpPr/>
          <p:nvPr/>
        </p:nvGrpSpPr>
        <p:grpSpPr>
          <a:xfrm>
            <a:off x="431799" y="2964620"/>
            <a:ext cx="8564270" cy="2022135"/>
            <a:chOff x="431799" y="2964620"/>
            <a:chExt cx="8564270" cy="2022135"/>
          </a:xfrm>
        </p:grpSpPr>
        <p:sp>
          <p:nvSpPr>
            <p:cNvPr id="18" name="Rounded Rectangle 540">
              <a:extLst>
                <a:ext uri="{FF2B5EF4-FFF2-40B4-BE49-F238E27FC236}">
                  <a16:creationId xmlns:a16="http://schemas.microsoft.com/office/drawing/2014/main" id="{7A46505C-40BA-42F5-B72B-0A43928C395E}"/>
                </a:ext>
              </a:extLst>
            </p:cNvPr>
            <p:cNvSpPr/>
            <p:nvPr/>
          </p:nvSpPr>
          <p:spPr>
            <a:xfrm>
              <a:off x="431799" y="2964620"/>
              <a:ext cx="2103523" cy="2022135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0</a:t>
              </a:r>
            </a:p>
          </p:txBody>
        </p:sp>
        <p:sp>
          <p:nvSpPr>
            <p:cNvPr id="28" name="Rounded Rectangle 540">
              <a:extLst>
                <a:ext uri="{FF2B5EF4-FFF2-40B4-BE49-F238E27FC236}">
                  <a16:creationId xmlns:a16="http://schemas.microsoft.com/office/drawing/2014/main" id="{2280F67E-2466-407B-971C-D43FDC89D0DB}"/>
                </a:ext>
              </a:extLst>
            </p:cNvPr>
            <p:cNvSpPr/>
            <p:nvPr/>
          </p:nvSpPr>
          <p:spPr>
            <a:xfrm>
              <a:off x="2592059" y="2964620"/>
              <a:ext cx="2095706" cy="2022135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1</a:t>
              </a:r>
            </a:p>
          </p:txBody>
        </p:sp>
        <p:sp>
          <p:nvSpPr>
            <p:cNvPr id="30" name="Rounded Rectangle 540">
              <a:extLst>
                <a:ext uri="{FF2B5EF4-FFF2-40B4-BE49-F238E27FC236}">
                  <a16:creationId xmlns:a16="http://schemas.microsoft.com/office/drawing/2014/main" id="{4EB5D7A9-6389-4F5D-8C4E-442CF367A595}"/>
                </a:ext>
              </a:extLst>
            </p:cNvPr>
            <p:cNvSpPr/>
            <p:nvPr/>
          </p:nvSpPr>
          <p:spPr>
            <a:xfrm>
              <a:off x="4736686" y="2964620"/>
              <a:ext cx="2095705" cy="2022135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2</a:t>
              </a:r>
            </a:p>
          </p:txBody>
        </p:sp>
        <p:sp>
          <p:nvSpPr>
            <p:cNvPr id="32" name="Rounded Rectangle 540">
              <a:extLst>
                <a:ext uri="{FF2B5EF4-FFF2-40B4-BE49-F238E27FC236}">
                  <a16:creationId xmlns:a16="http://schemas.microsoft.com/office/drawing/2014/main" id="{0A299CEC-6682-4A35-B544-2F52BD0EEE83}"/>
                </a:ext>
              </a:extLst>
            </p:cNvPr>
            <p:cNvSpPr/>
            <p:nvPr/>
          </p:nvSpPr>
          <p:spPr>
            <a:xfrm>
              <a:off x="6900364" y="2964620"/>
              <a:ext cx="2095705" cy="2022135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3</a:t>
              </a:r>
            </a:p>
          </p:txBody>
        </p:sp>
      </p:grpSp>
      <p:sp>
        <p:nvSpPr>
          <p:cNvPr id="34" name="Rounded Rectangle 542">
            <a:extLst>
              <a:ext uri="{FF2B5EF4-FFF2-40B4-BE49-F238E27FC236}">
                <a16:creationId xmlns:a16="http://schemas.microsoft.com/office/drawing/2014/main" id="{E58807D1-40CE-41B9-86FB-6AA06638FB22}"/>
              </a:ext>
            </a:extLst>
          </p:cNvPr>
          <p:cNvSpPr/>
          <p:nvPr/>
        </p:nvSpPr>
        <p:spPr>
          <a:xfrm>
            <a:off x="1771768" y="3080860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=1</a:t>
            </a:r>
          </a:p>
        </p:txBody>
      </p:sp>
      <p:sp>
        <p:nvSpPr>
          <p:cNvPr id="35" name="Rounded Rectangle 542">
            <a:extLst>
              <a:ext uri="{FF2B5EF4-FFF2-40B4-BE49-F238E27FC236}">
                <a16:creationId xmlns:a16="http://schemas.microsoft.com/office/drawing/2014/main" id="{4DF60B80-7C4D-4EA8-ADD4-2026D1611B97}"/>
              </a:ext>
            </a:extLst>
          </p:cNvPr>
          <p:cNvSpPr/>
          <p:nvPr/>
        </p:nvSpPr>
        <p:spPr>
          <a:xfrm>
            <a:off x="2843112" y="3080860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=2</a:t>
            </a:r>
          </a:p>
        </p:txBody>
      </p:sp>
      <p:sp>
        <p:nvSpPr>
          <p:cNvPr id="36" name="Rounded Rectangle 542">
            <a:extLst>
              <a:ext uri="{FF2B5EF4-FFF2-40B4-BE49-F238E27FC236}">
                <a16:creationId xmlns:a16="http://schemas.microsoft.com/office/drawing/2014/main" id="{94D00C56-5606-40A5-B7C7-48456D322E9B}"/>
              </a:ext>
            </a:extLst>
          </p:cNvPr>
          <p:cNvSpPr/>
          <p:nvPr/>
        </p:nvSpPr>
        <p:spPr>
          <a:xfrm>
            <a:off x="3911893" y="3080860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=3</a:t>
            </a:r>
          </a:p>
        </p:txBody>
      </p:sp>
      <p:sp>
        <p:nvSpPr>
          <p:cNvPr id="37" name="Rounded Rectangle 542">
            <a:extLst>
              <a:ext uri="{FF2B5EF4-FFF2-40B4-BE49-F238E27FC236}">
                <a16:creationId xmlns:a16="http://schemas.microsoft.com/office/drawing/2014/main" id="{B5A7EB95-B0B8-4B41-A64D-E265DF86D273}"/>
              </a:ext>
            </a:extLst>
          </p:cNvPr>
          <p:cNvSpPr/>
          <p:nvPr/>
        </p:nvSpPr>
        <p:spPr>
          <a:xfrm>
            <a:off x="5011897" y="3079365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=4</a:t>
            </a:r>
          </a:p>
        </p:txBody>
      </p:sp>
      <p:sp>
        <p:nvSpPr>
          <p:cNvPr id="38" name="Rounded Rectangle 542">
            <a:extLst>
              <a:ext uri="{FF2B5EF4-FFF2-40B4-BE49-F238E27FC236}">
                <a16:creationId xmlns:a16="http://schemas.microsoft.com/office/drawing/2014/main" id="{CD640EB7-4CFD-4082-BB90-43FDFA613862}"/>
              </a:ext>
            </a:extLst>
          </p:cNvPr>
          <p:cNvSpPr/>
          <p:nvPr/>
        </p:nvSpPr>
        <p:spPr>
          <a:xfrm>
            <a:off x="6080678" y="3079365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=5</a:t>
            </a:r>
          </a:p>
        </p:txBody>
      </p:sp>
      <p:sp>
        <p:nvSpPr>
          <p:cNvPr id="39" name="Rounded Rectangle 542">
            <a:extLst>
              <a:ext uri="{FF2B5EF4-FFF2-40B4-BE49-F238E27FC236}">
                <a16:creationId xmlns:a16="http://schemas.microsoft.com/office/drawing/2014/main" id="{FFAC7E4E-6D0E-4AF7-BFFA-52D532421D00}"/>
              </a:ext>
            </a:extLst>
          </p:cNvPr>
          <p:cNvSpPr/>
          <p:nvPr/>
        </p:nvSpPr>
        <p:spPr>
          <a:xfrm>
            <a:off x="7179987" y="3079365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=6</a:t>
            </a:r>
          </a:p>
        </p:txBody>
      </p:sp>
      <p:sp>
        <p:nvSpPr>
          <p:cNvPr id="40" name="Rounded Rectangle 542">
            <a:extLst>
              <a:ext uri="{FF2B5EF4-FFF2-40B4-BE49-F238E27FC236}">
                <a16:creationId xmlns:a16="http://schemas.microsoft.com/office/drawing/2014/main" id="{A793FDF9-3CF1-431F-A959-B8FEDFA37845}"/>
              </a:ext>
            </a:extLst>
          </p:cNvPr>
          <p:cNvSpPr/>
          <p:nvPr/>
        </p:nvSpPr>
        <p:spPr>
          <a:xfrm>
            <a:off x="8248768" y="3079365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=7</a:t>
            </a:r>
          </a:p>
        </p:txBody>
      </p:sp>
      <p:sp>
        <p:nvSpPr>
          <p:cNvPr id="55" name="Content Placeholder 2">
            <a:extLst>
              <a:ext uri="{FF2B5EF4-FFF2-40B4-BE49-F238E27FC236}">
                <a16:creationId xmlns:a16="http://schemas.microsoft.com/office/drawing/2014/main" id="{FA4019C8-0B0C-4A5C-999B-C7F9B8C9987A}"/>
              </a:ext>
            </a:extLst>
          </p:cNvPr>
          <p:cNvSpPr txBox="1">
            <a:spLocks/>
          </p:cNvSpPr>
          <p:nvPr/>
        </p:nvSpPr>
        <p:spPr bwMode="auto">
          <a:xfrm>
            <a:off x="457199" y="5465365"/>
            <a:ext cx="8229600" cy="1013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Promising direction: </a:t>
            </a:r>
            <a:r>
              <a:rPr lang="en-US" kern="0" dirty="0">
                <a:solidFill>
                  <a:srgbClr val="FF0000"/>
                </a:solidFill>
              </a:rPr>
              <a:t>scheduling innermost threads with unbound random work stealing</a:t>
            </a:r>
            <a:r>
              <a:rPr lang="en-US" kern="0" dirty="0"/>
              <a:t>.</a:t>
            </a:r>
          </a:p>
          <a:p>
            <a:endParaRPr lang="en-US" kern="0" dirty="0"/>
          </a:p>
        </p:txBody>
      </p:sp>
      <p:sp>
        <p:nvSpPr>
          <p:cNvPr id="56" name="Speech Bubble: Rectangle with Corners Rounded 55">
            <a:extLst>
              <a:ext uri="{FF2B5EF4-FFF2-40B4-BE49-F238E27FC236}">
                <a16:creationId xmlns:a16="http://schemas.microsoft.com/office/drawing/2014/main" id="{71BF2CEB-AB48-4627-8F2A-84E6BB32D79B}"/>
              </a:ext>
            </a:extLst>
          </p:cNvPr>
          <p:cNvSpPr/>
          <p:nvPr/>
        </p:nvSpPr>
        <p:spPr bwMode="auto">
          <a:xfrm>
            <a:off x="4681039" y="2486011"/>
            <a:ext cx="3396162" cy="316422"/>
          </a:xfrm>
          <a:prstGeom prst="wedgeRoundRectCallout">
            <a:avLst>
              <a:gd name="adj1" fmla="val -56242"/>
              <a:gd name="adj2" fmla="val -5156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The OpenMP specification writes so.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502941F-C882-431E-83B0-79F376EA6BB8}"/>
              </a:ext>
            </a:extLst>
          </p:cNvPr>
          <p:cNvGrpSpPr/>
          <p:nvPr/>
        </p:nvGrpSpPr>
        <p:grpSpPr>
          <a:xfrm>
            <a:off x="411892" y="5123471"/>
            <a:ext cx="8572088" cy="205272"/>
            <a:chOff x="431799" y="5123471"/>
            <a:chExt cx="8572088" cy="205272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EB4A23F-9CB8-4B83-90EF-57FA73819C24}"/>
                </a:ext>
              </a:extLst>
            </p:cNvPr>
            <p:cNvGrpSpPr/>
            <p:nvPr/>
          </p:nvGrpSpPr>
          <p:grpSpPr>
            <a:xfrm>
              <a:off x="431799" y="5123471"/>
              <a:ext cx="4267200" cy="205272"/>
              <a:chOff x="609600" y="3862032"/>
              <a:chExt cx="6556786" cy="200736"/>
            </a:xfrm>
          </p:grpSpPr>
          <p:sp>
            <p:nvSpPr>
              <p:cNvPr id="54" name="Rounded Rectangle 540">
                <a:extLst>
                  <a:ext uri="{FF2B5EF4-FFF2-40B4-BE49-F238E27FC236}">
                    <a16:creationId xmlns:a16="http://schemas.microsoft.com/office/drawing/2014/main" id="{D37B6A49-FB4E-4B0D-B6A6-BDAE6474DFBB}"/>
                  </a:ext>
                </a:extLst>
              </p:cNvPr>
              <p:cNvSpPr/>
              <p:nvPr/>
            </p:nvSpPr>
            <p:spPr>
              <a:xfrm>
                <a:off x="609600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0</a:t>
                </a:r>
              </a:p>
            </p:txBody>
          </p:sp>
          <p:sp>
            <p:nvSpPr>
              <p:cNvPr id="58" name="Rounded Rectangle 540">
                <a:extLst>
                  <a:ext uri="{FF2B5EF4-FFF2-40B4-BE49-F238E27FC236}">
                    <a16:creationId xmlns:a16="http://schemas.microsoft.com/office/drawing/2014/main" id="{9D763053-850C-49E8-9BB4-CDA794338A6B}"/>
                  </a:ext>
                </a:extLst>
              </p:cNvPr>
              <p:cNvSpPr/>
              <p:nvPr/>
            </p:nvSpPr>
            <p:spPr>
              <a:xfrm>
                <a:off x="2257271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1</a:t>
                </a:r>
              </a:p>
            </p:txBody>
          </p:sp>
          <p:sp>
            <p:nvSpPr>
              <p:cNvPr id="59" name="Rounded Rectangle 540">
                <a:extLst>
                  <a:ext uri="{FF2B5EF4-FFF2-40B4-BE49-F238E27FC236}">
                    <a16:creationId xmlns:a16="http://schemas.microsoft.com/office/drawing/2014/main" id="{C228A87B-A585-4353-8C8E-A94C26D6E6BD}"/>
                  </a:ext>
                </a:extLst>
              </p:cNvPr>
              <p:cNvSpPr/>
              <p:nvPr/>
            </p:nvSpPr>
            <p:spPr>
              <a:xfrm>
                <a:off x="3928954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2</a:t>
                </a:r>
              </a:p>
            </p:txBody>
          </p:sp>
          <p:sp>
            <p:nvSpPr>
              <p:cNvPr id="60" name="Rounded Rectangle 540">
                <a:extLst>
                  <a:ext uri="{FF2B5EF4-FFF2-40B4-BE49-F238E27FC236}">
                    <a16:creationId xmlns:a16="http://schemas.microsoft.com/office/drawing/2014/main" id="{FBF381F8-5075-414A-A554-26F94468B9ED}"/>
                  </a:ext>
                </a:extLst>
              </p:cNvPr>
              <p:cNvSpPr/>
              <p:nvPr/>
            </p:nvSpPr>
            <p:spPr>
              <a:xfrm>
                <a:off x="5576625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3</a:t>
                </a: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E37B313-BB1D-4533-A723-25A291A13E1F}"/>
                </a:ext>
              </a:extLst>
            </p:cNvPr>
            <p:cNvGrpSpPr/>
            <p:nvPr/>
          </p:nvGrpSpPr>
          <p:grpSpPr>
            <a:xfrm>
              <a:off x="4736687" y="5123471"/>
              <a:ext cx="4267200" cy="205272"/>
              <a:chOff x="609600" y="3862032"/>
              <a:chExt cx="6556786" cy="200736"/>
            </a:xfrm>
          </p:grpSpPr>
          <p:sp>
            <p:nvSpPr>
              <p:cNvPr id="62" name="Rounded Rectangle 540">
                <a:extLst>
                  <a:ext uri="{FF2B5EF4-FFF2-40B4-BE49-F238E27FC236}">
                    <a16:creationId xmlns:a16="http://schemas.microsoft.com/office/drawing/2014/main" id="{65FB6483-986C-4DDC-B75B-289B8E2651FB}"/>
                  </a:ext>
                </a:extLst>
              </p:cNvPr>
              <p:cNvSpPr/>
              <p:nvPr/>
            </p:nvSpPr>
            <p:spPr>
              <a:xfrm>
                <a:off x="609600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4</a:t>
                </a:r>
              </a:p>
            </p:txBody>
          </p:sp>
          <p:sp>
            <p:nvSpPr>
              <p:cNvPr id="63" name="Rounded Rectangle 540">
                <a:extLst>
                  <a:ext uri="{FF2B5EF4-FFF2-40B4-BE49-F238E27FC236}">
                    <a16:creationId xmlns:a16="http://schemas.microsoft.com/office/drawing/2014/main" id="{57E7A785-2287-4EC5-B32B-0598B01DC867}"/>
                  </a:ext>
                </a:extLst>
              </p:cNvPr>
              <p:cNvSpPr/>
              <p:nvPr/>
            </p:nvSpPr>
            <p:spPr>
              <a:xfrm>
                <a:off x="2257271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5</a:t>
                </a:r>
              </a:p>
            </p:txBody>
          </p:sp>
          <p:sp>
            <p:nvSpPr>
              <p:cNvPr id="64" name="Rounded Rectangle 540">
                <a:extLst>
                  <a:ext uri="{FF2B5EF4-FFF2-40B4-BE49-F238E27FC236}">
                    <a16:creationId xmlns:a16="http://schemas.microsoft.com/office/drawing/2014/main" id="{B683624C-29CA-40FE-AF14-89E24D13F9FA}"/>
                  </a:ext>
                </a:extLst>
              </p:cNvPr>
              <p:cNvSpPr/>
              <p:nvPr/>
            </p:nvSpPr>
            <p:spPr>
              <a:xfrm>
                <a:off x="3928954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6</a:t>
                </a:r>
              </a:p>
            </p:txBody>
          </p:sp>
          <p:sp>
            <p:nvSpPr>
              <p:cNvPr id="65" name="Rounded Rectangle 540">
                <a:extLst>
                  <a:ext uri="{FF2B5EF4-FFF2-40B4-BE49-F238E27FC236}">
                    <a16:creationId xmlns:a16="http://schemas.microsoft.com/office/drawing/2014/main" id="{42D1AA5A-38F7-41F2-A214-29A429A4BDCA}"/>
                  </a:ext>
                </a:extLst>
              </p:cNvPr>
              <p:cNvSpPr/>
              <p:nvPr/>
            </p:nvSpPr>
            <p:spPr>
              <a:xfrm>
                <a:off x="5576625" y="3862032"/>
                <a:ext cx="1589761" cy="200736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lumMod val="75000"/>
                </a:schemeClr>
              </a:solidFill>
              <a:ln w="31750" cap="flat" cmpd="sng" algn="ctr">
                <a:solidFill>
                  <a:schemeClr val="tx1">
                    <a:lumMod val="50000"/>
                  </a:schemeClr>
                </a:solidFill>
                <a:prstDash val="solid"/>
              </a:ln>
              <a:effectLst/>
            </p:spPr>
            <p:txBody>
              <a:bodyPr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100" kern="0" dirty="0">
                    <a:solidFill>
                      <a:schemeClr val="bg1"/>
                    </a:solidFill>
                    <a:cs typeface="Helvetica" panose="020B0604020202020204" pitchFamily="34" charset="0"/>
                  </a:rPr>
                  <a:t>Core 7</a:t>
                </a:r>
              </a:p>
            </p:txBody>
          </p:sp>
        </p:grpSp>
      </p:grpSp>
      <p:sp>
        <p:nvSpPr>
          <p:cNvPr id="121" name="Rounded Rectangle 542">
            <a:extLst>
              <a:ext uri="{FF2B5EF4-FFF2-40B4-BE49-F238E27FC236}">
                <a16:creationId xmlns:a16="http://schemas.microsoft.com/office/drawing/2014/main" id="{05658708-39CD-4B2C-85D0-B7B2A4E137F3}"/>
              </a:ext>
            </a:extLst>
          </p:cNvPr>
          <p:cNvSpPr/>
          <p:nvPr/>
        </p:nvSpPr>
        <p:spPr>
          <a:xfrm>
            <a:off x="702987" y="3429000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=0,j=1</a:t>
            </a:r>
          </a:p>
        </p:txBody>
      </p:sp>
      <p:sp>
        <p:nvSpPr>
          <p:cNvPr id="122" name="Rounded Rectangle 542">
            <a:extLst>
              <a:ext uri="{FF2B5EF4-FFF2-40B4-BE49-F238E27FC236}">
                <a16:creationId xmlns:a16="http://schemas.microsoft.com/office/drawing/2014/main" id="{C29ABE33-49C8-40F1-A6F0-316519A288C0}"/>
              </a:ext>
            </a:extLst>
          </p:cNvPr>
          <p:cNvSpPr/>
          <p:nvPr/>
        </p:nvSpPr>
        <p:spPr>
          <a:xfrm>
            <a:off x="702987" y="3552943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=0,j=2</a:t>
            </a:r>
          </a:p>
        </p:txBody>
      </p:sp>
      <p:sp>
        <p:nvSpPr>
          <p:cNvPr id="123" name="Rounded Rectangle 542">
            <a:extLst>
              <a:ext uri="{FF2B5EF4-FFF2-40B4-BE49-F238E27FC236}">
                <a16:creationId xmlns:a16="http://schemas.microsoft.com/office/drawing/2014/main" id="{126811C1-990C-4EED-9B5C-8BB74473FCEA}"/>
              </a:ext>
            </a:extLst>
          </p:cNvPr>
          <p:cNvSpPr/>
          <p:nvPr/>
        </p:nvSpPr>
        <p:spPr>
          <a:xfrm>
            <a:off x="702987" y="3676885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=0,j=3</a:t>
            </a:r>
          </a:p>
        </p:txBody>
      </p:sp>
      <p:sp>
        <p:nvSpPr>
          <p:cNvPr id="124" name="Rounded Rectangle 542">
            <a:extLst>
              <a:ext uri="{FF2B5EF4-FFF2-40B4-BE49-F238E27FC236}">
                <a16:creationId xmlns:a16="http://schemas.microsoft.com/office/drawing/2014/main" id="{ACC8E0F7-CBC5-4966-9413-88967D01C881}"/>
              </a:ext>
            </a:extLst>
          </p:cNvPr>
          <p:cNvSpPr/>
          <p:nvPr/>
        </p:nvSpPr>
        <p:spPr>
          <a:xfrm>
            <a:off x="702987" y="3800828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=0,j=4</a:t>
            </a:r>
          </a:p>
        </p:txBody>
      </p:sp>
      <p:sp>
        <p:nvSpPr>
          <p:cNvPr id="125" name="Rounded Rectangle 542">
            <a:extLst>
              <a:ext uri="{FF2B5EF4-FFF2-40B4-BE49-F238E27FC236}">
                <a16:creationId xmlns:a16="http://schemas.microsoft.com/office/drawing/2014/main" id="{6D3A3374-B09D-49AD-A87D-BD94B0AEC65D}"/>
              </a:ext>
            </a:extLst>
          </p:cNvPr>
          <p:cNvSpPr/>
          <p:nvPr/>
        </p:nvSpPr>
        <p:spPr>
          <a:xfrm>
            <a:off x="702987" y="3921320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=0,j=5</a:t>
            </a:r>
          </a:p>
        </p:txBody>
      </p:sp>
      <p:sp>
        <p:nvSpPr>
          <p:cNvPr id="126" name="Rounded Rectangle 542">
            <a:extLst>
              <a:ext uri="{FF2B5EF4-FFF2-40B4-BE49-F238E27FC236}">
                <a16:creationId xmlns:a16="http://schemas.microsoft.com/office/drawing/2014/main" id="{E023DB0B-8E01-4315-80EE-927787E32FA9}"/>
              </a:ext>
            </a:extLst>
          </p:cNvPr>
          <p:cNvSpPr/>
          <p:nvPr/>
        </p:nvSpPr>
        <p:spPr>
          <a:xfrm>
            <a:off x="702987" y="4043756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=0,j=6</a:t>
            </a:r>
          </a:p>
        </p:txBody>
      </p:sp>
      <p:sp>
        <p:nvSpPr>
          <p:cNvPr id="127" name="Rounded Rectangle 542">
            <a:extLst>
              <a:ext uri="{FF2B5EF4-FFF2-40B4-BE49-F238E27FC236}">
                <a16:creationId xmlns:a16="http://schemas.microsoft.com/office/drawing/2014/main" id="{E262676E-31E6-4EB9-A714-C963B12E693A}"/>
              </a:ext>
            </a:extLst>
          </p:cNvPr>
          <p:cNvSpPr/>
          <p:nvPr/>
        </p:nvSpPr>
        <p:spPr>
          <a:xfrm>
            <a:off x="702987" y="4164248"/>
            <a:ext cx="488832" cy="217026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=0,j=7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A7663F7-AD0F-4AD4-9E72-AFAE911A3049}"/>
              </a:ext>
            </a:extLst>
          </p:cNvPr>
          <p:cNvCxnSpPr>
            <a:cxnSpLocks/>
          </p:cNvCxnSpPr>
          <p:nvPr/>
        </p:nvCxnSpPr>
        <p:spPr>
          <a:xfrm flipH="1" flipV="1">
            <a:off x="1257495" y="4221644"/>
            <a:ext cx="1839175" cy="487642"/>
          </a:xfrm>
          <a:prstGeom prst="straightConnector1">
            <a:avLst/>
          </a:prstGeom>
          <a:noFill/>
          <a:ln w="34925" cap="flat" cmpd="sng" algn="ctr">
            <a:solidFill>
              <a:schemeClr val="tx2"/>
            </a:solidFill>
            <a:prstDash val="solid"/>
            <a:tailEnd type="triangle"/>
          </a:ln>
          <a:effectLst/>
        </p:spPr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14B393BA-2F16-4FA4-BF03-4237BC55EA29}"/>
              </a:ext>
            </a:extLst>
          </p:cNvPr>
          <p:cNvGrpSpPr/>
          <p:nvPr/>
        </p:nvGrpSpPr>
        <p:grpSpPr>
          <a:xfrm>
            <a:off x="2304146" y="4385688"/>
            <a:ext cx="304800" cy="305453"/>
            <a:chOff x="7467600" y="927148"/>
            <a:chExt cx="725384" cy="726938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86C5E08-C786-4C9E-9B1F-BC6C187C61B4}"/>
                </a:ext>
              </a:extLst>
            </p:cNvPr>
            <p:cNvCxnSpPr/>
            <p:nvPr/>
          </p:nvCxnSpPr>
          <p:spPr bwMode="auto">
            <a:xfrm>
              <a:off x="7467600" y="927148"/>
              <a:ext cx="720000" cy="720000"/>
            </a:xfrm>
            <a:prstGeom prst="line">
              <a:avLst/>
            </a:prstGeom>
            <a:noFill/>
            <a:ln w="349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DBE116B-7CBA-450B-B709-7C540A19962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472984" y="934086"/>
              <a:ext cx="720000" cy="720000"/>
            </a:xfrm>
            <a:prstGeom prst="line">
              <a:avLst/>
            </a:prstGeom>
            <a:noFill/>
            <a:ln w="349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7" name="Speech Bubble: Rectangle with Corners Rounded 56">
            <a:extLst>
              <a:ext uri="{FF2B5EF4-FFF2-40B4-BE49-F238E27FC236}">
                <a16:creationId xmlns:a16="http://schemas.microsoft.com/office/drawing/2014/main" id="{9E8640C9-3D87-451E-A478-265DD437D19A}"/>
              </a:ext>
            </a:extLst>
          </p:cNvPr>
          <p:cNvSpPr/>
          <p:nvPr/>
        </p:nvSpPr>
        <p:spPr bwMode="auto">
          <a:xfrm>
            <a:off x="2221887" y="3874838"/>
            <a:ext cx="2350113" cy="252769"/>
          </a:xfrm>
          <a:prstGeom prst="wedgeRoundRectCallout">
            <a:avLst>
              <a:gd name="adj1" fmla="val -37749"/>
              <a:gd name="adj2" fmla="val 102934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Limited load balancing.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4" name="Heptagon 83">
            <a:extLst>
              <a:ext uri="{FF2B5EF4-FFF2-40B4-BE49-F238E27FC236}">
                <a16:creationId xmlns:a16="http://schemas.microsoft.com/office/drawing/2014/main" id="{DB6724A0-D954-48D7-B638-F5F094DBC928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4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5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8" name="Group 207">
            <a:extLst>
              <a:ext uri="{FF2B5EF4-FFF2-40B4-BE49-F238E27FC236}">
                <a16:creationId xmlns:a16="http://schemas.microsoft.com/office/drawing/2014/main" id="{4DC97D21-8273-4ADF-9697-3C16E30038E9}"/>
              </a:ext>
            </a:extLst>
          </p:cNvPr>
          <p:cNvGrpSpPr/>
          <p:nvPr/>
        </p:nvGrpSpPr>
        <p:grpSpPr>
          <a:xfrm>
            <a:off x="428231" y="3177855"/>
            <a:ext cx="8608872" cy="2129005"/>
            <a:chOff x="9143784" y="2427104"/>
            <a:chExt cx="8608872" cy="2129005"/>
          </a:xfrm>
        </p:grpSpPr>
        <p:sp>
          <p:nvSpPr>
            <p:cNvPr id="145" name="Rounded Rectangle 542">
              <a:extLst>
                <a:ext uri="{FF2B5EF4-FFF2-40B4-BE49-F238E27FC236}">
                  <a16:creationId xmlns:a16="http://schemas.microsoft.com/office/drawing/2014/main" id="{06173BF8-F71B-4884-B654-67E8E2876D6F}"/>
                </a:ext>
              </a:extLst>
            </p:cNvPr>
            <p:cNvSpPr/>
            <p:nvPr/>
          </p:nvSpPr>
          <p:spPr>
            <a:xfrm>
              <a:off x="9144000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  <p:sp>
          <p:nvSpPr>
            <p:cNvPr id="146" name="Rounded Rectangle 542">
              <a:extLst>
                <a:ext uri="{FF2B5EF4-FFF2-40B4-BE49-F238E27FC236}">
                  <a16:creationId xmlns:a16="http://schemas.microsoft.com/office/drawing/2014/main" id="{2DD1F46B-B058-4255-B7C8-958FFA457998}"/>
                </a:ext>
              </a:extLst>
            </p:cNvPr>
            <p:cNvSpPr/>
            <p:nvPr/>
          </p:nvSpPr>
          <p:spPr>
            <a:xfrm>
              <a:off x="10221918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147" name="Rounded Rectangle 542">
              <a:extLst>
                <a:ext uri="{FF2B5EF4-FFF2-40B4-BE49-F238E27FC236}">
                  <a16:creationId xmlns:a16="http://schemas.microsoft.com/office/drawing/2014/main" id="{A8AEFF3E-9D0C-41EA-9644-384C348BFE39}"/>
                </a:ext>
              </a:extLst>
            </p:cNvPr>
            <p:cNvSpPr/>
            <p:nvPr/>
          </p:nvSpPr>
          <p:spPr>
            <a:xfrm>
              <a:off x="9143784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48" name="Rounded Rectangle 542">
              <a:extLst>
                <a:ext uri="{FF2B5EF4-FFF2-40B4-BE49-F238E27FC236}">
                  <a16:creationId xmlns:a16="http://schemas.microsoft.com/office/drawing/2014/main" id="{5E646912-70FF-4A8E-891C-B9A37E02922E}"/>
                </a:ext>
              </a:extLst>
            </p:cNvPr>
            <p:cNvSpPr/>
            <p:nvPr/>
          </p:nvSpPr>
          <p:spPr>
            <a:xfrm>
              <a:off x="10221702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2BFFBEEC-7AB8-407A-81C6-50D6DDB5FFCA}"/>
                </a:ext>
              </a:extLst>
            </p:cNvPr>
            <p:cNvSpPr/>
            <p:nvPr/>
          </p:nvSpPr>
          <p:spPr bwMode="auto">
            <a:xfrm>
              <a:off x="9240843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</a:rPr>
                <a:t>Shared queue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1BA067CF-E334-4439-A498-7D6F3CBC9A08}"/>
                </a:ext>
              </a:extLst>
            </p:cNvPr>
            <p:cNvSpPr/>
            <p:nvPr/>
          </p:nvSpPr>
          <p:spPr bwMode="auto">
            <a:xfrm>
              <a:off x="10304446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C5F7650B-8C85-474A-BC79-0464B3DA30C8}"/>
                </a:ext>
              </a:extLst>
            </p:cNvPr>
            <p:cNvSpPr/>
            <p:nvPr/>
          </p:nvSpPr>
          <p:spPr bwMode="auto">
            <a:xfrm>
              <a:off x="9240743" y="2467412"/>
              <a:ext cx="1938021" cy="476314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Place queue</a:t>
              </a:r>
            </a:p>
          </p:txBody>
        </p:sp>
        <p:sp>
          <p:nvSpPr>
            <p:cNvPr id="154" name="Rounded Rectangle 542">
              <a:extLst>
                <a:ext uri="{FF2B5EF4-FFF2-40B4-BE49-F238E27FC236}">
                  <a16:creationId xmlns:a16="http://schemas.microsoft.com/office/drawing/2014/main" id="{EFA1A4E2-8C35-441A-A0E7-E09F20A08DAB}"/>
                </a:ext>
              </a:extLst>
            </p:cNvPr>
            <p:cNvSpPr/>
            <p:nvPr/>
          </p:nvSpPr>
          <p:spPr>
            <a:xfrm>
              <a:off x="11315546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155" name="Rounded Rectangle 542">
              <a:extLst>
                <a:ext uri="{FF2B5EF4-FFF2-40B4-BE49-F238E27FC236}">
                  <a16:creationId xmlns:a16="http://schemas.microsoft.com/office/drawing/2014/main" id="{90571225-27EE-4416-B1C3-5C0798F99880}"/>
                </a:ext>
              </a:extLst>
            </p:cNvPr>
            <p:cNvSpPr/>
            <p:nvPr/>
          </p:nvSpPr>
          <p:spPr>
            <a:xfrm>
              <a:off x="12393464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  <p:sp>
          <p:nvSpPr>
            <p:cNvPr id="156" name="Rounded Rectangle 542">
              <a:extLst>
                <a:ext uri="{FF2B5EF4-FFF2-40B4-BE49-F238E27FC236}">
                  <a16:creationId xmlns:a16="http://schemas.microsoft.com/office/drawing/2014/main" id="{3813A025-FDCF-42F8-8EB4-85E6CBD39A73}"/>
                </a:ext>
              </a:extLst>
            </p:cNvPr>
            <p:cNvSpPr/>
            <p:nvPr/>
          </p:nvSpPr>
          <p:spPr>
            <a:xfrm>
              <a:off x="11315330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57" name="Rounded Rectangle 542">
              <a:extLst>
                <a:ext uri="{FF2B5EF4-FFF2-40B4-BE49-F238E27FC236}">
                  <a16:creationId xmlns:a16="http://schemas.microsoft.com/office/drawing/2014/main" id="{45150631-61F8-4AD8-A95A-19AD59C0DD96}"/>
                </a:ext>
              </a:extLst>
            </p:cNvPr>
            <p:cNvSpPr/>
            <p:nvPr/>
          </p:nvSpPr>
          <p:spPr>
            <a:xfrm>
              <a:off x="12393248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EF494CB1-5774-47C7-957A-9E464693A79A}"/>
                </a:ext>
              </a:extLst>
            </p:cNvPr>
            <p:cNvSpPr/>
            <p:nvPr/>
          </p:nvSpPr>
          <p:spPr bwMode="auto">
            <a:xfrm>
              <a:off x="11412389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CBF0D034-FC9B-4A08-9A82-0B892CDD0A79}"/>
                </a:ext>
              </a:extLst>
            </p:cNvPr>
            <p:cNvSpPr/>
            <p:nvPr/>
          </p:nvSpPr>
          <p:spPr bwMode="auto">
            <a:xfrm>
              <a:off x="12475992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FC291CF3-4F90-453E-8314-123F1F914EA6}"/>
                </a:ext>
              </a:extLst>
            </p:cNvPr>
            <p:cNvSpPr/>
            <p:nvPr/>
          </p:nvSpPr>
          <p:spPr bwMode="auto">
            <a:xfrm>
              <a:off x="11412288" y="2467412"/>
              <a:ext cx="1938021" cy="476314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Place queue</a:t>
              </a:r>
            </a:p>
          </p:txBody>
        </p:sp>
        <p:sp>
          <p:nvSpPr>
            <p:cNvPr id="163" name="Rounded Rectangle 542">
              <a:extLst>
                <a:ext uri="{FF2B5EF4-FFF2-40B4-BE49-F238E27FC236}">
                  <a16:creationId xmlns:a16="http://schemas.microsoft.com/office/drawing/2014/main" id="{BE64BF28-F677-435C-B7A2-A03E704FE26F}"/>
                </a:ext>
              </a:extLst>
            </p:cNvPr>
            <p:cNvSpPr/>
            <p:nvPr/>
          </p:nvSpPr>
          <p:spPr>
            <a:xfrm>
              <a:off x="13479527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4</a:t>
              </a:r>
            </a:p>
          </p:txBody>
        </p:sp>
        <p:sp>
          <p:nvSpPr>
            <p:cNvPr id="164" name="Rounded Rectangle 542">
              <a:extLst>
                <a:ext uri="{FF2B5EF4-FFF2-40B4-BE49-F238E27FC236}">
                  <a16:creationId xmlns:a16="http://schemas.microsoft.com/office/drawing/2014/main" id="{1447B6E9-EEF1-4D27-89A1-98AD914B61D3}"/>
                </a:ext>
              </a:extLst>
            </p:cNvPr>
            <p:cNvSpPr/>
            <p:nvPr/>
          </p:nvSpPr>
          <p:spPr>
            <a:xfrm>
              <a:off x="14557446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5</a:t>
              </a:r>
            </a:p>
          </p:txBody>
        </p:sp>
        <p:sp>
          <p:nvSpPr>
            <p:cNvPr id="165" name="Rounded Rectangle 542">
              <a:extLst>
                <a:ext uri="{FF2B5EF4-FFF2-40B4-BE49-F238E27FC236}">
                  <a16:creationId xmlns:a16="http://schemas.microsoft.com/office/drawing/2014/main" id="{6BDB264D-14E9-42E1-AFC1-093F8CC3E5D7}"/>
                </a:ext>
              </a:extLst>
            </p:cNvPr>
            <p:cNvSpPr/>
            <p:nvPr/>
          </p:nvSpPr>
          <p:spPr>
            <a:xfrm>
              <a:off x="13479311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66" name="Rounded Rectangle 542">
              <a:extLst>
                <a:ext uri="{FF2B5EF4-FFF2-40B4-BE49-F238E27FC236}">
                  <a16:creationId xmlns:a16="http://schemas.microsoft.com/office/drawing/2014/main" id="{08F9CC1D-A190-495D-8F14-BA9C878E5197}"/>
                </a:ext>
              </a:extLst>
            </p:cNvPr>
            <p:cNvSpPr/>
            <p:nvPr/>
          </p:nvSpPr>
          <p:spPr>
            <a:xfrm>
              <a:off x="14557229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B26B7BD6-AE9F-41EB-ADF2-50209EFA03A6}"/>
                </a:ext>
              </a:extLst>
            </p:cNvPr>
            <p:cNvSpPr/>
            <p:nvPr/>
          </p:nvSpPr>
          <p:spPr bwMode="auto">
            <a:xfrm>
              <a:off x="13576371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146CBE9E-0151-48C0-B2A0-CFBEBFD18003}"/>
                </a:ext>
              </a:extLst>
            </p:cNvPr>
            <p:cNvSpPr/>
            <p:nvPr/>
          </p:nvSpPr>
          <p:spPr bwMode="auto">
            <a:xfrm>
              <a:off x="14639973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69448CBE-1A06-48D7-9B79-B37A160F515F}"/>
                </a:ext>
              </a:extLst>
            </p:cNvPr>
            <p:cNvSpPr/>
            <p:nvPr/>
          </p:nvSpPr>
          <p:spPr bwMode="auto">
            <a:xfrm>
              <a:off x="13576270" y="2467412"/>
              <a:ext cx="1938021" cy="476314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Place queue</a:t>
              </a:r>
            </a:p>
          </p:txBody>
        </p:sp>
        <p:sp>
          <p:nvSpPr>
            <p:cNvPr id="172" name="Rounded Rectangle 542">
              <a:extLst>
                <a:ext uri="{FF2B5EF4-FFF2-40B4-BE49-F238E27FC236}">
                  <a16:creationId xmlns:a16="http://schemas.microsoft.com/office/drawing/2014/main" id="{7B7C2741-761F-43B1-89F2-DFB8E1D83EBD}"/>
                </a:ext>
              </a:extLst>
            </p:cNvPr>
            <p:cNvSpPr/>
            <p:nvPr/>
          </p:nvSpPr>
          <p:spPr>
            <a:xfrm>
              <a:off x="15634931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6</a:t>
              </a:r>
            </a:p>
          </p:txBody>
        </p:sp>
        <p:sp>
          <p:nvSpPr>
            <p:cNvPr id="173" name="Rounded Rectangle 542">
              <a:extLst>
                <a:ext uri="{FF2B5EF4-FFF2-40B4-BE49-F238E27FC236}">
                  <a16:creationId xmlns:a16="http://schemas.microsoft.com/office/drawing/2014/main" id="{38E28623-2367-44B8-982D-13FDCAB2328C}"/>
                </a:ext>
              </a:extLst>
            </p:cNvPr>
            <p:cNvSpPr/>
            <p:nvPr/>
          </p:nvSpPr>
          <p:spPr>
            <a:xfrm>
              <a:off x="16712850" y="2427104"/>
              <a:ext cx="1039806" cy="1922472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tIns="0" bIns="0"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7</a:t>
              </a:r>
            </a:p>
          </p:txBody>
        </p:sp>
        <p:sp>
          <p:nvSpPr>
            <p:cNvPr id="174" name="Rounded Rectangle 542">
              <a:extLst>
                <a:ext uri="{FF2B5EF4-FFF2-40B4-BE49-F238E27FC236}">
                  <a16:creationId xmlns:a16="http://schemas.microsoft.com/office/drawing/2014/main" id="{95A9A24E-A167-4713-BAAC-D3B9808ECC28}"/>
                </a:ext>
              </a:extLst>
            </p:cNvPr>
            <p:cNvSpPr/>
            <p:nvPr/>
          </p:nvSpPr>
          <p:spPr>
            <a:xfrm>
              <a:off x="15634715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75" name="Rounded Rectangle 542">
              <a:extLst>
                <a:ext uri="{FF2B5EF4-FFF2-40B4-BE49-F238E27FC236}">
                  <a16:creationId xmlns:a16="http://schemas.microsoft.com/office/drawing/2014/main" id="{678182B3-366D-427C-85D3-533DA71C5A72}"/>
                </a:ext>
              </a:extLst>
            </p:cNvPr>
            <p:cNvSpPr/>
            <p:nvPr/>
          </p:nvSpPr>
          <p:spPr>
            <a:xfrm>
              <a:off x="16712633" y="4388603"/>
              <a:ext cx="1039806" cy="167506"/>
            </a:xfrm>
            <a:prstGeom prst="roundRect">
              <a:avLst>
                <a:gd name="adj" fmla="val 0"/>
              </a:avLst>
            </a:prstGeom>
            <a:solidFill>
              <a:schemeClr val="accent2">
                <a:lumMod val="20000"/>
                <a:lumOff val="80000"/>
              </a:schemeClr>
            </a:solidFill>
            <a:ln w="31750" cap="flat" cmpd="sng" algn="ctr">
              <a:solidFill>
                <a:schemeClr val="accent2"/>
              </a:solidFill>
              <a:prstDash val="solid"/>
            </a:ln>
            <a:effectLst/>
          </p:spPr>
          <p:txBody>
            <a:bodyPr tIns="0" b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1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Pthreads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0BD721A3-6F34-46A6-AC88-3AE82D3B4497}"/>
                </a:ext>
              </a:extLst>
            </p:cNvPr>
            <p:cNvSpPr/>
            <p:nvPr/>
          </p:nvSpPr>
          <p:spPr bwMode="auto">
            <a:xfrm>
              <a:off x="15731775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9B36893-C973-4799-B9BC-055B67BEBC74}"/>
                </a:ext>
              </a:extLst>
            </p:cNvPr>
            <p:cNvSpPr/>
            <p:nvPr/>
          </p:nvSpPr>
          <p:spPr bwMode="auto">
            <a:xfrm>
              <a:off x="16795377" y="3003041"/>
              <a:ext cx="874317" cy="115173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2857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b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>
                  <a:solidFill>
                    <a:schemeClr val="tx1">
                      <a:lumMod val="50000"/>
                    </a:schemeClr>
                  </a:solidFill>
                </a:rPr>
                <a:t>Shared queue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D720ECBA-2A2E-4269-AD8F-A09765D5190F}"/>
                </a:ext>
              </a:extLst>
            </p:cNvPr>
            <p:cNvSpPr/>
            <p:nvPr/>
          </p:nvSpPr>
          <p:spPr bwMode="auto">
            <a:xfrm>
              <a:off x="15731674" y="2467412"/>
              <a:ext cx="1938021" cy="476314"/>
            </a:xfrm>
            <a:prstGeom prst="rect">
              <a:avLst/>
            </a:prstGeom>
            <a:solidFill>
              <a:schemeClr val="bg2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</a:rPr>
                <a:t>Place queue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9A6F2-532D-4C79-8DF5-BCB62BA56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New PROC_BIND: “unset”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A7412-E13F-4010-BF83-E875E166A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566831"/>
            <a:ext cx="8229600" cy="947819"/>
          </a:xfrm>
        </p:spPr>
        <p:txBody>
          <a:bodyPr/>
          <a:lstStyle/>
          <a:p>
            <a:r>
              <a:rPr lang="en-US" dirty="0"/>
              <a:t>This </a:t>
            </a:r>
            <a:r>
              <a:rPr lang="en-US" dirty="0">
                <a:solidFill>
                  <a:srgbClr val="FF0000"/>
                </a:solidFill>
              </a:rPr>
              <a:t>scheduling flexibility</a:t>
            </a:r>
            <a:br>
              <a:rPr lang="en-US" dirty="0"/>
            </a:br>
            <a:r>
              <a:rPr lang="en-US" dirty="0"/>
              <a:t>gives higher performance.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44A6C1-2652-4EBE-85B8-847C6161C2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4AEC43-4149-4048-8A50-EFE9FC2F5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2DA30CC-1332-4337-B6AF-107C864734BC}"/>
              </a:ext>
            </a:extLst>
          </p:cNvPr>
          <p:cNvSpPr/>
          <p:nvPr/>
        </p:nvSpPr>
        <p:spPr>
          <a:xfrm>
            <a:off x="4938389" y="1612626"/>
            <a:ext cx="4098714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OMP_PLACES={0,1},{2,3},{4,5},{6,7}</a:t>
            </a:r>
            <a:b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OMP_PROC_BIND=</a:t>
            </a:r>
            <a:r>
              <a:rPr lang="en-US" sz="1200" dirty="0" err="1">
                <a:solidFill>
                  <a:srgbClr val="1C8000"/>
                </a:solidFill>
                <a:latin typeface="Consolas" panose="020B0609020204030204" pitchFamily="49" charset="0"/>
              </a:rPr>
              <a:t>spread</a:t>
            </a:r>
            <a:r>
              <a:rPr lang="en-US" sz="1200" dirty="0" err="1">
                <a:solidFill>
                  <a:srgbClr val="FF0000"/>
                </a:solidFill>
                <a:latin typeface="Consolas" panose="020B0609020204030204" pitchFamily="49" charset="0"/>
              </a:rPr>
              <a:t>,unset</a:t>
            </a:r>
            <a:endParaRPr lang="en-US" sz="12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 = 0; j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8BDB38-4ED4-477A-B75C-253B009D29CE}"/>
              </a:ext>
            </a:extLst>
          </p:cNvPr>
          <p:cNvSpPr/>
          <p:nvPr/>
        </p:nvSpPr>
        <p:spPr>
          <a:xfrm>
            <a:off x="652414" y="1612625"/>
            <a:ext cx="4098714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OMP_PLACES={0,1},{2,3},{4,5},{6,7}</a:t>
            </a:r>
            <a:b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OMP_PROC_BIND=spread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 = 0; j &lt; 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349D4-4585-4E98-8453-FC0164DCCDAF}"/>
              </a:ext>
            </a:extLst>
          </p:cNvPr>
          <p:cNvSpPr/>
          <p:nvPr/>
        </p:nvSpPr>
        <p:spPr bwMode="auto">
          <a:xfrm>
            <a:off x="6934200" y="990600"/>
            <a:ext cx="685800" cy="381000"/>
          </a:xfrm>
          <a:prstGeom prst="rect">
            <a:avLst/>
          </a:prstGeom>
          <a:noFill/>
          <a:ln w="539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56" name="Rounded Rectangle 542">
            <a:extLst>
              <a:ext uri="{FF2B5EF4-FFF2-40B4-BE49-F238E27FC236}">
                <a16:creationId xmlns:a16="http://schemas.microsoft.com/office/drawing/2014/main" id="{A0D1AD43-9C66-4313-946B-6B4A6EE3CC59}"/>
              </a:ext>
            </a:extLst>
          </p:cNvPr>
          <p:cNvSpPr/>
          <p:nvPr/>
        </p:nvSpPr>
        <p:spPr>
          <a:xfrm>
            <a:off x="702987" y="3258516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</a:t>
            </a:r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D5559D21-E639-4D27-8856-61015C0AE0EA}"/>
              </a:ext>
            </a:extLst>
          </p:cNvPr>
          <p:cNvGrpSpPr/>
          <p:nvPr/>
        </p:nvGrpSpPr>
        <p:grpSpPr>
          <a:xfrm>
            <a:off x="431799" y="3165072"/>
            <a:ext cx="8564270" cy="596082"/>
            <a:chOff x="431799" y="2414321"/>
            <a:chExt cx="8564270" cy="596082"/>
          </a:xfrm>
        </p:grpSpPr>
        <p:sp>
          <p:nvSpPr>
            <p:cNvPr id="55" name="Rounded Rectangle 540">
              <a:extLst>
                <a:ext uri="{FF2B5EF4-FFF2-40B4-BE49-F238E27FC236}">
                  <a16:creationId xmlns:a16="http://schemas.microsoft.com/office/drawing/2014/main" id="{B726C827-AED1-417A-BCB5-3E6CCEAC96A7}"/>
                </a:ext>
              </a:extLst>
            </p:cNvPr>
            <p:cNvSpPr/>
            <p:nvPr/>
          </p:nvSpPr>
          <p:spPr>
            <a:xfrm>
              <a:off x="431799" y="2414321"/>
              <a:ext cx="2103523" cy="596082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0</a:t>
              </a:r>
            </a:p>
          </p:txBody>
        </p:sp>
        <p:sp>
          <p:nvSpPr>
            <p:cNvPr id="57" name="Rounded Rectangle 540">
              <a:extLst>
                <a:ext uri="{FF2B5EF4-FFF2-40B4-BE49-F238E27FC236}">
                  <a16:creationId xmlns:a16="http://schemas.microsoft.com/office/drawing/2014/main" id="{723C1CE7-913A-4C82-AAE8-683CC4FEC504}"/>
                </a:ext>
              </a:extLst>
            </p:cNvPr>
            <p:cNvSpPr/>
            <p:nvPr/>
          </p:nvSpPr>
          <p:spPr>
            <a:xfrm>
              <a:off x="2592059" y="2414321"/>
              <a:ext cx="2095706" cy="596082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1</a:t>
              </a:r>
            </a:p>
          </p:txBody>
        </p:sp>
        <p:sp>
          <p:nvSpPr>
            <p:cNvPr id="58" name="Rounded Rectangle 540">
              <a:extLst>
                <a:ext uri="{FF2B5EF4-FFF2-40B4-BE49-F238E27FC236}">
                  <a16:creationId xmlns:a16="http://schemas.microsoft.com/office/drawing/2014/main" id="{DAD9ACAE-B8DC-4903-AF1B-7622B55BB2AB}"/>
                </a:ext>
              </a:extLst>
            </p:cNvPr>
            <p:cNvSpPr/>
            <p:nvPr/>
          </p:nvSpPr>
          <p:spPr>
            <a:xfrm>
              <a:off x="4736686" y="2414321"/>
              <a:ext cx="2095705" cy="596082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2</a:t>
              </a:r>
            </a:p>
          </p:txBody>
        </p:sp>
        <p:sp>
          <p:nvSpPr>
            <p:cNvPr id="59" name="Rounded Rectangle 540">
              <a:extLst>
                <a:ext uri="{FF2B5EF4-FFF2-40B4-BE49-F238E27FC236}">
                  <a16:creationId xmlns:a16="http://schemas.microsoft.com/office/drawing/2014/main" id="{2E75CA40-63FA-4510-849E-CC7C82F6FBF5}"/>
                </a:ext>
              </a:extLst>
            </p:cNvPr>
            <p:cNvSpPr/>
            <p:nvPr/>
          </p:nvSpPr>
          <p:spPr>
            <a:xfrm>
              <a:off x="6900364" y="2414321"/>
              <a:ext cx="2095705" cy="596082"/>
            </a:xfrm>
            <a:prstGeom prst="roundRect">
              <a:avLst>
                <a:gd name="adj" fmla="val 0"/>
              </a:avLst>
            </a:prstGeom>
            <a:noFill/>
            <a:ln w="31750" cap="flat" cmpd="sng" algn="ctr">
              <a:solidFill>
                <a:schemeClr val="tx1">
                  <a:lumMod val="50000"/>
                </a:schemeClr>
              </a:solidFill>
              <a:prstDash val="sysDot"/>
            </a:ln>
            <a:effectLst/>
          </p:spPr>
          <p:txBody>
            <a:bodyPr rtlCol="0" anchor="b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Place 3</a:t>
              </a:r>
            </a:p>
          </p:txBody>
        </p:sp>
      </p:grpSp>
      <p:sp>
        <p:nvSpPr>
          <p:cNvPr id="60" name="Rounded Rectangle 542">
            <a:extLst>
              <a:ext uri="{FF2B5EF4-FFF2-40B4-BE49-F238E27FC236}">
                <a16:creationId xmlns:a16="http://schemas.microsoft.com/office/drawing/2014/main" id="{D15ACECD-00A5-42CB-96BA-22693807ED87}"/>
              </a:ext>
            </a:extLst>
          </p:cNvPr>
          <p:cNvSpPr/>
          <p:nvPr/>
        </p:nvSpPr>
        <p:spPr>
          <a:xfrm>
            <a:off x="1771768" y="3258516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=1</a:t>
            </a:r>
          </a:p>
        </p:txBody>
      </p:sp>
      <p:sp>
        <p:nvSpPr>
          <p:cNvPr id="61" name="Rounded Rectangle 542">
            <a:extLst>
              <a:ext uri="{FF2B5EF4-FFF2-40B4-BE49-F238E27FC236}">
                <a16:creationId xmlns:a16="http://schemas.microsoft.com/office/drawing/2014/main" id="{263053EF-FB61-4B11-B9E8-B1157DC7B83D}"/>
              </a:ext>
            </a:extLst>
          </p:cNvPr>
          <p:cNvSpPr/>
          <p:nvPr/>
        </p:nvSpPr>
        <p:spPr>
          <a:xfrm>
            <a:off x="2843112" y="3258516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=2</a:t>
            </a:r>
          </a:p>
        </p:txBody>
      </p:sp>
      <p:sp>
        <p:nvSpPr>
          <p:cNvPr id="62" name="Rounded Rectangle 542">
            <a:extLst>
              <a:ext uri="{FF2B5EF4-FFF2-40B4-BE49-F238E27FC236}">
                <a16:creationId xmlns:a16="http://schemas.microsoft.com/office/drawing/2014/main" id="{ED3F8BBC-D4EA-49DB-95B3-638FF57B87C3}"/>
              </a:ext>
            </a:extLst>
          </p:cNvPr>
          <p:cNvSpPr/>
          <p:nvPr/>
        </p:nvSpPr>
        <p:spPr>
          <a:xfrm>
            <a:off x="3911893" y="3258516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=3</a:t>
            </a:r>
          </a:p>
        </p:txBody>
      </p:sp>
      <p:sp>
        <p:nvSpPr>
          <p:cNvPr id="63" name="Rounded Rectangle 542">
            <a:extLst>
              <a:ext uri="{FF2B5EF4-FFF2-40B4-BE49-F238E27FC236}">
                <a16:creationId xmlns:a16="http://schemas.microsoft.com/office/drawing/2014/main" id="{B919DA7C-F0C9-46B7-A763-DEFEAC5840FE}"/>
              </a:ext>
            </a:extLst>
          </p:cNvPr>
          <p:cNvSpPr/>
          <p:nvPr/>
        </p:nvSpPr>
        <p:spPr>
          <a:xfrm>
            <a:off x="5011897" y="3257021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=4</a:t>
            </a:r>
          </a:p>
        </p:txBody>
      </p:sp>
      <p:sp>
        <p:nvSpPr>
          <p:cNvPr id="64" name="Rounded Rectangle 542">
            <a:extLst>
              <a:ext uri="{FF2B5EF4-FFF2-40B4-BE49-F238E27FC236}">
                <a16:creationId xmlns:a16="http://schemas.microsoft.com/office/drawing/2014/main" id="{61566F1F-3BCA-4903-9BE0-83AE3495DAEA}"/>
              </a:ext>
            </a:extLst>
          </p:cNvPr>
          <p:cNvSpPr/>
          <p:nvPr/>
        </p:nvSpPr>
        <p:spPr>
          <a:xfrm>
            <a:off x="6080678" y="3257021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=5</a:t>
            </a:r>
          </a:p>
        </p:txBody>
      </p:sp>
      <p:sp>
        <p:nvSpPr>
          <p:cNvPr id="65" name="Rounded Rectangle 542">
            <a:extLst>
              <a:ext uri="{FF2B5EF4-FFF2-40B4-BE49-F238E27FC236}">
                <a16:creationId xmlns:a16="http://schemas.microsoft.com/office/drawing/2014/main" id="{5537AB49-3992-43EA-81FD-16CD243E2C35}"/>
              </a:ext>
            </a:extLst>
          </p:cNvPr>
          <p:cNvSpPr/>
          <p:nvPr/>
        </p:nvSpPr>
        <p:spPr>
          <a:xfrm>
            <a:off x="7179987" y="3257021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=6</a:t>
            </a:r>
          </a:p>
        </p:txBody>
      </p:sp>
      <p:sp>
        <p:nvSpPr>
          <p:cNvPr id="66" name="Rounded Rectangle 542">
            <a:extLst>
              <a:ext uri="{FF2B5EF4-FFF2-40B4-BE49-F238E27FC236}">
                <a16:creationId xmlns:a16="http://schemas.microsoft.com/office/drawing/2014/main" id="{A65CF02F-CD52-42B8-92F8-253E18096321}"/>
              </a:ext>
            </a:extLst>
          </p:cNvPr>
          <p:cNvSpPr/>
          <p:nvPr/>
        </p:nvSpPr>
        <p:spPr>
          <a:xfrm>
            <a:off x="8248768" y="3257021"/>
            <a:ext cx="488832" cy="23471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10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=7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CEFB3D5-6B5B-459D-933F-949B790FE395}"/>
              </a:ext>
            </a:extLst>
          </p:cNvPr>
          <p:cNvGrpSpPr/>
          <p:nvPr/>
        </p:nvGrpSpPr>
        <p:grpSpPr>
          <a:xfrm>
            <a:off x="439615" y="5306806"/>
            <a:ext cx="4267200" cy="252768"/>
            <a:chOff x="609600" y="3862032"/>
            <a:chExt cx="6556786" cy="200736"/>
          </a:xfrm>
        </p:grpSpPr>
        <p:sp>
          <p:nvSpPr>
            <p:cNvPr id="68" name="Rounded Rectangle 540">
              <a:extLst>
                <a:ext uri="{FF2B5EF4-FFF2-40B4-BE49-F238E27FC236}">
                  <a16:creationId xmlns:a16="http://schemas.microsoft.com/office/drawing/2014/main" id="{67AC353B-2D44-4624-A723-0E864AD89A57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0</a:t>
              </a:r>
            </a:p>
          </p:txBody>
        </p:sp>
        <p:sp>
          <p:nvSpPr>
            <p:cNvPr id="69" name="Rounded Rectangle 540">
              <a:extLst>
                <a:ext uri="{FF2B5EF4-FFF2-40B4-BE49-F238E27FC236}">
                  <a16:creationId xmlns:a16="http://schemas.microsoft.com/office/drawing/2014/main" id="{5B3010EF-F599-4B3E-9090-0A6516C79F8B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1</a:t>
              </a:r>
            </a:p>
          </p:txBody>
        </p:sp>
        <p:sp>
          <p:nvSpPr>
            <p:cNvPr id="70" name="Rounded Rectangle 540">
              <a:extLst>
                <a:ext uri="{FF2B5EF4-FFF2-40B4-BE49-F238E27FC236}">
                  <a16:creationId xmlns:a16="http://schemas.microsoft.com/office/drawing/2014/main" id="{D1C86992-764F-4B98-8F3D-4807047BA015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2</a:t>
              </a:r>
            </a:p>
          </p:txBody>
        </p:sp>
        <p:sp>
          <p:nvSpPr>
            <p:cNvPr id="71" name="Rounded Rectangle 540">
              <a:extLst>
                <a:ext uri="{FF2B5EF4-FFF2-40B4-BE49-F238E27FC236}">
                  <a16:creationId xmlns:a16="http://schemas.microsoft.com/office/drawing/2014/main" id="{E52D650E-1698-4356-A3F7-68E785CF8D22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3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0188A45-D7D4-4CD9-9376-A9F25296F0C8}"/>
              </a:ext>
            </a:extLst>
          </p:cNvPr>
          <p:cNvGrpSpPr/>
          <p:nvPr/>
        </p:nvGrpSpPr>
        <p:grpSpPr>
          <a:xfrm>
            <a:off x="4744503" y="5306806"/>
            <a:ext cx="4267200" cy="252768"/>
            <a:chOff x="609600" y="3862032"/>
            <a:chExt cx="6556786" cy="200736"/>
          </a:xfrm>
        </p:grpSpPr>
        <p:sp>
          <p:nvSpPr>
            <p:cNvPr id="73" name="Rounded Rectangle 540">
              <a:extLst>
                <a:ext uri="{FF2B5EF4-FFF2-40B4-BE49-F238E27FC236}">
                  <a16:creationId xmlns:a16="http://schemas.microsoft.com/office/drawing/2014/main" id="{109D7560-0347-4896-800B-956AADFCFF0A}"/>
                </a:ext>
              </a:extLst>
            </p:cNvPr>
            <p:cNvSpPr/>
            <p:nvPr/>
          </p:nvSpPr>
          <p:spPr>
            <a:xfrm>
              <a:off x="609600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4</a:t>
              </a:r>
            </a:p>
          </p:txBody>
        </p:sp>
        <p:sp>
          <p:nvSpPr>
            <p:cNvPr id="74" name="Rounded Rectangle 540">
              <a:extLst>
                <a:ext uri="{FF2B5EF4-FFF2-40B4-BE49-F238E27FC236}">
                  <a16:creationId xmlns:a16="http://schemas.microsoft.com/office/drawing/2014/main" id="{8763B028-99D0-46A1-964F-DAEBAB781820}"/>
                </a:ext>
              </a:extLst>
            </p:cNvPr>
            <p:cNvSpPr/>
            <p:nvPr/>
          </p:nvSpPr>
          <p:spPr>
            <a:xfrm>
              <a:off x="2257271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5</a:t>
              </a:r>
            </a:p>
          </p:txBody>
        </p:sp>
        <p:sp>
          <p:nvSpPr>
            <p:cNvPr id="75" name="Rounded Rectangle 540">
              <a:extLst>
                <a:ext uri="{FF2B5EF4-FFF2-40B4-BE49-F238E27FC236}">
                  <a16:creationId xmlns:a16="http://schemas.microsoft.com/office/drawing/2014/main" id="{1EA41472-9C76-44B7-B082-A5CB26D9A435}"/>
                </a:ext>
              </a:extLst>
            </p:cNvPr>
            <p:cNvSpPr/>
            <p:nvPr/>
          </p:nvSpPr>
          <p:spPr>
            <a:xfrm>
              <a:off x="3928954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6</a:t>
              </a:r>
            </a:p>
          </p:txBody>
        </p:sp>
        <p:sp>
          <p:nvSpPr>
            <p:cNvPr id="76" name="Rounded Rectangle 540">
              <a:extLst>
                <a:ext uri="{FF2B5EF4-FFF2-40B4-BE49-F238E27FC236}">
                  <a16:creationId xmlns:a16="http://schemas.microsoft.com/office/drawing/2014/main" id="{A8C0812D-A73B-4D3D-BF42-AD637BFA0963}"/>
                </a:ext>
              </a:extLst>
            </p:cNvPr>
            <p:cNvSpPr/>
            <p:nvPr/>
          </p:nvSpPr>
          <p:spPr>
            <a:xfrm>
              <a:off x="5576625" y="3862032"/>
              <a:ext cx="1589761" cy="20073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75000"/>
              </a:schemeClr>
            </a:solidFill>
            <a:ln w="31750" cap="flat" cmpd="sng" algn="ctr">
              <a:solidFill>
                <a:schemeClr val="tx1">
                  <a:lumMod val="50000"/>
                </a:schemeClr>
              </a:solidFill>
              <a:prstDash val="solid"/>
            </a:ln>
            <a:effectLst/>
          </p:spPr>
          <p:txBody>
            <a:bodyPr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kern="0" dirty="0">
                  <a:solidFill>
                    <a:schemeClr val="bg1"/>
                  </a:solidFill>
                  <a:cs typeface="Helvetica" panose="020B0604020202020204" pitchFamily="34" charset="0"/>
                </a:rPr>
                <a:t>Core 7</a:t>
              </a:r>
            </a:p>
          </p:txBody>
        </p:sp>
      </p:grpSp>
      <p:sp>
        <p:nvSpPr>
          <p:cNvPr id="78" name="Rounded Rectangle 542">
            <a:extLst>
              <a:ext uri="{FF2B5EF4-FFF2-40B4-BE49-F238E27FC236}">
                <a16:creationId xmlns:a16="http://schemas.microsoft.com/office/drawing/2014/main" id="{6DA54824-1BE9-4836-8EA6-57D292BC3477}"/>
              </a:ext>
            </a:extLst>
          </p:cNvPr>
          <p:cNvSpPr/>
          <p:nvPr/>
        </p:nvSpPr>
        <p:spPr>
          <a:xfrm>
            <a:off x="702987" y="3779064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=0,j=1</a:t>
            </a:r>
          </a:p>
        </p:txBody>
      </p:sp>
      <p:sp>
        <p:nvSpPr>
          <p:cNvPr id="79" name="Rounded Rectangle 542">
            <a:extLst>
              <a:ext uri="{FF2B5EF4-FFF2-40B4-BE49-F238E27FC236}">
                <a16:creationId xmlns:a16="http://schemas.microsoft.com/office/drawing/2014/main" id="{D20A7D87-3F43-47A7-B852-4142EAEE2AED}"/>
              </a:ext>
            </a:extLst>
          </p:cNvPr>
          <p:cNvSpPr/>
          <p:nvPr/>
        </p:nvSpPr>
        <p:spPr>
          <a:xfrm>
            <a:off x="702987" y="3903007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=0,j=2</a:t>
            </a:r>
          </a:p>
        </p:txBody>
      </p:sp>
      <p:sp>
        <p:nvSpPr>
          <p:cNvPr id="80" name="Rounded Rectangle 542">
            <a:extLst>
              <a:ext uri="{FF2B5EF4-FFF2-40B4-BE49-F238E27FC236}">
                <a16:creationId xmlns:a16="http://schemas.microsoft.com/office/drawing/2014/main" id="{EFFA593B-B289-4FF5-ACFA-FB47832A2646}"/>
              </a:ext>
            </a:extLst>
          </p:cNvPr>
          <p:cNvSpPr/>
          <p:nvPr/>
        </p:nvSpPr>
        <p:spPr>
          <a:xfrm>
            <a:off x="702987" y="4026949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=0,j=3</a:t>
            </a:r>
          </a:p>
        </p:txBody>
      </p:sp>
      <p:sp>
        <p:nvSpPr>
          <p:cNvPr id="81" name="Rounded Rectangle 542">
            <a:extLst>
              <a:ext uri="{FF2B5EF4-FFF2-40B4-BE49-F238E27FC236}">
                <a16:creationId xmlns:a16="http://schemas.microsoft.com/office/drawing/2014/main" id="{03B8BE7F-8CC9-438E-83DF-D9AA6FFFAC1E}"/>
              </a:ext>
            </a:extLst>
          </p:cNvPr>
          <p:cNvSpPr/>
          <p:nvPr/>
        </p:nvSpPr>
        <p:spPr>
          <a:xfrm>
            <a:off x="702987" y="4150892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=0,j=4</a:t>
            </a:r>
          </a:p>
        </p:txBody>
      </p:sp>
      <p:sp>
        <p:nvSpPr>
          <p:cNvPr id="82" name="Rounded Rectangle 542">
            <a:extLst>
              <a:ext uri="{FF2B5EF4-FFF2-40B4-BE49-F238E27FC236}">
                <a16:creationId xmlns:a16="http://schemas.microsoft.com/office/drawing/2014/main" id="{289AF6AE-3B7A-4ECB-A221-AB1CAD04F4F5}"/>
              </a:ext>
            </a:extLst>
          </p:cNvPr>
          <p:cNvSpPr/>
          <p:nvPr/>
        </p:nvSpPr>
        <p:spPr>
          <a:xfrm>
            <a:off x="702987" y="4271384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=0,j=5</a:t>
            </a:r>
          </a:p>
        </p:txBody>
      </p:sp>
      <p:sp>
        <p:nvSpPr>
          <p:cNvPr id="83" name="Rounded Rectangle 542">
            <a:extLst>
              <a:ext uri="{FF2B5EF4-FFF2-40B4-BE49-F238E27FC236}">
                <a16:creationId xmlns:a16="http://schemas.microsoft.com/office/drawing/2014/main" id="{FD29ED8F-BA0C-46DE-8F97-0B4B89120E1E}"/>
              </a:ext>
            </a:extLst>
          </p:cNvPr>
          <p:cNvSpPr/>
          <p:nvPr/>
        </p:nvSpPr>
        <p:spPr>
          <a:xfrm>
            <a:off x="702987" y="4393820"/>
            <a:ext cx="488832" cy="188569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=0,j=6</a:t>
            </a:r>
          </a:p>
        </p:txBody>
      </p:sp>
      <p:sp>
        <p:nvSpPr>
          <p:cNvPr id="84" name="Rounded Rectangle 542">
            <a:extLst>
              <a:ext uri="{FF2B5EF4-FFF2-40B4-BE49-F238E27FC236}">
                <a16:creationId xmlns:a16="http://schemas.microsoft.com/office/drawing/2014/main" id="{85751AD3-FB4D-40CB-85B5-2BC68528687D}"/>
              </a:ext>
            </a:extLst>
          </p:cNvPr>
          <p:cNvSpPr/>
          <p:nvPr/>
        </p:nvSpPr>
        <p:spPr>
          <a:xfrm>
            <a:off x="702987" y="4514312"/>
            <a:ext cx="488832" cy="252802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i</a:t>
            </a: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=0,j=7</a:t>
            </a:r>
          </a:p>
        </p:txBody>
      </p:sp>
      <p:sp>
        <p:nvSpPr>
          <p:cNvPr id="85" name="Speech Bubble: Rectangle with Corners Rounded 84">
            <a:extLst>
              <a:ext uri="{FF2B5EF4-FFF2-40B4-BE49-F238E27FC236}">
                <a16:creationId xmlns:a16="http://schemas.microsoft.com/office/drawing/2014/main" id="{581EFC21-907B-4634-9AB4-847FC13779C2}"/>
              </a:ext>
            </a:extLst>
          </p:cNvPr>
          <p:cNvSpPr/>
          <p:nvPr/>
        </p:nvSpPr>
        <p:spPr bwMode="auto">
          <a:xfrm>
            <a:off x="1526144" y="3967633"/>
            <a:ext cx="3396162" cy="316422"/>
          </a:xfrm>
          <a:prstGeom prst="wedgeRoundRectCallout">
            <a:avLst>
              <a:gd name="adj1" fmla="val -56242"/>
              <a:gd name="adj2" fmla="val -5156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They can be scheduled on any cores.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9E983BD1-2A83-4CDB-A6ED-A99AA1089337}"/>
              </a:ext>
            </a:extLst>
          </p:cNvPr>
          <p:cNvCxnSpPr>
            <a:cxnSpLocks/>
          </p:cNvCxnSpPr>
          <p:nvPr/>
        </p:nvCxnSpPr>
        <p:spPr>
          <a:xfrm flipH="1" flipV="1">
            <a:off x="1120300" y="4459521"/>
            <a:ext cx="1839175" cy="487642"/>
          </a:xfrm>
          <a:prstGeom prst="straightConnector1">
            <a:avLst/>
          </a:prstGeom>
          <a:noFill/>
          <a:ln w="34925" cap="flat" cmpd="sng" algn="ctr">
            <a:solidFill>
              <a:schemeClr val="tx2"/>
            </a:solidFill>
            <a:prstDash val="solid"/>
            <a:tailEnd type="triangle"/>
          </a:ln>
          <a:effectLst/>
        </p:spPr>
      </p:cxnSp>
      <p:sp>
        <p:nvSpPr>
          <p:cNvPr id="199" name="Speech Bubble: Rectangle with Corners Rounded 198">
            <a:extLst>
              <a:ext uri="{FF2B5EF4-FFF2-40B4-BE49-F238E27FC236}">
                <a16:creationId xmlns:a16="http://schemas.microsoft.com/office/drawing/2014/main" id="{40F1E9DC-3F36-4810-905C-55888AF981B1}"/>
              </a:ext>
            </a:extLst>
          </p:cNvPr>
          <p:cNvSpPr/>
          <p:nvPr/>
        </p:nvSpPr>
        <p:spPr bwMode="auto">
          <a:xfrm>
            <a:off x="2696735" y="4306075"/>
            <a:ext cx="2472226" cy="533837"/>
          </a:xfrm>
          <a:prstGeom prst="wedgeRoundRectCallout">
            <a:avLst>
              <a:gd name="adj1" fmla="val -50919"/>
              <a:gd name="adj2" fmla="val 46891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Random work stealing for innermost threads.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251922FA-7ECA-429F-9371-B7D8F146C71B}"/>
              </a:ext>
            </a:extLst>
          </p:cNvPr>
          <p:cNvSpPr/>
          <p:nvPr/>
        </p:nvSpPr>
        <p:spPr bwMode="auto">
          <a:xfrm>
            <a:off x="2143519" y="4590147"/>
            <a:ext cx="309132" cy="304800"/>
          </a:xfrm>
          <a:prstGeom prst="ellipse">
            <a:avLst/>
          </a:pr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01" name="Arrow: Right 200">
            <a:extLst>
              <a:ext uri="{FF2B5EF4-FFF2-40B4-BE49-F238E27FC236}">
                <a16:creationId xmlns:a16="http://schemas.microsoft.com/office/drawing/2014/main" id="{AFA4A564-3A2F-4C47-B01F-348819EAE9EE}"/>
              </a:ext>
            </a:extLst>
          </p:cNvPr>
          <p:cNvSpPr/>
          <p:nvPr/>
        </p:nvSpPr>
        <p:spPr bwMode="auto">
          <a:xfrm>
            <a:off x="4417633" y="2092787"/>
            <a:ext cx="469956" cy="459262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aphicFrame>
        <p:nvGraphicFramePr>
          <p:cNvPr id="204" name="Chart 203">
            <a:extLst>
              <a:ext uri="{FF2B5EF4-FFF2-40B4-BE49-F238E27FC236}">
                <a16:creationId xmlns:a16="http://schemas.microsoft.com/office/drawing/2014/main" id="{374C26A1-C0A9-4710-B8F1-1C9B53BC71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6086371"/>
              </p:ext>
            </p:extLst>
          </p:nvPr>
        </p:nvGraphicFramePr>
        <p:xfrm>
          <a:off x="4424890" y="3887265"/>
          <a:ext cx="4552133" cy="2671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7" name="Heptagon 76">
            <a:extLst>
              <a:ext uri="{FF2B5EF4-FFF2-40B4-BE49-F238E27FC236}">
                <a16:creationId xmlns:a16="http://schemas.microsoft.com/office/drawing/2014/main" id="{C54C06D8-A6F2-40B7-9861-1432552C869C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3A3F4DD-BFC9-423F-BF97-B2807812CDA4}"/>
              </a:ext>
            </a:extLst>
          </p:cNvPr>
          <p:cNvSpPr/>
          <p:nvPr/>
        </p:nvSpPr>
        <p:spPr>
          <a:xfrm>
            <a:off x="290453" y="964676"/>
            <a:ext cx="8735170" cy="5078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  <a:latin typeface="Inconsolata" panose="020B0609030003000000" pitchFamily="49" charset="0"/>
              </a:rPr>
              <a:t>OMP_WAIT_POLICY=unset</a:t>
            </a: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: reset the affinity setting of the specified parallel region.</a:t>
            </a:r>
            <a:endParaRPr lang="en-US" sz="1100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(Detailed: The </a:t>
            </a:r>
            <a:r>
              <a:rPr lang="en-US" sz="700" dirty="0">
                <a:solidFill>
                  <a:schemeClr val="bg2">
                    <a:lumMod val="10000"/>
                  </a:schemeClr>
                </a:solidFill>
                <a:latin typeface="Inconsolata" panose="020B0609030003000000" pitchFamily="49" charset="0"/>
              </a:rPr>
              <a:t>unset</a:t>
            </a: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 thread affinity policy resets the </a:t>
            </a:r>
            <a:r>
              <a:rPr lang="en-US" sz="700" i="1" dirty="0">
                <a:solidFill>
                  <a:schemeClr val="bg2">
                    <a:lumMod val="10000"/>
                  </a:schemeClr>
                </a:solidFill>
              </a:rPr>
              <a:t>bind-var</a:t>
            </a: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 ICV and the </a:t>
            </a:r>
            <a:r>
              <a:rPr lang="en-US" sz="700" i="1" dirty="0">
                <a:solidFill>
                  <a:schemeClr val="bg2">
                    <a:lumMod val="10000"/>
                  </a:schemeClr>
                </a:solidFill>
              </a:rPr>
              <a:t>place-partition-var</a:t>
            </a:r>
            <a:r>
              <a:rPr lang="en-US" sz="700" dirty="0">
                <a:solidFill>
                  <a:schemeClr val="bg2">
                    <a:lumMod val="10000"/>
                  </a:schemeClr>
                </a:solidFill>
              </a:rPr>
              <a:t> ICV to their implementation defined values and instructs the execution environment to follow these values.)</a:t>
            </a:r>
          </a:p>
        </p:txBody>
      </p:sp>
      <p:sp>
        <p:nvSpPr>
          <p:cNvPr id="87" name="Arrow: Right 86">
            <a:extLst>
              <a:ext uri="{FF2B5EF4-FFF2-40B4-BE49-F238E27FC236}">
                <a16:creationId xmlns:a16="http://schemas.microsoft.com/office/drawing/2014/main" id="{36012688-A922-4888-90A3-A3CBE609CDB7}"/>
              </a:ext>
            </a:extLst>
          </p:cNvPr>
          <p:cNvSpPr/>
          <p:nvPr/>
        </p:nvSpPr>
        <p:spPr bwMode="auto">
          <a:xfrm rot="5400000">
            <a:off x="7363081" y="5588829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51A930D-AAD0-4194-9ECD-2E67771E19AE}"/>
              </a:ext>
            </a:extLst>
          </p:cNvPr>
          <p:cNvSpPr/>
          <p:nvPr/>
        </p:nvSpPr>
        <p:spPr>
          <a:xfrm>
            <a:off x="7756649" y="5627442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22141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8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199" grpId="0" animBg="1"/>
      <p:bldP spid="200" grpId="0" animBg="1"/>
      <p:bldP spid="201" grpId="0" animBg="1"/>
      <p:bldGraphic spid="204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39203-7A75-4DB2-9FC3-5FEAC21DB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Flat Parallelism: Poor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45B9C-7C5F-409A-9F6F-D67EDE753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642078" cy="5706154"/>
          </a:xfrm>
        </p:spPr>
        <p:txBody>
          <a:bodyPr/>
          <a:lstStyle/>
          <a:p>
            <a:r>
              <a:rPr lang="en-US" dirty="0"/>
              <a:t>BOLT should perform as good as the original LLVM OpenMP.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Optimal </a:t>
            </a:r>
            <a:r>
              <a:rPr lang="en-US" sz="2000" dirty="0">
                <a:latin typeface="Consolas" panose="020B0609020204030204" pitchFamily="49" charset="0"/>
              </a:rPr>
              <a:t>OMP_WAIT_POLICY</a:t>
            </a:r>
            <a:r>
              <a:rPr lang="en-US" dirty="0"/>
              <a:t> for GCC/Intel/LLVM improves performance of flat parallelism.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8DA55-7326-45FD-A574-52BAE5636F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3F13E2-92A7-41EE-BD94-35FFA2317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4FD980-F6BA-45CA-A215-67CF25FBA983}"/>
              </a:ext>
            </a:extLst>
          </p:cNvPr>
          <p:cNvSpPr/>
          <p:nvPr/>
        </p:nvSpPr>
        <p:spPr>
          <a:xfrm>
            <a:off x="469713" y="1884949"/>
            <a:ext cx="4038600" cy="83099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i++)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FA7158-0AF5-4496-84FB-91B1E13D003F}"/>
              </a:ext>
            </a:extLst>
          </p:cNvPr>
          <p:cNvSpPr/>
          <p:nvPr/>
        </p:nvSpPr>
        <p:spPr bwMode="auto">
          <a:xfrm rot="5400000">
            <a:off x="2857500" y="3578443"/>
            <a:ext cx="228600" cy="2286000"/>
          </a:xfrm>
          <a:prstGeom prst="rightBrace">
            <a:avLst/>
          </a:prstGeom>
          <a:noFill/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E3F108FE-427B-4709-9349-425A0DF1FC0A}"/>
              </a:ext>
            </a:extLst>
          </p:cNvPr>
          <p:cNvSpPr/>
          <p:nvPr/>
        </p:nvSpPr>
        <p:spPr bwMode="auto">
          <a:xfrm rot="5400000">
            <a:off x="7416707" y="3565649"/>
            <a:ext cx="228600" cy="2311587"/>
          </a:xfrm>
          <a:prstGeom prst="rightBrace">
            <a:avLst/>
          </a:prstGeom>
          <a:noFill/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E7DF9CEF-3624-44F3-98F9-F9F5E3375580}"/>
              </a:ext>
            </a:extLst>
          </p:cNvPr>
          <p:cNvSpPr/>
          <p:nvPr/>
        </p:nvSpPr>
        <p:spPr bwMode="auto">
          <a:xfrm rot="5400000">
            <a:off x="5651271" y="4429267"/>
            <a:ext cx="228600" cy="619865"/>
          </a:xfrm>
          <a:prstGeom prst="rightBrace">
            <a:avLst/>
          </a:prstGeom>
          <a:noFill/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61C07C-8E8E-4488-86E6-A576AD5F7592}"/>
              </a:ext>
            </a:extLst>
          </p:cNvPr>
          <p:cNvSpPr/>
          <p:nvPr/>
        </p:nvSpPr>
        <p:spPr>
          <a:xfrm>
            <a:off x="1761215" y="4855127"/>
            <a:ext cx="24705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OMP_WAIT_POLICY=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PASSIVE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841A77A-FD6E-41E0-A9CC-4876D09A7D60}"/>
              </a:ext>
            </a:extLst>
          </p:cNvPr>
          <p:cNvSpPr/>
          <p:nvPr/>
        </p:nvSpPr>
        <p:spPr>
          <a:xfrm>
            <a:off x="6357689" y="4855127"/>
            <a:ext cx="23711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OMP_WAIT_POLICY=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ACTIVE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E736863-73ED-4F55-8FAF-4C5F60B9224B}"/>
              </a:ext>
            </a:extLst>
          </p:cNvPr>
          <p:cNvSpPr/>
          <p:nvPr/>
        </p:nvSpPr>
        <p:spPr>
          <a:xfrm>
            <a:off x="5219871" y="4855127"/>
            <a:ext cx="10791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(PASSIVE)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F8D7F30F-F0A6-4F53-B9CA-27C58DE89FD2}"/>
              </a:ext>
            </a:extLst>
          </p:cNvPr>
          <p:cNvSpPr/>
          <p:nvPr/>
        </p:nvSpPr>
        <p:spPr bwMode="auto">
          <a:xfrm rot="5400000">
            <a:off x="1099767" y="4411798"/>
            <a:ext cx="228600" cy="619865"/>
          </a:xfrm>
          <a:prstGeom prst="rightBrace">
            <a:avLst/>
          </a:prstGeom>
          <a:noFill/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A73C2F-CF10-4188-BE42-2732BEB46764}"/>
              </a:ext>
            </a:extLst>
          </p:cNvPr>
          <p:cNvSpPr/>
          <p:nvPr/>
        </p:nvSpPr>
        <p:spPr>
          <a:xfrm>
            <a:off x="663023" y="4855127"/>
            <a:ext cx="10791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</a:rPr>
              <a:t>(PASSIVE)</a:t>
            </a:r>
            <a:endParaRPr lang="en-US" sz="1400" dirty="0">
              <a:solidFill>
                <a:srgbClr val="FF0000"/>
              </a:solidFill>
            </a:endParaRP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17205C46-5C12-473F-B681-A8B1C76633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7037257"/>
              </p:ext>
            </p:extLst>
          </p:nvPr>
        </p:nvGraphicFramePr>
        <p:xfrm>
          <a:off x="4470213" y="2720792"/>
          <a:ext cx="4526616" cy="2019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C0A907ED-D8DD-4765-9D09-38FDD5EB81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0974099"/>
              </p:ext>
            </p:extLst>
          </p:nvPr>
        </p:nvGraphicFramePr>
        <p:xfrm>
          <a:off x="-65648" y="2711164"/>
          <a:ext cx="4536142" cy="2019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B1BA8155-9DF2-49AF-A303-E5A3191060A4}"/>
              </a:ext>
            </a:extLst>
          </p:cNvPr>
          <p:cNvSpPr/>
          <p:nvPr/>
        </p:nvSpPr>
        <p:spPr>
          <a:xfrm>
            <a:off x="4876800" y="1884949"/>
            <a:ext cx="4038600" cy="6463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 (int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4A8084-B520-446C-AEBB-1D7C10FD65D7}"/>
              </a:ext>
            </a:extLst>
          </p:cNvPr>
          <p:cNvSpPr/>
          <p:nvPr/>
        </p:nvSpPr>
        <p:spPr>
          <a:xfrm>
            <a:off x="5348085" y="1600424"/>
            <a:ext cx="33314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Flat Parallel Region (no computation)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9E64CBB-CA6D-432A-96D2-27D54300502D}"/>
              </a:ext>
            </a:extLst>
          </p:cNvPr>
          <p:cNvSpPr/>
          <p:nvPr/>
        </p:nvSpPr>
        <p:spPr>
          <a:xfrm>
            <a:off x="526150" y="1587223"/>
            <a:ext cx="37337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Regions (no computation)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2" name="Heptagon 21">
            <a:extLst>
              <a:ext uri="{FF2B5EF4-FFF2-40B4-BE49-F238E27FC236}">
                <a16:creationId xmlns:a16="http://schemas.microsoft.com/office/drawing/2014/main" id="{20E7C559-D9B1-4012-895A-43E96A606A5D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D01F47A-D1DE-40AC-BF8F-67FC11DE2AEA}"/>
              </a:ext>
            </a:extLst>
          </p:cNvPr>
          <p:cNvSpPr/>
          <p:nvPr/>
        </p:nvSpPr>
        <p:spPr bwMode="auto">
          <a:xfrm rot="5400000">
            <a:off x="7334305" y="2861598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1F69CD-F51F-44AE-A8E7-5D65F835BA21}"/>
              </a:ext>
            </a:extLst>
          </p:cNvPr>
          <p:cNvSpPr/>
          <p:nvPr/>
        </p:nvSpPr>
        <p:spPr>
          <a:xfrm>
            <a:off x="7727873" y="2900211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50371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  <p:bldP spid="16" grpId="0" animBg="1"/>
      <p:bldP spid="17" grpId="0"/>
      <p:bldP spid="18" grpId="0"/>
      <p:bldP spid="19" grpId="0"/>
      <p:bldP spid="20" grpId="0" animBg="1"/>
      <p:bldP spid="21" grpId="0"/>
      <p:bldGraphic spid="23" grpId="0">
        <p:bldAsOne/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7F6A0-7202-4798-922A-3F7236C85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Waiting Policy for Flat Parallelism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E019D-D9BE-49D5-AB8E-782734DAA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09353"/>
            <a:ext cx="8229600" cy="898787"/>
          </a:xfrm>
        </p:spPr>
        <p:txBody>
          <a:bodyPr/>
          <a:lstStyle/>
          <a:p>
            <a:r>
              <a:rPr lang="en-US" dirty="0"/>
              <a:t>Active waiting policy improves performance of flat parallelism</a:t>
            </a:r>
            <a:br>
              <a:rPr lang="en-US" dirty="0"/>
            </a:br>
            <a:r>
              <a:rPr lang="en-US" dirty="0"/>
              <a:t>by </a:t>
            </a:r>
            <a:r>
              <a:rPr lang="en-US" dirty="0">
                <a:solidFill>
                  <a:srgbClr val="FF0000"/>
                </a:solidFill>
              </a:rPr>
              <a:t>busy-wait based synchronization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48B91-2144-4BDF-BF94-645FCB333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99C81-8C8F-46DA-8EAF-4438D33F8E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034442" y="6537325"/>
            <a:ext cx="990600" cy="244475"/>
          </a:xfrm>
        </p:spPr>
        <p:txBody>
          <a:bodyPr/>
          <a:lstStyle/>
          <a:p>
            <a:fld id="{6B394888-48A7-42F6-AE45-2BD5FD40ED91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D06534-B426-4FB2-B881-0265FA917185}"/>
              </a:ext>
            </a:extLst>
          </p:cNvPr>
          <p:cNvSpPr txBox="1">
            <a:spLocks/>
          </p:cNvSpPr>
          <p:nvPr/>
        </p:nvSpPr>
        <p:spPr bwMode="auto">
          <a:xfrm>
            <a:off x="457199" y="2899083"/>
            <a:ext cx="4195883" cy="3351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800" kern="0" dirty="0"/>
              <a:t>If </a:t>
            </a:r>
            <a:r>
              <a:rPr lang="en-US" sz="1800" kern="0" dirty="0">
                <a:solidFill>
                  <a:srgbClr val="FF0000"/>
                </a:solidFill>
              </a:rPr>
              <a:t>active</a:t>
            </a:r>
            <a:r>
              <a:rPr lang="en-US" sz="1800" kern="0" dirty="0"/>
              <a:t>, Pthreads-based OpenMP </a:t>
            </a:r>
            <a:r>
              <a:rPr lang="en-US" sz="1800" kern="0" dirty="0">
                <a:solidFill>
                  <a:srgbClr val="FF0000"/>
                </a:solidFill>
              </a:rPr>
              <a:t>busy-waits</a:t>
            </a:r>
            <a:r>
              <a:rPr lang="en-US" sz="1800" kern="0" dirty="0"/>
              <a:t> for the next parallel region.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EBF83A-573B-4206-8763-0233D384EDA7}"/>
              </a:ext>
            </a:extLst>
          </p:cNvPr>
          <p:cNvSpPr/>
          <p:nvPr/>
        </p:nvSpPr>
        <p:spPr>
          <a:xfrm>
            <a:off x="2899614" y="825949"/>
            <a:ext cx="4038600" cy="1015663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 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(4)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4; i++)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407BC96-0A42-475D-B5E5-CEE83F978CE0}"/>
              </a:ext>
            </a:extLst>
          </p:cNvPr>
          <p:cNvGrpSpPr/>
          <p:nvPr/>
        </p:nvGrpSpPr>
        <p:grpSpPr>
          <a:xfrm>
            <a:off x="1921554" y="4399788"/>
            <a:ext cx="761986" cy="1369893"/>
            <a:chOff x="-551857" y="4191000"/>
            <a:chExt cx="1542457" cy="1144093"/>
          </a:xfrm>
        </p:grpSpPr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0672C51D-2F77-46E1-8594-5E3DD63DA0C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6BB3DACC-36DC-4C8B-8B58-B694F0D23FF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62632AD6-4776-4B9C-A315-08872988A04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21A447B0-8672-4E72-BBD0-51A1EF7F033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20" name="Rectangle 119">
            <a:extLst>
              <a:ext uri="{FF2B5EF4-FFF2-40B4-BE49-F238E27FC236}">
                <a16:creationId xmlns:a16="http://schemas.microsoft.com/office/drawing/2014/main" id="{B102BED1-D817-49E7-A18F-42933033D86E}"/>
              </a:ext>
            </a:extLst>
          </p:cNvPr>
          <p:cNvSpPr/>
          <p:nvPr/>
        </p:nvSpPr>
        <p:spPr>
          <a:xfrm>
            <a:off x="1647542" y="3621137"/>
            <a:ext cx="561372" cy="4422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</a:rPr>
              <a:t>fork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210EB07E-4B4F-4DA7-8842-6625102AA22E}"/>
              </a:ext>
            </a:extLst>
          </p:cNvPr>
          <p:cNvSpPr/>
          <p:nvPr/>
        </p:nvSpPr>
        <p:spPr>
          <a:xfrm>
            <a:off x="3986169" y="5769681"/>
            <a:ext cx="522835" cy="6264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busy</a:t>
            </a:r>
            <a:b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wait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139504DA-E250-417D-A90A-54FBCFA1A1AA}"/>
              </a:ext>
            </a:extLst>
          </p:cNvPr>
          <p:cNvSpPr/>
          <p:nvPr/>
        </p:nvSpPr>
        <p:spPr bwMode="auto">
          <a:xfrm>
            <a:off x="2021536" y="4273542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A0B474BE-6322-4F37-8E79-392F740F6681}"/>
              </a:ext>
            </a:extLst>
          </p:cNvPr>
          <p:cNvSpPr/>
          <p:nvPr/>
        </p:nvSpPr>
        <p:spPr bwMode="auto">
          <a:xfrm>
            <a:off x="2021536" y="4727725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52C11FA8-3864-4159-8D72-A4B9E13EB466}"/>
              </a:ext>
            </a:extLst>
          </p:cNvPr>
          <p:cNvSpPr/>
          <p:nvPr/>
        </p:nvSpPr>
        <p:spPr bwMode="auto">
          <a:xfrm>
            <a:off x="2021536" y="5186851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E6AC9EEE-0033-46BB-97FE-ABA3AF1CDE50}"/>
              </a:ext>
            </a:extLst>
          </p:cNvPr>
          <p:cNvSpPr/>
          <p:nvPr/>
        </p:nvSpPr>
        <p:spPr bwMode="auto">
          <a:xfrm>
            <a:off x="2025285" y="5648306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B7DBEDD2-AB79-40FF-9823-5773EEE9295A}"/>
              </a:ext>
            </a:extLst>
          </p:cNvPr>
          <p:cNvGrpSpPr/>
          <p:nvPr/>
        </p:nvGrpSpPr>
        <p:grpSpPr>
          <a:xfrm>
            <a:off x="1390473" y="4401369"/>
            <a:ext cx="531081" cy="1369893"/>
            <a:chOff x="-551857" y="4191000"/>
            <a:chExt cx="1542457" cy="1144093"/>
          </a:xfrm>
        </p:grpSpPr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354EE503-108B-480C-B4EF-51FBB1ABE83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90A6C046-4A15-4C88-9F4D-EC46A3272C88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FC6B3CD9-1368-4DEE-80EB-21446C87A7C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36276383-A553-4B27-A174-53A093DBF0D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41155764-59ED-45B3-826C-0B990FD07A2D}"/>
              </a:ext>
            </a:extLst>
          </p:cNvPr>
          <p:cNvCxnSpPr>
            <a:cxnSpLocks/>
          </p:cNvCxnSpPr>
          <p:nvPr/>
        </p:nvCxnSpPr>
        <p:spPr bwMode="auto">
          <a:xfrm flipV="1">
            <a:off x="1921554" y="4036146"/>
            <a:ext cx="0" cy="2040016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A9C40018-8803-40CE-813B-54C64412B461}"/>
              </a:ext>
            </a:extLst>
          </p:cNvPr>
          <p:cNvGrpSpPr/>
          <p:nvPr/>
        </p:nvGrpSpPr>
        <p:grpSpPr>
          <a:xfrm>
            <a:off x="2396291" y="3623026"/>
            <a:ext cx="535724" cy="2453136"/>
            <a:chOff x="2396291" y="3623026"/>
            <a:chExt cx="535724" cy="2453136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CFAB9CB-401D-4A44-B792-D53AD6123DDB}"/>
                </a:ext>
              </a:extLst>
            </p:cNvPr>
            <p:cNvSpPr/>
            <p:nvPr/>
          </p:nvSpPr>
          <p:spPr>
            <a:xfrm>
              <a:off x="2396291" y="3623026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6F0A713-354D-4601-A9D0-A925AACF450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77762" y="4054930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367" name="Group 366">
            <a:extLst>
              <a:ext uri="{FF2B5EF4-FFF2-40B4-BE49-F238E27FC236}">
                <a16:creationId xmlns:a16="http://schemas.microsoft.com/office/drawing/2014/main" id="{04A67B2C-E1AE-47CC-9A5D-C3C80FEC83C7}"/>
              </a:ext>
            </a:extLst>
          </p:cNvPr>
          <p:cNvGrpSpPr/>
          <p:nvPr/>
        </p:nvGrpSpPr>
        <p:grpSpPr>
          <a:xfrm>
            <a:off x="2955647" y="3621137"/>
            <a:ext cx="561372" cy="2455025"/>
            <a:chOff x="2955647" y="3621137"/>
            <a:chExt cx="561372" cy="2455025"/>
          </a:xfrm>
        </p:grpSpPr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9CF09B9E-2407-47CF-8AFF-42ED76503DE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229659" y="4036146"/>
              <a:ext cx="0" cy="2040016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DB523151-E557-4678-BAA8-BDD5271ED945}"/>
                </a:ext>
              </a:extLst>
            </p:cNvPr>
            <p:cNvSpPr/>
            <p:nvPr/>
          </p:nvSpPr>
          <p:spPr>
            <a:xfrm>
              <a:off x="2955647" y="3621137"/>
              <a:ext cx="561372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69" name="Group 368">
            <a:extLst>
              <a:ext uri="{FF2B5EF4-FFF2-40B4-BE49-F238E27FC236}">
                <a16:creationId xmlns:a16="http://schemas.microsoft.com/office/drawing/2014/main" id="{13CFA9FF-B24D-4A51-AE8D-EA0340772DE1}"/>
              </a:ext>
            </a:extLst>
          </p:cNvPr>
          <p:cNvGrpSpPr/>
          <p:nvPr/>
        </p:nvGrpSpPr>
        <p:grpSpPr>
          <a:xfrm>
            <a:off x="3704396" y="3623026"/>
            <a:ext cx="535724" cy="2453136"/>
            <a:chOff x="3704396" y="3623026"/>
            <a:chExt cx="535724" cy="2453136"/>
          </a:xfrm>
        </p:grpSpPr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8343EAB5-19BF-41E7-AD5A-9987FABC4A1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985867" y="4054930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8186B60F-27CC-4275-A04C-BB34B38F1E12}"/>
                </a:ext>
              </a:extLst>
            </p:cNvPr>
            <p:cNvSpPr/>
            <p:nvPr/>
          </p:nvSpPr>
          <p:spPr>
            <a:xfrm>
              <a:off x="3704396" y="3623026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  <p:sp>
        <p:nvSpPr>
          <p:cNvPr id="189" name="Rectangle 188">
            <a:extLst>
              <a:ext uri="{FF2B5EF4-FFF2-40B4-BE49-F238E27FC236}">
                <a16:creationId xmlns:a16="http://schemas.microsoft.com/office/drawing/2014/main" id="{ED05D39A-D6A3-4B03-BA05-437E9A6856A9}"/>
              </a:ext>
            </a:extLst>
          </p:cNvPr>
          <p:cNvSpPr/>
          <p:nvPr/>
        </p:nvSpPr>
        <p:spPr>
          <a:xfrm>
            <a:off x="2683880" y="5769681"/>
            <a:ext cx="522835" cy="6264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busy</a:t>
            </a:r>
            <a:b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wait</a:t>
            </a:r>
            <a:endParaRPr lang="en-US" sz="1400" dirty="0">
              <a:solidFill>
                <a:srgbClr val="FF0000"/>
              </a:solidFill>
            </a:endParaRPr>
          </a:p>
        </p:txBody>
      </p:sp>
      <p:grpSp>
        <p:nvGrpSpPr>
          <p:cNvPr id="368" name="Group 367">
            <a:extLst>
              <a:ext uri="{FF2B5EF4-FFF2-40B4-BE49-F238E27FC236}">
                <a16:creationId xmlns:a16="http://schemas.microsoft.com/office/drawing/2014/main" id="{14A70944-9FB6-4D10-A2A0-3D11799D8193}"/>
              </a:ext>
            </a:extLst>
          </p:cNvPr>
          <p:cNvGrpSpPr/>
          <p:nvPr/>
        </p:nvGrpSpPr>
        <p:grpSpPr>
          <a:xfrm>
            <a:off x="3229659" y="4273542"/>
            <a:ext cx="761986" cy="1620168"/>
            <a:chOff x="3229659" y="4273542"/>
            <a:chExt cx="761986" cy="1620168"/>
          </a:xfrm>
        </p:grpSpPr>
        <p:grpSp>
          <p:nvGrpSpPr>
            <p:cNvPr id="180" name="Group 179">
              <a:extLst>
                <a:ext uri="{FF2B5EF4-FFF2-40B4-BE49-F238E27FC236}">
                  <a16:creationId xmlns:a16="http://schemas.microsoft.com/office/drawing/2014/main" id="{D26BBD84-5C1B-458E-A131-9286B36C1242}"/>
                </a:ext>
              </a:extLst>
            </p:cNvPr>
            <p:cNvGrpSpPr/>
            <p:nvPr/>
          </p:nvGrpSpPr>
          <p:grpSpPr>
            <a:xfrm>
              <a:off x="3229659" y="4399788"/>
              <a:ext cx="761986" cy="1369893"/>
              <a:chOff x="-551857" y="4191000"/>
              <a:chExt cx="1542457" cy="1144093"/>
            </a:xfrm>
          </p:grpSpPr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C0B478C1-F283-46FD-A208-25C6FF8F820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82" name="Straight Arrow Connector 181">
                <a:extLst>
                  <a:ext uri="{FF2B5EF4-FFF2-40B4-BE49-F238E27FC236}">
                    <a16:creationId xmlns:a16="http://schemas.microsoft.com/office/drawing/2014/main" id="{4C5F094B-934E-4F4A-8A6D-B8F62E6DF18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83" name="Straight Arrow Connector 182">
                <a:extLst>
                  <a:ext uri="{FF2B5EF4-FFF2-40B4-BE49-F238E27FC236}">
                    <a16:creationId xmlns:a16="http://schemas.microsoft.com/office/drawing/2014/main" id="{C1F4C16C-92A5-4B39-B819-3E8FC69DEA1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84" name="Straight Arrow Connector 183">
                <a:extLst>
                  <a:ext uri="{FF2B5EF4-FFF2-40B4-BE49-F238E27FC236}">
                    <a16:creationId xmlns:a16="http://schemas.microsoft.com/office/drawing/2014/main" id="{EBB3B82A-2DE4-439C-9EF4-8E06E9AC80C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6B7FA025-F6E5-4E5C-BF37-1AB88C6B13EF}"/>
                </a:ext>
              </a:extLst>
            </p:cNvPr>
            <p:cNvSpPr/>
            <p:nvPr/>
          </p:nvSpPr>
          <p:spPr bwMode="auto">
            <a:xfrm>
              <a:off x="3329641" y="4273542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83EE6095-D113-4AB7-B5D7-9817F9BAE1C3}"/>
                </a:ext>
              </a:extLst>
            </p:cNvPr>
            <p:cNvSpPr/>
            <p:nvPr/>
          </p:nvSpPr>
          <p:spPr bwMode="auto">
            <a:xfrm>
              <a:off x="3329641" y="4727725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648A00B-FC8A-4962-AAF3-F134F53E00E2}"/>
                </a:ext>
              </a:extLst>
            </p:cNvPr>
            <p:cNvSpPr/>
            <p:nvPr/>
          </p:nvSpPr>
          <p:spPr bwMode="auto">
            <a:xfrm>
              <a:off x="3329641" y="5186851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4D8586CB-D839-46AA-ACAD-A236B9B102EC}"/>
                </a:ext>
              </a:extLst>
            </p:cNvPr>
            <p:cNvSpPr/>
            <p:nvPr/>
          </p:nvSpPr>
          <p:spPr bwMode="auto">
            <a:xfrm>
              <a:off x="3333390" y="5648306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</p:grpSp>
      <p:cxnSp>
        <p:nvCxnSpPr>
          <p:cNvPr id="195" name="Straight Arrow Connector 194">
            <a:extLst>
              <a:ext uri="{FF2B5EF4-FFF2-40B4-BE49-F238E27FC236}">
                <a16:creationId xmlns:a16="http://schemas.microsoft.com/office/drawing/2014/main" id="{0847128F-E817-4512-BDE0-AC05270987EA}"/>
              </a:ext>
            </a:extLst>
          </p:cNvPr>
          <p:cNvCxnSpPr>
            <a:cxnSpLocks/>
          </p:cNvCxnSpPr>
          <p:nvPr/>
        </p:nvCxnSpPr>
        <p:spPr bwMode="auto">
          <a:xfrm>
            <a:off x="2698578" y="4401369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E723EF80-423A-4226-A145-05BC20536B76}"/>
              </a:ext>
            </a:extLst>
          </p:cNvPr>
          <p:cNvCxnSpPr>
            <a:cxnSpLocks/>
          </p:cNvCxnSpPr>
          <p:nvPr/>
        </p:nvCxnSpPr>
        <p:spPr bwMode="auto">
          <a:xfrm flipV="1">
            <a:off x="2701137" y="4848463"/>
            <a:ext cx="528522" cy="2543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9719333B-7920-4A64-BA8A-9717C0CEBEB7}"/>
              </a:ext>
            </a:extLst>
          </p:cNvPr>
          <p:cNvCxnSpPr>
            <a:cxnSpLocks/>
          </p:cNvCxnSpPr>
          <p:nvPr/>
        </p:nvCxnSpPr>
        <p:spPr bwMode="auto">
          <a:xfrm flipV="1">
            <a:off x="2698578" y="5298098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75896E06-64D0-4F27-B9DE-F4EEDB30C66A}"/>
              </a:ext>
            </a:extLst>
          </p:cNvPr>
          <p:cNvCxnSpPr>
            <a:cxnSpLocks/>
          </p:cNvCxnSpPr>
          <p:nvPr/>
        </p:nvCxnSpPr>
        <p:spPr bwMode="auto">
          <a:xfrm>
            <a:off x="2698578" y="5771262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462504D7-4790-479C-9126-08AD5B19F513}"/>
              </a:ext>
            </a:extLst>
          </p:cNvPr>
          <p:cNvCxnSpPr>
            <a:cxnSpLocks/>
          </p:cNvCxnSpPr>
          <p:nvPr/>
        </p:nvCxnSpPr>
        <p:spPr bwMode="auto">
          <a:xfrm>
            <a:off x="3988110" y="4401616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FEDC0BD1-42C0-4D1E-9F29-32CF60038E4C}"/>
              </a:ext>
            </a:extLst>
          </p:cNvPr>
          <p:cNvCxnSpPr>
            <a:cxnSpLocks/>
          </p:cNvCxnSpPr>
          <p:nvPr/>
        </p:nvCxnSpPr>
        <p:spPr bwMode="auto">
          <a:xfrm flipV="1">
            <a:off x="3990669" y="4848709"/>
            <a:ext cx="528522" cy="2543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9F5C762C-B054-48A0-9577-85DE4BAC339C}"/>
              </a:ext>
            </a:extLst>
          </p:cNvPr>
          <p:cNvCxnSpPr>
            <a:cxnSpLocks/>
          </p:cNvCxnSpPr>
          <p:nvPr/>
        </p:nvCxnSpPr>
        <p:spPr bwMode="auto">
          <a:xfrm flipV="1">
            <a:off x="3988110" y="5298345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B1A0D57F-6093-4F6B-BE51-4A2C7715892E}"/>
              </a:ext>
            </a:extLst>
          </p:cNvPr>
          <p:cNvCxnSpPr>
            <a:cxnSpLocks/>
          </p:cNvCxnSpPr>
          <p:nvPr/>
        </p:nvCxnSpPr>
        <p:spPr bwMode="auto">
          <a:xfrm>
            <a:off x="3988110" y="5771509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203" name="Rectangle 202">
            <a:extLst>
              <a:ext uri="{FF2B5EF4-FFF2-40B4-BE49-F238E27FC236}">
                <a16:creationId xmlns:a16="http://schemas.microsoft.com/office/drawing/2014/main" id="{7E78CD86-2753-4BF7-8FFE-39CF1C35F8FA}"/>
              </a:ext>
            </a:extLst>
          </p:cNvPr>
          <p:cNvSpPr/>
          <p:nvPr/>
        </p:nvSpPr>
        <p:spPr>
          <a:xfrm>
            <a:off x="7678" y="6202940"/>
            <a:ext cx="48811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* If passive, after completion of work, threads sleep on a condition variable.</a:t>
            </a:r>
          </a:p>
        </p:txBody>
      </p:sp>
      <p:sp>
        <p:nvSpPr>
          <p:cNvPr id="204" name="Content Placeholder 6">
            <a:extLst>
              <a:ext uri="{FF2B5EF4-FFF2-40B4-BE49-F238E27FC236}">
                <a16:creationId xmlns:a16="http://schemas.microsoft.com/office/drawing/2014/main" id="{C4475AC5-DD07-41E5-8ADC-45E0647044A1}"/>
              </a:ext>
            </a:extLst>
          </p:cNvPr>
          <p:cNvSpPr txBox="1">
            <a:spLocks/>
          </p:cNvSpPr>
          <p:nvPr/>
        </p:nvSpPr>
        <p:spPr bwMode="auto">
          <a:xfrm>
            <a:off x="4719465" y="2893187"/>
            <a:ext cx="4195883" cy="10406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1800" kern="0" dirty="0"/>
              <a:t>BOLT on the other hand </a:t>
            </a:r>
            <a:r>
              <a:rPr lang="en-US" sz="1800" kern="0" dirty="0">
                <a:solidFill>
                  <a:srgbClr val="FF0000"/>
                </a:solidFill>
              </a:rPr>
              <a:t>yields to a scheduler</a:t>
            </a:r>
            <a:r>
              <a:rPr lang="en-US" sz="1800" kern="0" dirty="0"/>
              <a:t> on fork-and-join (</a:t>
            </a:r>
            <a:r>
              <a:rPr lang="en-US" sz="1800" kern="0" dirty="0">
                <a:solidFill>
                  <a:srgbClr val="FF0000"/>
                </a:solidFill>
              </a:rPr>
              <a:t>~ passive</a:t>
            </a:r>
            <a:r>
              <a:rPr lang="en-US" sz="1800" kern="0" dirty="0"/>
              <a:t>).</a:t>
            </a:r>
          </a:p>
        </p:txBody>
      </p:sp>
      <p:sp>
        <p:nvSpPr>
          <p:cNvPr id="212" name="Rounded Rectangle 542">
            <a:extLst>
              <a:ext uri="{FF2B5EF4-FFF2-40B4-BE49-F238E27FC236}">
                <a16:creationId xmlns:a16="http://schemas.microsoft.com/office/drawing/2014/main" id="{8F89825A-9F3C-4473-A0BA-ED2551C2E470}"/>
              </a:ext>
            </a:extLst>
          </p:cNvPr>
          <p:cNvSpPr/>
          <p:nvPr/>
        </p:nvSpPr>
        <p:spPr>
          <a:xfrm>
            <a:off x="453244" y="4203323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0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(master) </a:t>
            </a:r>
          </a:p>
        </p:txBody>
      </p:sp>
      <p:sp>
        <p:nvSpPr>
          <p:cNvPr id="213" name="Rounded Rectangle 542">
            <a:extLst>
              <a:ext uri="{FF2B5EF4-FFF2-40B4-BE49-F238E27FC236}">
                <a16:creationId xmlns:a16="http://schemas.microsoft.com/office/drawing/2014/main" id="{F88DE812-B72D-4209-9F17-5FD3B1B88527}"/>
              </a:ext>
            </a:extLst>
          </p:cNvPr>
          <p:cNvSpPr/>
          <p:nvPr/>
        </p:nvSpPr>
        <p:spPr>
          <a:xfrm>
            <a:off x="453244" y="4666910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1</a:t>
            </a:r>
          </a:p>
        </p:txBody>
      </p:sp>
      <p:sp>
        <p:nvSpPr>
          <p:cNvPr id="214" name="Rounded Rectangle 542">
            <a:extLst>
              <a:ext uri="{FF2B5EF4-FFF2-40B4-BE49-F238E27FC236}">
                <a16:creationId xmlns:a16="http://schemas.microsoft.com/office/drawing/2014/main" id="{F4B6607F-1744-41F1-91C2-D95EF3F6FFD6}"/>
              </a:ext>
            </a:extLst>
          </p:cNvPr>
          <p:cNvSpPr/>
          <p:nvPr/>
        </p:nvSpPr>
        <p:spPr>
          <a:xfrm>
            <a:off x="453244" y="5127038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2</a:t>
            </a:r>
          </a:p>
        </p:txBody>
      </p:sp>
      <p:sp>
        <p:nvSpPr>
          <p:cNvPr id="215" name="Rounded Rectangle 542">
            <a:extLst>
              <a:ext uri="{FF2B5EF4-FFF2-40B4-BE49-F238E27FC236}">
                <a16:creationId xmlns:a16="http://schemas.microsoft.com/office/drawing/2014/main" id="{7AC7A4F5-024B-4AF2-AFC7-2991091CAB93}"/>
              </a:ext>
            </a:extLst>
          </p:cNvPr>
          <p:cNvSpPr/>
          <p:nvPr/>
        </p:nvSpPr>
        <p:spPr>
          <a:xfrm>
            <a:off x="445813" y="5587166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3</a:t>
            </a:r>
          </a:p>
        </p:txBody>
      </p:sp>
      <p:grpSp>
        <p:nvGrpSpPr>
          <p:cNvPr id="384" name="Group 383">
            <a:extLst>
              <a:ext uri="{FF2B5EF4-FFF2-40B4-BE49-F238E27FC236}">
                <a16:creationId xmlns:a16="http://schemas.microsoft.com/office/drawing/2014/main" id="{8995E884-27EA-4660-9FD6-9630906F3457}"/>
              </a:ext>
            </a:extLst>
          </p:cNvPr>
          <p:cNvGrpSpPr/>
          <p:nvPr/>
        </p:nvGrpSpPr>
        <p:grpSpPr>
          <a:xfrm>
            <a:off x="7090943" y="3615338"/>
            <a:ext cx="561372" cy="2272573"/>
            <a:chOff x="6963310" y="3615338"/>
            <a:chExt cx="561372" cy="2272573"/>
          </a:xfrm>
        </p:grpSpPr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50529830-BF33-42B7-A24A-08F70CDFA39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237322" y="4030347"/>
              <a:ext cx="0" cy="1857564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56A810EA-A7E3-48A6-A16D-767D810C7A4C}"/>
                </a:ext>
              </a:extLst>
            </p:cNvPr>
            <p:cNvSpPr/>
            <p:nvPr/>
          </p:nvSpPr>
          <p:spPr>
            <a:xfrm>
              <a:off x="6963310" y="3615338"/>
              <a:ext cx="561372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sp>
        <p:nvSpPr>
          <p:cNvPr id="230" name="Rectangle 229">
            <a:extLst>
              <a:ext uri="{FF2B5EF4-FFF2-40B4-BE49-F238E27FC236}">
                <a16:creationId xmlns:a16="http://schemas.microsoft.com/office/drawing/2014/main" id="{4576E006-B505-413B-96DC-B22326826D86}"/>
              </a:ext>
            </a:extLst>
          </p:cNvPr>
          <p:cNvSpPr/>
          <p:nvPr/>
        </p:nvSpPr>
        <p:spPr>
          <a:xfrm>
            <a:off x="6720657" y="5831677"/>
            <a:ext cx="8032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switch</a:t>
            </a:r>
            <a:b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to sched</a:t>
            </a:r>
            <a:endParaRPr lang="en-US" sz="1400" dirty="0">
              <a:solidFill>
                <a:srgbClr val="FF0000"/>
              </a:solidFill>
            </a:endParaRPr>
          </a:p>
        </p:txBody>
      </p: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A5124C5D-E679-4EF0-9966-C27D2DC5387E}"/>
              </a:ext>
            </a:extLst>
          </p:cNvPr>
          <p:cNvGrpSpPr/>
          <p:nvPr/>
        </p:nvGrpSpPr>
        <p:grpSpPr>
          <a:xfrm>
            <a:off x="7939348" y="4267743"/>
            <a:ext cx="761986" cy="1620168"/>
            <a:chOff x="7939348" y="4267743"/>
            <a:chExt cx="761986" cy="1620168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EDE7B139-C25C-4D7C-BF67-52DCF74DEADA}"/>
                </a:ext>
              </a:extLst>
            </p:cNvPr>
            <p:cNvGrpSpPr/>
            <p:nvPr/>
          </p:nvGrpSpPr>
          <p:grpSpPr>
            <a:xfrm>
              <a:off x="7939348" y="4393989"/>
              <a:ext cx="761986" cy="1369893"/>
              <a:chOff x="-551857" y="4191000"/>
              <a:chExt cx="1542457" cy="1144093"/>
            </a:xfrm>
          </p:grpSpPr>
          <p:cxnSp>
            <p:nvCxnSpPr>
              <p:cNvPr id="248" name="Straight Arrow Connector 247">
                <a:extLst>
                  <a:ext uri="{FF2B5EF4-FFF2-40B4-BE49-F238E27FC236}">
                    <a16:creationId xmlns:a16="http://schemas.microsoft.com/office/drawing/2014/main" id="{FA83996E-9F8A-4DF4-9E95-E30C6603301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49" name="Straight Arrow Connector 248">
                <a:extLst>
                  <a:ext uri="{FF2B5EF4-FFF2-40B4-BE49-F238E27FC236}">
                    <a16:creationId xmlns:a16="http://schemas.microsoft.com/office/drawing/2014/main" id="{8D4C2A79-3A44-4159-AA7D-4220945357A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50" name="Straight Arrow Connector 249">
                <a:extLst>
                  <a:ext uri="{FF2B5EF4-FFF2-40B4-BE49-F238E27FC236}">
                    <a16:creationId xmlns:a16="http://schemas.microsoft.com/office/drawing/2014/main" id="{97FDF81F-2BB3-4327-9BA1-EBA8A0340A9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51" name="Straight Arrow Connector 250">
                <a:extLst>
                  <a:ext uri="{FF2B5EF4-FFF2-40B4-BE49-F238E27FC236}">
                    <a16:creationId xmlns:a16="http://schemas.microsoft.com/office/drawing/2014/main" id="{56655714-DE10-47E8-869F-1DE4EF00FC3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031C2517-95A7-4598-B9B0-E392AA9F5D7C}"/>
                </a:ext>
              </a:extLst>
            </p:cNvPr>
            <p:cNvSpPr/>
            <p:nvPr/>
          </p:nvSpPr>
          <p:spPr bwMode="auto">
            <a:xfrm>
              <a:off x="8039330" y="4267743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C5EAAFA0-4602-4313-8857-D0D54ECF3D15}"/>
                </a:ext>
              </a:extLst>
            </p:cNvPr>
            <p:cNvSpPr/>
            <p:nvPr/>
          </p:nvSpPr>
          <p:spPr bwMode="auto">
            <a:xfrm>
              <a:off x="8039330" y="4721926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B660544C-F6D4-4FA4-A1DA-9B95004E9675}"/>
                </a:ext>
              </a:extLst>
            </p:cNvPr>
            <p:cNvSpPr/>
            <p:nvPr/>
          </p:nvSpPr>
          <p:spPr bwMode="auto">
            <a:xfrm>
              <a:off x="8039330" y="5181052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34EAA61C-A2C1-4382-BCE6-1AD28CE21099}"/>
                </a:ext>
              </a:extLst>
            </p:cNvPr>
            <p:cNvSpPr/>
            <p:nvPr/>
          </p:nvSpPr>
          <p:spPr bwMode="auto">
            <a:xfrm>
              <a:off x="8043079" y="5642507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</p:grp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F6F00E4B-AB68-434C-8A8C-CE2BB098F563}"/>
              </a:ext>
            </a:extLst>
          </p:cNvPr>
          <p:cNvCxnSpPr>
            <a:cxnSpLocks/>
          </p:cNvCxnSpPr>
          <p:nvPr/>
        </p:nvCxnSpPr>
        <p:spPr bwMode="auto">
          <a:xfrm>
            <a:off x="6883173" y="4395570"/>
            <a:ext cx="1056175" cy="0"/>
          </a:xfrm>
          <a:prstGeom prst="straightConnector1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4AF68F5A-B6DA-4779-BEFE-6ED1E2FFC298}"/>
              </a:ext>
            </a:extLst>
          </p:cNvPr>
          <p:cNvGrpSpPr/>
          <p:nvPr/>
        </p:nvGrpSpPr>
        <p:grpSpPr>
          <a:xfrm>
            <a:off x="6883173" y="4842664"/>
            <a:ext cx="325813" cy="922799"/>
            <a:chOff x="7007762" y="4842664"/>
            <a:chExt cx="531081" cy="922799"/>
          </a:xfrm>
        </p:grpSpPr>
        <p:cxnSp>
          <p:nvCxnSpPr>
            <p:cNvPr id="241" name="Straight Arrow Connector 240">
              <a:extLst>
                <a:ext uri="{FF2B5EF4-FFF2-40B4-BE49-F238E27FC236}">
                  <a16:creationId xmlns:a16="http://schemas.microsoft.com/office/drawing/2014/main" id="{6D44706D-E8CB-4AD2-AADF-EF191A24E2A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AC96ED4F-FEB7-45C3-AB39-38AD8251895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43" name="Straight Arrow Connector 242">
              <a:extLst>
                <a:ext uri="{FF2B5EF4-FFF2-40B4-BE49-F238E27FC236}">
                  <a16:creationId xmlns:a16="http://schemas.microsoft.com/office/drawing/2014/main" id="{E26EE126-6EB8-463E-8463-97B378003AD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AD632236-AC9D-4D9A-AB38-D12D1FEE7CB4}"/>
              </a:ext>
            </a:extLst>
          </p:cNvPr>
          <p:cNvGrpSpPr/>
          <p:nvPr/>
        </p:nvGrpSpPr>
        <p:grpSpPr>
          <a:xfrm>
            <a:off x="7207888" y="4842156"/>
            <a:ext cx="437913" cy="922799"/>
            <a:chOff x="7007762" y="4842664"/>
            <a:chExt cx="531081" cy="922799"/>
          </a:xfrm>
        </p:grpSpPr>
        <p:cxnSp>
          <p:nvCxnSpPr>
            <p:cNvPr id="269" name="Straight Arrow Connector 268">
              <a:extLst>
                <a:ext uri="{FF2B5EF4-FFF2-40B4-BE49-F238E27FC236}">
                  <a16:creationId xmlns:a16="http://schemas.microsoft.com/office/drawing/2014/main" id="{EF61D8AB-82C6-4CA6-AFFF-C86672FE91B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70" name="Straight Arrow Connector 269">
              <a:extLst>
                <a:ext uri="{FF2B5EF4-FFF2-40B4-BE49-F238E27FC236}">
                  <a16:creationId xmlns:a16="http://schemas.microsoft.com/office/drawing/2014/main" id="{D2C7A43D-A439-4A9E-9997-FA957A5B3A9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88D3555A-1C08-4FDB-8A81-B5675EBF476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B7BDB0A8-2579-46E1-82DC-2E3BD0CE340A}"/>
              </a:ext>
            </a:extLst>
          </p:cNvPr>
          <p:cNvGrpSpPr/>
          <p:nvPr/>
        </p:nvGrpSpPr>
        <p:grpSpPr>
          <a:xfrm>
            <a:off x="7644232" y="4842354"/>
            <a:ext cx="325813" cy="922799"/>
            <a:chOff x="7007762" y="4842664"/>
            <a:chExt cx="531081" cy="922799"/>
          </a:xfrm>
        </p:grpSpPr>
        <p:cxnSp>
          <p:nvCxnSpPr>
            <p:cNvPr id="273" name="Straight Arrow Connector 272">
              <a:extLst>
                <a:ext uri="{FF2B5EF4-FFF2-40B4-BE49-F238E27FC236}">
                  <a16:creationId xmlns:a16="http://schemas.microsoft.com/office/drawing/2014/main" id="{0403D1FE-30AB-4ECF-B700-A92C2E9FB63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74" name="Straight Arrow Connector 273">
              <a:extLst>
                <a:ext uri="{FF2B5EF4-FFF2-40B4-BE49-F238E27FC236}">
                  <a16:creationId xmlns:a16="http://schemas.microsoft.com/office/drawing/2014/main" id="{CC82C596-A5D1-4218-98EF-EAC90DFFA4C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75" name="Straight Arrow Connector 274">
              <a:extLst>
                <a:ext uri="{FF2B5EF4-FFF2-40B4-BE49-F238E27FC236}">
                  <a16:creationId xmlns:a16="http://schemas.microsoft.com/office/drawing/2014/main" id="{5F75697C-882D-4A29-9C60-F59D85EF471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277" name="Rectangle 276">
            <a:extLst>
              <a:ext uri="{FF2B5EF4-FFF2-40B4-BE49-F238E27FC236}">
                <a16:creationId xmlns:a16="http://schemas.microsoft.com/office/drawing/2014/main" id="{4AEC7D3C-0EE6-4ED2-93A6-C836844D4028}"/>
              </a:ext>
            </a:extLst>
          </p:cNvPr>
          <p:cNvSpPr/>
          <p:nvPr/>
        </p:nvSpPr>
        <p:spPr>
          <a:xfrm>
            <a:off x="7390657" y="5828230"/>
            <a:ext cx="8650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  <a:t>switch</a:t>
            </a:r>
            <a:b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  <a:t>to thread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280" name="Straight Arrow Connector 279">
            <a:extLst>
              <a:ext uri="{FF2B5EF4-FFF2-40B4-BE49-F238E27FC236}">
                <a16:creationId xmlns:a16="http://schemas.microsoft.com/office/drawing/2014/main" id="{E9F9CFB9-6F6C-48E4-B4A4-8DC6C527B1C1}"/>
              </a:ext>
            </a:extLst>
          </p:cNvPr>
          <p:cNvCxnSpPr>
            <a:cxnSpLocks/>
          </p:cNvCxnSpPr>
          <p:nvPr/>
        </p:nvCxnSpPr>
        <p:spPr bwMode="auto">
          <a:xfrm>
            <a:off x="7387879" y="4399018"/>
            <a:ext cx="253802" cy="441004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4" name="Straight Arrow Connector 283">
            <a:extLst>
              <a:ext uri="{FF2B5EF4-FFF2-40B4-BE49-F238E27FC236}">
                <a16:creationId xmlns:a16="http://schemas.microsoft.com/office/drawing/2014/main" id="{EDBE9CD6-6A42-4903-9128-824D34E5EC7D}"/>
              </a:ext>
            </a:extLst>
          </p:cNvPr>
          <p:cNvCxnSpPr>
            <a:cxnSpLocks/>
          </p:cNvCxnSpPr>
          <p:nvPr/>
        </p:nvCxnSpPr>
        <p:spPr bwMode="auto">
          <a:xfrm>
            <a:off x="7388230" y="4399018"/>
            <a:ext cx="260898" cy="913081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C13DDAE7-568F-4F75-8739-0AA7493EB56A}"/>
              </a:ext>
            </a:extLst>
          </p:cNvPr>
          <p:cNvCxnSpPr>
            <a:cxnSpLocks/>
          </p:cNvCxnSpPr>
          <p:nvPr/>
        </p:nvCxnSpPr>
        <p:spPr bwMode="auto">
          <a:xfrm>
            <a:off x="7384169" y="4399018"/>
            <a:ext cx="240830" cy="1398391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290" name="Rounded Rectangle 542">
            <a:extLst>
              <a:ext uri="{FF2B5EF4-FFF2-40B4-BE49-F238E27FC236}">
                <a16:creationId xmlns:a16="http://schemas.microsoft.com/office/drawing/2014/main" id="{E256E612-4DE3-4E31-9330-BB829DC104C9}"/>
              </a:ext>
            </a:extLst>
          </p:cNvPr>
          <p:cNvSpPr/>
          <p:nvPr/>
        </p:nvSpPr>
        <p:spPr>
          <a:xfrm>
            <a:off x="7437928" y="4434069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1</a:t>
            </a:r>
          </a:p>
        </p:txBody>
      </p:sp>
      <p:sp>
        <p:nvSpPr>
          <p:cNvPr id="291" name="Rounded Rectangle 542">
            <a:extLst>
              <a:ext uri="{FF2B5EF4-FFF2-40B4-BE49-F238E27FC236}">
                <a16:creationId xmlns:a16="http://schemas.microsoft.com/office/drawing/2014/main" id="{184EB18A-095F-478F-A2B9-69B2A6AFD52F}"/>
              </a:ext>
            </a:extLst>
          </p:cNvPr>
          <p:cNvSpPr/>
          <p:nvPr/>
        </p:nvSpPr>
        <p:spPr>
          <a:xfrm>
            <a:off x="7527373" y="4904369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2</a:t>
            </a:r>
          </a:p>
        </p:txBody>
      </p:sp>
      <p:sp>
        <p:nvSpPr>
          <p:cNvPr id="292" name="Rounded Rectangle 542">
            <a:extLst>
              <a:ext uri="{FF2B5EF4-FFF2-40B4-BE49-F238E27FC236}">
                <a16:creationId xmlns:a16="http://schemas.microsoft.com/office/drawing/2014/main" id="{2D8CE5B3-ACB2-41D8-B9A7-F9FEA67420F8}"/>
              </a:ext>
            </a:extLst>
          </p:cNvPr>
          <p:cNvSpPr/>
          <p:nvPr/>
        </p:nvSpPr>
        <p:spPr>
          <a:xfrm>
            <a:off x="7592515" y="5371695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3</a:t>
            </a:r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8F364103-055C-498C-ACD9-6EC1A323BEAE}"/>
              </a:ext>
            </a:extLst>
          </p:cNvPr>
          <p:cNvGrpSpPr/>
          <p:nvPr/>
        </p:nvGrpSpPr>
        <p:grpSpPr>
          <a:xfrm>
            <a:off x="8699169" y="4395570"/>
            <a:ext cx="316514" cy="1369893"/>
            <a:chOff x="-551857" y="4191000"/>
            <a:chExt cx="1542457" cy="1144093"/>
          </a:xfrm>
        </p:grpSpPr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85B5FCC4-4BF5-44D4-A478-50EBBBB5C2F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300" name="Straight Arrow Connector 299">
              <a:extLst>
                <a:ext uri="{FF2B5EF4-FFF2-40B4-BE49-F238E27FC236}">
                  <a16:creationId xmlns:a16="http://schemas.microsoft.com/office/drawing/2014/main" id="{5C1FDEAB-0F80-4E7E-8B4E-AD47F748B84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301" name="Straight Arrow Connector 300">
              <a:extLst>
                <a:ext uri="{FF2B5EF4-FFF2-40B4-BE49-F238E27FC236}">
                  <a16:creationId xmlns:a16="http://schemas.microsoft.com/office/drawing/2014/main" id="{22240D57-7003-4403-9F9B-E90F802DA09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302" name="Straight Arrow Connector 301">
              <a:extLst>
                <a:ext uri="{FF2B5EF4-FFF2-40B4-BE49-F238E27FC236}">
                  <a16:creationId xmlns:a16="http://schemas.microsoft.com/office/drawing/2014/main" id="{3387E3DD-9CCF-45EB-A1EA-3258DF59EAD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386" name="Group 385">
            <a:extLst>
              <a:ext uri="{FF2B5EF4-FFF2-40B4-BE49-F238E27FC236}">
                <a16:creationId xmlns:a16="http://schemas.microsoft.com/office/drawing/2014/main" id="{B4A57E0D-7519-406B-8D7C-3A269CA6E327}"/>
              </a:ext>
            </a:extLst>
          </p:cNvPr>
          <p:cNvGrpSpPr/>
          <p:nvPr/>
        </p:nvGrpSpPr>
        <p:grpSpPr>
          <a:xfrm>
            <a:off x="8399470" y="3606714"/>
            <a:ext cx="535724" cy="2463649"/>
            <a:chOff x="8399470" y="3606714"/>
            <a:chExt cx="535724" cy="2463649"/>
          </a:xfrm>
        </p:grpSpPr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2F7CDFC-6971-42B2-A96A-E8BE1B944DB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8695556" y="4049131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A09D7EA0-3DE2-449E-9316-72AF592B4802}"/>
                </a:ext>
              </a:extLst>
            </p:cNvPr>
            <p:cNvSpPr/>
            <p:nvPr/>
          </p:nvSpPr>
          <p:spPr>
            <a:xfrm>
              <a:off x="8399470" y="3606714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</p:grpSp>
      <p:sp>
        <p:nvSpPr>
          <p:cNvPr id="129" name="Speech Bubble: Rectangle with Corners Rounded 128">
            <a:extLst>
              <a:ext uri="{FF2B5EF4-FFF2-40B4-BE49-F238E27FC236}">
                <a16:creationId xmlns:a16="http://schemas.microsoft.com/office/drawing/2014/main" id="{E63BF9DB-FBEA-43E4-8D4B-8A992CDA8386}"/>
              </a:ext>
            </a:extLst>
          </p:cNvPr>
          <p:cNvSpPr/>
          <p:nvPr/>
        </p:nvSpPr>
        <p:spPr bwMode="auto">
          <a:xfrm>
            <a:off x="1647542" y="6431538"/>
            <a:ext cx="7267806" cy="418988"/>
          </a:xfrm>
          <a:prstGeom prst="wedgeRoundRectCallout">
            <a:avLst>
              <a:gd name="adj1" fmla="val -31405"/>
              <a:gd name="adj2" fmla="val -14497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Busy wait is faster than lightweight user-level context switch!</a:t>
            </a:r>
            <a:endParaRPr kumimoji="0" lang="en-US" sz="2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2FA1FDC5-EA7F-497E-957B-B6D07AE174A5}"/>
              </a:ext>
            </a:extLst>
          </p:cNvPr>
          <p:cNvGrpSpPr/>
          <p:nvPr/>
        </p:nvGrpSpPr>
        <p:grpSpPr>
          <a:xfrm>
            <a:off x="4736758" y="4197524"/>
            <a:ext cx="2131377" cy="1776230"/>
            <a:chOff x="4736758" y="4197524"/>
            <a:chExt cx="2131377" cy="1776230"/>
          </a:xfrm>
        </p:grpSpPr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0144FD10-8A91-4F49-81A7-6ECCFCEE55F3}"/>
                </a:ext>
              </a:extLst>
            </p:cNvPr>
            <p:cNvGrpSpPr/>
            <p:nvPr/>
          </p:nvGrpSpPr>
          <p:grpSpPr>
            <a:xfrm>
              <a:off x="6106149" y="4393989"/>
              <a:ext cx="761986" cy="1369893"/>
              <a:chOff x="-551857" y="4191000"/>
              <a:chExt cx="1542457" cy="1144093"/>
            </a:xfrm>
          </p:grpSpPr>
          <p:cxnSp>
            <p:nvCxnSpPr>
              <p:cNvPr id="256" name="Straight Arrow Connector 255">
                <a:extLst>
                  <a:ext uri="{FF2B5EF4-FFF2-40B4-BE49-F238E27FC236}">
                    <a16:creationId xmlns:a16="http://schemas.microsoft.com/office/drawing/2014/main" id="{108D96B4-3329-4A3C-8F00-EB24FA4CD0C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57" name="Straight Arrow Connector 256">
                <a:extLst>
                  <a:ext uri="{FF2B5EF4-FFF2-40B4-BE49-F238E27FC236}">
                    <a16:creationId xmlns:a16="http://schemas.microsoft.com/office/drawing/2014/main" id="{734D8899-6DC1-45B1-A5E7-74F296A92D8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58" name="Straight Arrow Connector 257">
                <a:extLst>
                  <a:ext uri="{FF2B5EF4-FFF2-40B4-BE49-F238E27FC236}">
                    <a16:creationId xmlns:a16="http://schemas.microsoft.com/office/drawing/2014/main" id="{8FE7BB0D-1BB9-4285-8E34-0161E4F7070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59" name="Straight Arrow Connector 258">
                <a:extLst>
                  <a:ext uri="{FF2B5EF4-FFF2-40B4-BE49-F238E27FC236}">
                    <a16:creationId xmlns:a16="http://schemas.microsoft.com/office/drawing/2014/main" id="{129BC7B4-AB63-4B4E-9C61-061C5B2BFA4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A5DD7EDB-703C-40FE-B438-C52A5187407E}"/>
                </a:ext>
              </a:extLst>
            </p:cNvPr>
            <p:cNvSpPr/>
            <p:nvPr/>
          </p:nvSpPr>
          <p:spPr bwMode="auto">
            <a:xfrm>
              <a:off x="6206131" y="4267743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22" name="Rectangle 221">
              <a:extLst>
                <a:ext uri="{FF2B5EF4-FFF2-40B4-BE49-F238E27FC236}">
                  <a16:creationId xmlns:a16="http://schemas.microsoft.com/office/drawing/2014/main" id="{FEB5BB90-569A-4BA1-9D35-090635669026}"/>
                </a:ext>
              </a:extLst>
            </p:cNvPr>
            <p:cNvSpPr/>
            <p:nvPr/>
          </p:nvSpPr>
          <p:spPr bwMode="auto">
            <a:xfrm>
              <a:off x="6206131" y="4721926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88017A3D-5002-4AFE-BE14-7D6315E7397D}"/>
                </a:ext>
              </a:extLst>
            </p:cNvPr>
            <p:cNvSpPr/>
            <p:nvPr/>
          </p:nvSpPr>
          <p:spPr bwMode="auto">
            <a:xfrm>
              <a:off x="6206131" y="5181052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24" name="Rectangle 223">
              <a:extLst>
                <a:ext uri="{FF2B5EF4-FFF2-40B4-BE49-F238E27FC236}">
                  <a16:creationId xmlns:a16="http://schemas.microsoft.com/office/drawing/2014/main" id="{5CF639A6-D8E6-4E48-BA2A-604FC92FD8E6}"/>
                </a:ext>
              </a:extLst>
            </p:cNvPr>
            <p:cNvSpPr/>
            <p:nvPr/>
          </p:nvSpPr>
          <p:spPr bwMode="auto">
            <a:xfrm>
              <a:off x="6209880" y="5642507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60" name="Rounded Rectangle 542">
              <a:extLst>
                <a:ext uri="{FF2B5EF4-FFF2-40B4-BE49-F238E27FC236}">
                  <a16:creationId xmlns:a16="http://schemas.microsoft.com/office/drawing/2014/main" id="{A2E35787-0E12-4014-9968-7BFAD238AD67}"/>
                </a:ext>
              </a:extLst>
            </p:cNvPr>
            <p:cNvSpPr/>
            <p:nvPr/>
          </p:nvSpPr>
          <p:spPr>
            <a:xfrm>
              <a:off x="4744189" y="4197524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0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261" name="Rounded Rectangle 542">
              <a:extLst>
                <a:ext uri="{FF2B5EF4-FFF2-40B4-BE49-F238E27FC236}">
                  <a16:creationId xmlns:a16="http://schemas.microsoft.com/office/drawing/2014/main" id="{AE2DB04A-3B9F-4AC7-B4CA-2B01B843EB15}"/>
                </a:ext>
              </a:extLst>
            </p:cNvPr>
            <p:cNvSpPr/>
            <p:nvPr/>
          </p:nvSpPr>
          <p:spPr>
            <a:xfrm>
              <a:off x="4744189" y="4661111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262" name="Rounded Rectangle 542">
              <a:extLst>
                <a:ext uri="{FF2B5EF4-FFF2-40B4-BE49-F238E27FC236}">
                  <a16:creationId xmlns:a16="http://schemas.microsoft.com/office/drawing/2014/main" id="{7420A5F0-CC7C-44AD-BD19-7E8816FE1E3F}"/>
                </a:ext>
              </a:extLst>
            </p:cNvPr>
            <p:cNvSpPr/>
            <p:nvPr/>
          </p:nvSpPr>
          <p:spPr>
            <a:xfrm>
              <a:off x="4744189" y="5121239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263" name="Rounded Rectangle 542">
              <a:extLst>
                <a:ext uri="{FF2B5EF4-FFF2-40B4-BE49-F238E27FC236}">
                  <a16:creationId xmlns:a16="http://schemas.microsoft.com/office/drawing/2014/main" id="{8B22FAEB-C829-4F1F-992A-E036CF0713C0}"/>
                </a:ext>
              </a:extLst>
            </p:cNvPr>
            <p:cNvSpPr/>
            <p:nvPr/>
          </p:nvSpPr>
          <p:spPr>
            <a:xfrm>
              <a:off x="4736758" y="5581367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34A90D6A-7005-4DF4-A3CC-1778A28D5330}"/>
                </a:ext>
              </a:extLst>
            </p:cNvPr>
            <p:cNvGrpSpPr/>
            <p:nvPr/>
          </p:nvGrpSpPr>
          <p:grpSpPr>
            <a:xfrm>
              <a:off x="5797696" y="4392380"/>
              <a:ext cx="316514" cy="1369893"/>
              <a:chOff x="-551857" y="4191000"/>
              <a:chExt cx="1542457" cy="1144093"/>
            </a:xfrm>
          </p:grpSpPr>
          <p:cxnSp>
            <p:nvCxnSpPr>
              <p:cNvPr id="294" name="Straight Arrow Connector 293">
                <a:extLst>
                  <a:ext uri="{FF2B5EF4-FFF2-40B4-BE49-F238E27FC236}">
                    <a16:creationId xmlns:a16="http://schemas.microsoft.com/office/drawing/2014/main" id="{4B2C633A-FE60-4A98-AFEC-3739B694B9D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95" name="Straight Arrow Connector 294">
                <a:extLst>
                  <a:ext uri="{FF2B5EF4-FFF2-40B4-BE49-F238E27FC236}">
                    <a16:creationId xmlns:a16="http://schemas.microsoft.com/office/drawing/2014/main" id="{5A5004C2-A238-4C13-878D-9DA33247FA3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96" name="Straight Arrow Connector 295">
                <a:extLst>
                  <a:ext uri="{FF2B5EF4-FFF2-40B4-BE49-F238E27FC236}">
                    <a16:creationId xmlns:a16="http://schemas.microsoft.com/office/drawing/2014/main" id="{B2297F21-67A0-42DA-96F3-D2994393F0C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97" name="Straight Arrow Connector 296">
                <a:extLst>
                  <a:ext uri="{FF2B5EF4-FFF2-40B4-BE49-F238E27FC236}">
                    <a16:creationId xmlns:a16="http://schemas.microsoft.com/office/drawing/2014/main" id="{AB7C9CCE-6139-418A-B539-36EF0EDB836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362" name="Rounded Rectangle 542">
              <a:extLst>
                <a:ext uri="{FF2B5EF4-FFF2-40B4-BE49-F238E27FC236}">
                  <a16:creationId xmlns:a16="http://schemas.microsoft.com/office/drawing/2014/main" id="{89DFC5AB-753B-4290-8ABD-D8C94F9C2E95}"/>
                </a:ext>
              </a:extLst>
            </p:cNvPr>
            <p:cNvSpPr/>
            <p:nvPr/>
          </p:nvSpPr>
          <p:spPr>
            <a:xfrm>
              <a:off x="4744189" y="4404565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</p:grpSp>
      <p:grpSp>
        <p:nvGrpSpPr>
          <p:cNvPr id="365" name="Group 364">
            <a:extLst>
              <a:ext uri="{FF2B5EF4-FFF2-40B4-BE49-F238E27FC236}">
                <a16:creationId xmlns:a16="http://schemas.microsoft.com/office/drawing/2014/main" id="{F3229A46-DC16-46E7-A2E9-166F1AA17D9A}"/>
              </a:ext>
            </a:extLst>
          </p:cNvPr>
          <p:cNvGrpSpPr/>
          <p:nvPr/>
        </p:nvGrpSpPr>
        <p:grpSpPr>
          <a:xfrm>
            <a:off x="6856892" y="5279087"/>
            <a:ext cx="865044" cy="523220"/>
            <a:chOff x="6917250" y="5280046"/>
            <a:chExt cx="865044" cy="523220"/>
          </a:xfrm>
        </p:grpSpPr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220A5F87-6846-4D78-A49C-E598CB111024}"/>
                </a:ext>
              </a:extLst>
            </p:cNvPr>
            <p:cNvSpPr/>
            <p:nvPr/>
          </p:nvSpPr>
          <p:spPr bwMode="auto">
            <a:xfrm>
              <a:off x="7363551" y="5566709"/>
              <a:ext cx="296736" cy="161468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C5FD20DA-82AC-4E6A-B162-4B7DE41609A6}"/>
                </a:ext>
              </a:extLst>
            </p:cNvPr>
            <p:cNvSpPr/>
            <p:nvPr/>
          </p:nvSpPr>
          <p:spPr>
            <a:xfrm>
              <a:off x="6917250" y="5280046"/>
              <a:ext cx="8650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  <a:t> find</a:t>
              </a:r>
              <a:b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  <a:t>next ULT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AE1A419C-986D-4556-9140-C5746955657F}"/>
              </a:ext>
            </a:extLst>
          </p:cNvPr>
          <p:cNvGrpSpPr/>
          <p:nvPr/>
        </p:nvGrpSpPr>
        <p:grpSpPr>
          <a:xfrm>
            <a:off x="6580886" y="3617227"/>
            <a:ext cx="535724" cy="2453136"/>
            <a:chOff x="6580886" y="3617227"/>
            <a:chExt cx="535724" cy="2453136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8A7976C6-8F58-4D94-BFE5-6EB840A9C68C}"/>
                </a:ext>
              </a:extLst>
            </p:cNvPr>
            <p:cNvSpPr/>
            <p:nvPr/>
          </p:nvSpPr>
          <p:spPr>
            <a:xfrm>
              <a:off x="6580886" y="3617227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E6ACAA92-10E8-4924-B830-A1D4DD3AFD38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862357" y="4049131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30" name="Heptagon 129">
            <a:extLst>
              <a:ext uri="{FF2B5EF4-FFF2-40B4-BE49-F238E27FC236}">
                <a16:creationId xmlns:a16="http://schemas.microsoft.com/office/drawing/2014/main" id="{BB6167F4-DAC2-4E80-AC16-BDC5BE776CD3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31" name="Speech Bubble: Rectangle with Corners Rounded 130">
            <a:extLst>
              <a:ext uri="{FF2B5EF4-FFF2-40B4-BE49-F238E27FC236}">
                <a16:creationId xmlns:a16="http://schemas.microsoft.com/office/drawing/2014/main" id="{5AFE6616-EAF8-44EF-B778-8466019C4FD5}"/>
              </a:ext>
            </a:extLst>
          </p:cNvPr>
          <p:cNvSpPr/>
          <p:nvPr/>
        </p:nvSpPr>
        <p:spPr bwMode="auto">
          <a:xfrm>
            <a:off x="5591154" y="2400112"/>
            <a:ext cx="2008776" cy="498971"/>
          </a:xfrm>
          <a:prstGeom prst="wedgeRoundRectCallout">
            <a:avLst>
              <a:gd name="adj1" fmla="val -57875"/>
              <a:gd name="adj2" fmla="val -39042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OMP_WAIT_POLICY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=&lt;active/passive&gt;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69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5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00"/>
                            </p:stCondLst>
                            <p:childTnLst>
                              <p:par>
                                <p:cTn id="9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5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"/>
                            </p:stCondLst>
                            <p:childTnLst>
                              <p:par>
                                <p:cTn id="1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89" grpId="0"/>
      <p:bldP spid="204" grpId="0"/>
      <p:bldP spid="230" grpId="0"/>
      <p:bldP spid="277" grpId="0"/>
      <p:bldP spid="290" grpId="0" animBg="1"/>
      <p:bldP spid="291" grpId="0" animBg="1"/>
      <p:bldP spid="292" grpId="0" animBg="1"/>
      <p:bldP spid="1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7F6A0-7202-4798-922A-3F7236C85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Active Policy in BOLT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48B91-2144-4BDF-BF94-645FCB333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99C81-8C8F-46DA-8EAF-4438D33F8E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D06534-B426-4FB2-B881-0265FA917185}"/>
              </a:ext>
            </a:extLst>
          </p:cNvPr>
          <p:cNvSpPr txBox="1">
            <a:spLocks/>
          </p:cNvSpPr>
          <p:nvPr/>
        </p:nvSpPr>
        <p:spPr bwMode="auto">
          <a:xfrm>
            <a:off x="457200" y="1032412"/>
            <a:ext cx="4038600" cy="965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If </a:t>
            </a:r>
            <a:r>
              <a:rPr lang="en-US" kern="0" dirty="0">
                <a:solidFill>
                  <a:srgbClr val="FF0000"/>
                </a:solidFill>
              </a:rPr>
              <a:t>active</a:t>
            </a:r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,</a:t>
            </a:r>
            <a:r>
              <a:rPr lang="en-US" kern="0" dirty="0"/>
              <a:t> </a:t>
            </a:r>
            <a:r>
              <a:rPr lang="en-US" kern="0" dirty="0">
                <a:solidFill>
                  <a:srgbClr val="FF0000"/>
                </a:solidFill>
              </a:rPr>
              <a:t>busy-waits</a:t>
            </a:r>
            <a:r>
              <a:rPr lang="en-US" kern="0" dirty="0"/>
              <a:t> for next parallel regions.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0063941-5681-4F49-B160-7A1745CDD55F}"/>
              </a:ext>
            </a:extLst>
          </p:cNvPr>
          <p:cNvSpPr txBox="1">
            <a:spLocks/>
          </p:cNvSpPr>
          <p:nvPr/>
        </p:nvSpPr>
        <p:spPr>
          <a:xfrm>
            <a:off x="4648200" y="1032412"/>
            <a:ext cx="4038600" cy="96561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>
                <a:solidFill>
                  <a:schemeClr val="tx1">
                    <a:lumMod val="50000"/>
                  </a:schemeClr>
                </a:solidFill>
              </a:rPr>
              <a:t>If passive, relies on ULT context switching.</a:t>
            </a:r>
          </a:p>
          <a:p>
            <a:endParaRPr lang="en-US" kern="0" dirty="0">
              <a:solidFill>
                <a:schemeClr val="tx1">
                  <a:lumMod val="50000"/>
                </a:schemeClr>
              </a:solidFill>
            </a:endParaRPr>
          </a:p>
          <a:p>
            <a:endParaRPr lang="en-US" kern="0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D81A693-2C8D-44FD-B386-E5278A769648}"/>
              </a:ext>
            </a:extLst>
          </p:cNvPr>
          <p:cNvGrpSpPr/>
          <p:nvPr/>
        </p:nvGrpSpPr>
        <p:grpSpPr>
          <a:xfrm>
            <a:off x="5969966" y="2765085"/>
            <a:ext cx="761986" cy="1369893"/>
            <a:chOff x="-551857" y="4191000"/>
            <a:chExt cx="1542457" cy="1144093"/>
          </a:xfrm>
        </p:grpSpPr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6C903911-DC6A-4133-9ACB-01089EC8A46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D316D06B-60D7-4720-AF0D-BDAB1DB772F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981DFAA6-7447-49BD-88DE-42DE92DC91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92990E2A-65E8-4476-9E35-D997A6232DD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AA7B55B4-1EA7-4431-9050-2E496C06BBD1}"/>
              </a:ext>
            </a:extLst>
          </p:cNvPr>
          <p:cNvSpPr/>
          <p:nvPr/>
        </p:nvSpPr>
        <p:spPr>
          <a:xfrm>
            <a:off x="5695954" y="1986434"/>
            <a:ext cx="561372" cy="4422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</a:rPr>
              <a:t>fork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E935F589-5D4A-46F3-9A07-6FE997A1DD02}"/>
              </a:ext>
            </a:extLst>
          </p:cNvPr>
          <p:cNvSpPr/>
          <p:nvPr/>
        </p:nvSpPr>
        <p:spPr>
          <a:xfrm>
            <a:off x="6444703" y="1988323"/>
            <a:ext cx="535724" cy="4422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0000FF"/>
                </a:solidFill>
              </a:rPr>
              <a:t>join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D6C28AD2-415D-4E0F-9D2F-D30E8F3B90B8}"/>
              </a:ext>
            </a:extLst>
          </p:cNvPr>
          <p:cNvSpPr/>
          <p:nvPr/>
        </p:nvSpPr>
        <p:spPr bwMode="auto">
          <a:xfrm>
            <a:off x="6069948" y="2638839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DA1AB668-8E6F-40C0-A070-9072EF4092F6}"/>
              </a:ext>
            </a:extLst>
          </p:cNvPr>
          <p:cNvSpPr/>
          <p:nvPr/>
        </p:nvSpPr>
        <p:spPr bwMode="auto">
          <a:xfrm>
            <a:off x="6069948" y="3093022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C305CE5-719B-4C91-BCBB-3189FC854832}"/>
              </a:ext>
            </a:extLst>
          </p:cNvPr>
          <p:cNvSpPr/>
          <p:nvPr/>
        </p:nvSpPr>
        <p:spPr bwMode="auto">
          <a:xfrm>
            <a:off x="6069948" y="3552148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5445589-DCCD-4657-8CE1-DFC2008BC212}"/>
              </a:ext>
            </a:extLst>
          </p:cNvPr>
          <p:cNvSpPr/>
          <p:nvPr/>
        </p:nvSpPr>
        <p:spPr bwMode="auto">
          <a:xfrm>
            <a:off x="6073697" y="4013603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BDB12724-EEB0-4906-9A29-E7FC2912CB1B}"/>
              </a:ext>
            </a:extLst>
          </p:cNvPr>
          <p:cNvGrpSpPr/>
          <p:nvPr/>
        </p:nvGrpSpPr>
        <p:grpSpPr>
          <a:xfrm>
            <a:off x="7803165" y="2765085"/>
            <a:ext cx="761986" cy="1369893"/>
            <a:chOff x="-551857" y="4191000"/>
            <a:chExt cx="1542457" cy="1144093"/>
          </a:xfrm>
        </p:grpSpPr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255D931F-2938-410A-93DA-6412FB8BE0B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ED8137EA-9BC1-41C1-8050-EEFA2AC6F88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55C5B098-C8E1-4A1F-8188-268B351BE09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3C93EA82-A290-4F0B-A49B-DA3FD7CA0D9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7F25C3A8-5ABE-4EC3-8B53-4C6796FF2E9A}"/>
              </a:ext>
            </a:extLst>
          </p:cNvPr>
          <p:cNvCxnSpPr>
            <a:cxnSpLocks/>
          </p:cNvCxnSpPr>
          <p:nvPr/>
        </p:nvCxnSpPr>
        <p:spPr bwMode="auto">
          <a:xfrm flipV="1">
            <a:off x="5969966" y="2401443"/>
            <a:ext cx="0" cy="2040016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E6F26780-7AB8-4592-93D7-0291B1AE7DE9}"/>
              </a:ext>
            </a:extLst>
          </p:cNvPr>
          <p:cNvCxnSpPr>
            <a:cxnSpLocks/>
          </p:cNvCxnSpPr>
          <p:nvPr/>
        </p:nvCxnSpPr>
        <p:spPr bwMode="auto">
          <a:xfrm flipV="1">
            <a:off x="6726174" y="2420227"/>
            <a:ext cx="0" cy="2021232"/>
          </a:xfrm>
          <a:prstGeom prst="line">
            <a:avLst/>
          </a:prstGeom>
          <a:noFill/>
          <a:ln w="28575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84992D1-3C65-4583-A15F-9EE9973B5805}"/>
              </a:ext>
            </a:extLst>
          </p:cNvPr>
          <p:cNvCxnSpPr>
            <a:cxnSpLocks/>
          </p:cNvCxnSpPr>
          <p:nvPr/>
        </p:nvCxnSpPr>
        <p:spPr bwMode="auto">
          <a:xfrm flipV="1">
            <a:off x="7803165" y="2401443"/>
            <a:ext cx="0" cy="1857564"/>
          </a:xfrm>
          <a:prstGeom prst="line">
            <a:avLst/>
          </a:prstGeom>
          <a:noFill/>
          <a:ln w="2857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E2F1FC11-F1CB-48E1-A66F-3197F43B4B2E}"/>
              </a:ext>
            </a:extLst>
          </p:cNvPr>
          <p:cNvCxnSpPr>
            <a:cxnSpLocks/>
          </p:cNvCxnSpPr>
          <p:nvPr/>
        </p:nvCxnSpPr>
        <p:spPr bwMode="auto">
          <a:xfrm flipV="1">
            <a:off x="8559373" y="2420227"/>
            <a:ext cx="0" cy="2021232"/>
          </a:xfrm>
          <a:prstGeom prst="line">
            <a:avLst/>
          </a:prstGeom>
          <a:noFill/>
          <a:ln w="28575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28" name="Rectangle 127">
            <a:extLst>
              <a:ext uri="{FF2B5EF4-FFF2-40B4-BE49-F238E27FC236}">
                <a16:creationId xmlns:a16="http://schemas.microsoft.com/office/drawing/2014/main" id="{C0995450-6AFA-4D30-BFC7-5D65A4877BEA}"/>
              </a:ext>
            </a:extLst>
          </p:cNvPr>
          <p:cNvSpPr/>
          <p:nvPr/>
        </p:nvSpPr>
        <p:spPr>
          <a:xfrm>
            <a:off x="7529153" y="1986434"/>
            <a:ext cx="561372" cy="4422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</a:rPr>
              <a:t>fork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0BFF77B7-7C5D-4E79-8BFE-2AC8C4C00A4E}"/>
              </a:ext>
            </a:extLst>
          </p:cNvPr>
          <p:cNvSpPr/>
          <p:nvPr/>
        </p:nvSpPr>
        <p:spPr>
          <a:xfrm>
            <a:off x="6584474" y="4202773"/>
            <a:ext cx="80329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switch</a:t>
            </a:r>
            <a:b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to sched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82207542-28E1-44F6-9C43-DBD9ACCCAB47}"/>
              </a:ext>
            </a:extLst>
          </p:cNvPr>
          <p:cNvSpPr/>
          <p:nvPr/>
        </p:nvSpPr>
        <p:spPr bwMode="auto">
          <a:xfrm>
            <a:off x="7903147" y="2638839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71135659-A00F-4A64-AC06-7C1C883127BF}"/>
              </a:ext>
            </a:extLst>
          </p:cNvPr>
          <p:cNvSpPr/>
          <p:nvPr/>
        </p:nvSpPr>
        <p:spPr bwMode="auto">
          <a:xfrm>
            <a:off x="7903147" y="3093022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922C5783-D671-40F9-9C70-50A23B5F45E1}"/>
              </a:ext>
            </a:extLst>
          </p:cNvPr>
          <p:cNvSpPr/>
          <p:nvPr/>
        </p:nvSpPr>
        <p:spPr bwMode="auto">
          <a:xfrm>
            <a:off x="7903147" y="3552148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590CE393-67F2-42D4-A275-F75EA1754E92}"/>
              </a:ext>
            </a:extLst>
          </p:cNvPr>
          <p:cNvSpPr/>
          <p:nvPr/>
        </p:nvSpPr>
        <p:spPr bwMode="auto">
          <a:xfrm>
            <a:off x="7906896" y="4013603"/>
            <a:ext cx="457200" cy="24540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95B1428C-E291-45FC-90AA-645B488C868C}"/>
              </a:ext>
            </a:extLst>
          </p:cNvPr>
          <p:cNvCxnSpPr>
            <a:cxnSpLocks/>
          </p:cNvCxnSpPr>
          <p:nvPr/>
        </p:nvCxnSpPr>
        <p:spPr bwMode="auto">
          <a:xfrm>
            <a:off x="6746990" y="2766666"/>
            <a:ext cx="1056175" cy="0"/>
          </a:xfrm>
          <a:prstGeom prst="straightConnector1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B6A73401-CBDA-451F-8A51-F64C09B5CC04}"/>
              </a:ext>
            </a:extLst>
          </p:cNvPr>
          <p:cNvGrpSpPr/>
          <p:nvPr/>
        </p:nvGrpSpPr>
        <p:grpSpPr>
          <a:xfrm>
            <a:off x="6746990" y="3213760"/>
            <a:ext cx="325813" cy="922799"/>
            <a:chOff x="7007762" y="4842664"/>
            <a:chExt cx="531081" cy="922799"/>
          </a:xfrm>
        </p:grpSpPr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53A19FD8-7856-4A7F-A5B0-D556F470A72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6208A54A-5DBB-41ED-A6A1-2D26D13AC72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42" name="Straight Arrow Connector 141">
              <a:extLst>
                <a:ext uri="{FF2B5EF4-FFF2-40B4-BE49-F238E27FC236}">
                  <a16:creationId xmlns:a16="http://schemas.microsoft.com/office/drawing/2014/main" id="{D5689A0B-1691-41FE-AB7B-04559067656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43" name="Rounded Rectangle 542">
            <a:extLst>
              <a:ext uri="{FF2B5EF4-FFF2-40B4-BE49-F238E27FC236}">
                <a16:creationId xmlns:a16="http://schemas.microsoft.com/office/drawing/2014/main" id="{8A92290E-2046-4F21-806D-5767FF49206D}"/>
              </a:ext>
            </a:extLst>
          </p:cNvPr>
          <p:cNvSpPr/>
          <p:nvPr/>
        </p:nvSpPr>
        <p:spPr>
          <a:xfrm>
            <a:off x="4608006" y="2568620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0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44" name="Rounded Rectangle 542">
            <a:extLst>
              <a:ext uri="{FF2B5EF4-FFF2-40B4-BE49-F238E27FC236}">
                <a16:creationId xmlns:a16="http://schemas.microsoft.com/office/drawing/2014/main" id="{16603BDA-B3C0-470F-AB73-F10152BA82DC}"/>
              </a:ext>
            </a:extLst>
          </p:cNvPr>
          <p:cNvSpPr/>
          <p:nvPr/>
        </p:nvSpPr>
        <p:spPr>
          <a:xfrm>
            <a:off x="4608006" y="3032207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1</a:t>
            </a:r>
          </a:p>
        </p:txBody>
      </p:sp>
      <p:sp>
        <p:nvSpPr>
          <p:cNvPr id="145" name="Rounded Rectangle 542">
            <a:extLst>
              <a:ext uri="{FF2B5EF4-FFF2-40B4-BE49-F238E27FC236}">
                <a16:creationId xmlns:a16="http://schemas.microsoft.com/office/drawing/2014/main" id="{85179EFC-1BDE-483F-9B49-EA27B3FFEEFA}"/>
              </a:ext>
            </a:extLst>
          </p:cNvPr>
          <p:cNvSpPr/>
          <p:nvPr/>
        </p:nvSpPr>
        <p:spPr>
          <a:xfrm>
            <a:off x="4608006" y="3492335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2</a:t>
            </a:r>
          </a:p>
        </p:txBody>
      </p:sp>
      <p:sp>
        <p:nvSpPr>
          <p:cNvPr id="146" name="Rounded Rectangle 542">
            <a:extLst>
              <a:ext uri="{FF2B5EF4-FFF2-40B4-BE49-F238E27FC236}">
                <a16:creationId xmlns:a16="http://schemas.microsoft.com/office/drawing/2014/main" id="{2CA71A25-E577-41CE-BE99-DDF9DE57FEB4}"/>
              </a:ext>
            </a:extLst>
          </p:cNvPr>
          <p:cNvSpPr/>
          <p:nvPr/>
        </p:nvSpPr>
        <p:spPr>
          <a:xfrm>
            <a:off x="4600575" y="3952463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3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A2650AB6-2B1C-4363-BE5D-5ABEC048D09A}"/>
              </a:ext>
            </a:extLst>
          </p:cNvPr>
          <p:cNvGrpSpPr/>
          <p:nvPr/>
        </p:nvGrpSpPr>
        <p:grpSpPr>
          <a:xfrm>
            <a:off x="7071705" y="3213252"/>
            <a:ext cx="437913" cy="922799"/>
            <a:chOff x="7007762" y="4842664"/>
            <a:chExt cx="531081" cy="922799"/>
          </a:xfrm>
        </p:grpSpPr>
        <p:cxnSp>
          <p:nvCxnSpPr>
            <p:cNvPr id="148" name="Straight Arrow Connector 147">
              <a:extLst>
                <a:ext uri="{FF2B5EF4-FFF2-40B4-BE49-F238E27FC236}">
                  <a16:creationId xmlns:a16="http://schemas.microsoft.com/office/drawing/2014/main" id="{1E3AE89F-2DF7-4DE7-BA6F-2A7AEC32ADF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6F94BCF0-7179-43EB-9899-3A653138247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35570E46-7642-469B-AB37-5B2E8473E5D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B0C15F0A-6BBB-41B8-A997-BFF7EA257953}"/>
              </a:ext>
            </a:extLst>
          </p:cNvPr>
          <p:cNvGrpSpPr/>
          <p:nvPr/>
        </p:nvGrpSpPr>
        <p:grpSpPr>
          <a:xfrm>
            <a:off x="7508049" y="3213450"/>
            <a:ext cx="325813" cy="922799"/>
            <a:chOff x="7007762" y="4842664"/>
            <a:chExt cx="531081" cy="922799"/>
          </a:xfrm>
        </p:grpSpPr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1EB1944F-5FEF-4AF3-B9A0-CBE89E6AEA0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10321" y="4842664"/>
              <a:ext cx="528522" cy="2543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53" name="Straight Arrow Connector 152">
              <a:extLst>
                <a:ext uri="{FF2B5EF4-FFF2-40B4-BE49-F238E27FC236}">
                  <a16:creationId xmlns:a16="http://schemas.microsoft.com/office/drawing/2014/main" id="{C91B6188-17BE-4ED8-8461-3366774771F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007762" y="5292299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D38E4164-1A89-4151-A2AD-B3A5E499F97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07762" y="576546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61167C2-E229-4BC2-A4B0-6F168DAED882}"/>
              </a:ext>
            </a:extLst>
          </p:cNvPr>
          <p:cNvSpPr/>
          <p:nvPr/>
        </p:nvSpPr>
        <p:spPr>
          <a:xfrm>
            <a:off x="7254474" y="4199326"/>
            <a:ext cx="86504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  <a:t>switch</a:t>
            </a:r>
            <a:b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0070C0"/>
                </a:solidFill>
                <a:cs typeface="Arial" panose="020B0604020202020204" pitchFamily="34" charset="0"/>
              </a:rPr>
              <a:t>to thread</a:t>
            </a:r>
            <a:endParaRPr lang="en-US" sz="1400" dirty="0">
              <a:solidFill>
                <a:srgbClr val="0070C0"/>
              </a:solidFill>
            </a:endParaRPr>
          </a:p>
        </p:txBody>
      </p: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27F136C-987D-466B-9FCB-8905DCC49153}"/>
              </a:ext>
            </a:extLst>
          </p:cNvPr>
          <p:cNvCxnSpPr>
            <a:cxnSpLocks/>
          </p:cNvCxnSpPr>
          <p:nvPr/>
        </p:nvCxnSpPr>
        <p:spPr bwMode="auto">
          <a:xfrm>
            <a:off x="7071705" y="2779365"/>
            <a:ext cx="294780" cy="431753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A645072F-CF6C-4BD8-BFC0-17485F9FF692}"/>
              </a:ext>
            </a:extLst>
          </p:cNvPr>
          <p:cNvCxnSpPr>
            <a:cxnSpLocks/>
          </p:cNvCxnSpPr>
          <p:nvPr/>
        </p:nvCxnSpPr>
        <p:spPr bwMode="auto">
          <a:xfrm>
            <a:off x="7069093" y="2779168"/>
            <a:ext cx="304839" cy="904027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58" name="Straight Arrow Connector 157">
            <a:extLst>
              <a:ext uri="{FF2B5EF4-FFF2-40B4-BE49-F238E27FC236}">
                <a16:creationId xmlns:a16="http://schemas.microsoft.com/office/drawing/2014/main" id="{5043367E-E753-47EC-9D4F-DC4CC0EA2C51}"/>
              </a:ext>
            </a:extLst>
          </p:cNvPr>
          <p:cNvCxnSpPr>
            <a:cxnSpLocks/>
          </p:cNvCxnSpPr>
          <p:nvPr/>
        </p:nvCxnSpPr>
        <p:spPr bwMode="auto">
          <a:xfrm>
            <a:off x="7060971" y="2777034"/>
            <a:ext cx="310576" cy="1383001"/>
          </a:xfrm>
          <a:prstGeom prst="straightConnector1">
            <a:avLst/>
          </a:prstGeom>
          <a:noFill/>
          <a:ln w="28575" cap="flat" cmpd="sng" algn="ctr">
            <a:solidFill>
              <a:schemeClr val="accent5">
                <a:lumMod val="7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59" name="Rounded Rectangle 542">
            <a:extLst>
              <a:ext uri="{FF2B5EF4-FFF2-40B4-BE49-F238E27FC236}">
                <a16:creationId xmlns:a16="http://schemas.microsoft.com/office/drawing/2014/main" id="{A46177CE-EECD-4270-B790-053CC53951DB}"/>
              </a:ext>
            </a:extLst>
          </p:cNvPr>
          <p:cNvSpPr/>
          <p:nvPr/>
        </p:nvSpPr>
        <p:spPr>
          <a:xfrm>
            <a:off x="7162732" y="2805165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1</a:t>
            </a:r>
          </a:p>
        </p:txBody>
      </p:sp>
      <p:sp>
        <p:nvSpPr>
          <p:cNvPr id="160" name="Rounded Rectangle 542">
            <a:extLst>
              <a:ext uri="{FF2B5EF4-FFF2-40B4-BE49-F238E27FC236}">
                <a16:creationId xmlns:a16="http://schemas.microsoft.com/office/drawing/2014/main" id="{F3137CFD-3877-4038-969A-344788E153F9}"/>
              </a:ext>
            </a:extLst>
          </p:cNvPr>
          <p:cNvSpPr/>
          <p:nvPr/>
        </p:nvSpPr>
        <p:spPr>
          <a:xfrm>
            <a:off x="7252177" y="3275465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2</a:t>
            </a:r>
          </a:p>
        </p:txBody>
      </p:sp>
      <p:sp>
        <p:nvSpPr>
          <p:cNvPr id="161" name="Rounded Rectangle 542">
            <a:extLst>
              <a:ext uri="{FF2B5EF4-FFF2-40B4-BE49-F238E27FC236}">
                <a16:creationId xmlns:a16="http://schemas.microsoft.com/office/drawing/2014/main" id="{8402416C-49FF-43C4-AB7C-44861B19D4BD}"/>
              </a:ext>
            </a:extLst>
          </p:cNvPr>
          <p:cNvSpPr/>
          <p:nvPr/>
        </p:nvSpPr>
        <p:spPr>
          <a:xfrm>
            <a:off x="7317319" y="3742791"/>
            <a:ext cx="419164" cy="142290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15875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3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7EEB9FD-1191-47FF-912F-B93323E63630}"/>
              </a:ext>
            </a:extLst>
          </p:cNvPr>
          <p:cNvGrpSpPr/>
          <p:nvPr/>
        </p:nvGrpSpPr>
        <p:grpSpPr>
          <a:xfrm>
            <a:off x="5661513" y="2763476"/>
            <a:ext cx="316514" cy="1369893"/>
            <a:chOff x="-551857" y="4191000"/>
            <a:chExt cx="1542457" cy="1144093"/>
          </a:xfrm>
        </p:grpSpPr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A2FF7DE5-3EF1-4524-8532-AFDB2252006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4" name="Straight Arrow Connector 163">
              <a:extLst>
                <a:ext uri="{FF2B5EF4-FFF2-40B4-BE49-F238E27FC236}">
                  <a16:creationId xmlns:a16="http://schemas.microsoft.com/office/drawing/2014/main" id="{04F1AE06-D127-4A01-AC31-5527D8F3B78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5" name="Straight Arrow Connector 164">
              <a:extLst>
                <a:ext uri="{FF2B5EF4-FFF2-40B4-BE49-F238E27FC236}">
                  <a16:creationId xmlns:a16="http://schemas.microsoft.com/office/drawing/2014/main" id="{57E5A3D6-8E2F-4711-8619-FB307432E96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146AD145-B585-4D53-8FA0-A0C84BE8BED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751C019-0FF7-4DD4-9F5D-60E02C6C68F0}"/>
              </a:ext>
            </a:extLst>
          </p:cNvPr>
          <p:cNvGrpSpPr/>
          <p:nvPr/>
        </p:nvGrpSpPr>
        <p:grpSpPr>
          <a:xfrm>
            <a:off x="8562986" y="2766666"/>
            <a:ext cx="316514" cy="1369893"/>
            <a:chOff x="-551857" y="4191000"/>
            <a:chExt cx="1542457" cy="1144093"/>
          </a:xfrm>
        </p:grpSpPr>
        <p:cxnSp>
          <p:nvCxnSpPr>
            <p:cNvPr id="168" name="Straight Arrow Connector 167">
              <a:extLst>
                <a:ext uri="{FF2B5EF4-FFF2-40B4-BE49-F238E27FC236}">
                  <a16:creationId xmlns:a16="http://schemas.microsoft.com/office/drawing/2014/main" id="{BB19227F-E0DC-4140-BEB2-D4785294C9B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69" name="Straight Arrow Connector 168">
              <a:extLst>
                <a:ext uri="{FF2B5EF4-FFF2-40B4-BE49-F238E27FC236}">
                  <a16:creationId xmlns:a16="http://schemas.microsoft.com/office/drawing/2014/main" id="{28FB2150-7C60-4889-A784-2A6337E77C9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4028E644-9761-4649-8A34-27503BD010E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171" name="Straight Arrow Connector 170">
              <a:extLst>
                <a:ext uri="{FF2B5EF4-FFF2-40B4-BE49-F238E27FC236}">
                  <a16:creationId xmlns:a16="http://schemas.microsoft.com/office/drawing/2014/main" id="{22529FFE-2596-4F06-96EE-A3210EB795E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72" name="Rectangle 171">
            <a:extLst>
              <a:ext uri="{FF2B5EF4-FFF2-40B4-BE49-F238E27FC236}">
                <a16:creationId xmlns:a16="http://schemas.microsoft.com/office/drawing/2014/main" id="{B9D047B1-76CA-45C0-ACBA-2DDF05E84558}"/>
              </a:ext>
            </a:extLst>
          </p:cNvPr>
          <p:cNvSpPr/>
          <p:nvPr/>
        </p:nvSpPr>
        <p:spPr>
          <a:xfrm>
            <a:off x="8263287" y="1977810"/>
            <a:ext cx="535724" cy="4422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0000FF"/>
                </a:solidFill>
              </a:rPr>
              <a:t>join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73" name="Rounded Rectangle 542">
            <a:extLst>
              <a:ext uri="{FF2B5EF4-FFF2-40B4-BE49-F238E27FC236}">
                <a16:creationId xmlns:a16="http://schemas.microsoft.com/office/drawing/2014/main" id="{FF1FA15F-E41F-4F14-925D-149CE852EC9D}"/>
              </a:ext>
            </a:extLst>
          </p:cNvPr>
          <p:cNvSpPr/>
          <p:nvPr/>
        </p:nvSpPr>
        <p:spPr>
          <a:xfrm>
            <a:off x="4608006" y="2775661"/>
            <a:ext cx="858466" cy="18880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0</a:t>
            </a:r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4C4EDC8D-043B-409E-8CE6-B70CF0E80ECA}"/>
              </a:ext>
            </a:extLst>
          </p:cNvPr>
          <p:cNvGrpSpPr/>
          <p:nvPr/>
        </p:nvGrpSpPr>
        <p:grpSpPr>
          <a:xfrm>
            <a:off x="6781067" y="3651142"/>
            <a:ext cx="865044" cy="523220"/>
            <a:chOff x="6917250" y="5280046"/>
            <a:chExt cx="865044" cy="523220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C214D2D0-AE8A-4949-934F-6BE96C98B9CB}"/>
                </a:ext>
              </a:extLst>
            </p:cNvPr>
            <p:cNvSpPr/>
            <p:nvPr/>
          </p:nvSpPr>
          <p:spPr bwMode="auto">
            <a:xfrm>
              <a:off x="7363551" y="5566709"/>
              <a:ext cx="296736" cy="161468"/>
            </a:xfrm>
            <a:prstGeom prst="rect">
              <a:avLst/>
            </a:prstGeom>
            <a:solidFill>
              <a:schemeClr val="bg1"/>
            </a:solidFill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E2FC19C8-2C51-4E56-88D3-698A6D305FA0}"/>
                </a:ext>
              </a:extLst>
            </p:cNvPr>
            <p:cNvSpPr/>
            <p:nvPr/>
          </p:nvSpPr>
          <p:spPr>
            <a:xfrm>
              <a:off x="6917250" y="5280046"/>
              <a:ext cx="8650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  <a:t> find</a:t>
              </a:r>
              <a:b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  <a:t>next ULT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C2B1AB1B-B53B-4660-A0EC-5F6F7CCEF543}"/>
              </a:ext>
            </a:extLst>
          </p:cNvPr>
          <p:cNvGrpSpPr/>
          <p:nvPr/>
        </p:nvGrpSpPr>
        <p:grpSpPr>
          <a:xfrm>
            <a:off x="1375775" y="1998028"/>
            <a:ext cx="3143416" cy="2775028"/>
            <a:chOff x="1521478" y="3970141"/>
            <a:chExt cx="3143416" cy="2317619"/>
          </a:xfrm>
        </p:grpSpPr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51255014-192D-426F-A8A1-6922C1876225}"/>
                </a:ext>
              </a:extLst>
            </p:cNvPr>
            <p:cNvGrpSpPr/>
            <p:nvPr/>
          </p:nvGrpSpPr>
          <p:grpSpPr>
            <a:xfrm>
              <a:off x="2067257" y="4620447"/>
              <a:ext cx="761986" cy="1144093"/>
              <a:chOff x="-551857" y="4191000"/>
              <a:chExt cx="1542457" cy="1144093"/>
            </a:xfrm>
          </p:grpSpPr>
          <p:cxnSp>
            <p:nvCxnSpPr>
              <p:cNvPr id="282" name="Straight Arrow Connector 281">
                <a:extLst>
                  <a:ext uri="{FF2B5EF4-FFF2-40B4-BE49-F238E27FC236}">
                    <a16:creationId xmlns:a16="http://schemas.microsoft.com/office/drawing/2014/main" id="{96B47195-34F9-4AB4-AFD3-8A852EEBA4F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83" name="Straight Arrow Connector 282">
                <a:extLst>
                  <a:ext uri="{FF2B5EF4-FFF2-40B4-BE49-F238E27FC236}">
                    <a16:creationId xmlns:a16="http://schemas.microsoft.com/office/drawing/2014/main" id="{9BA44F33-59F5-4E11-B92F-4B801D24F0E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84" name="Straight Arrow Connector 283">
                <a:extLst>
                  <a:ext uri="{FF2B5EF4-FFF2-40B4-BE49-F238E27FC236}">
                    <a16:creationId xmlns:a16="http://schemas.microsoft.com/office/drawing/2014/main" id="{22919DD2-E67A-4EED-A554-BA2236588AF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85" name="Straight Arrow Connector 284">
                <a:extLst>
                  <a:ext uri="{FF2B5EF4-FFF2-40B4-BE49-F238E27FC236}">
                    <a16:creationId xmlns:a16="http://schemas.microsoft.com/office/drawing/2014/main" id="{996BEA0C-6886-446C-9D78-04487A4FB2C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B644B49C-13AC-4129-A902-6FF3BD838FBA}"/>
                </a:ext>
              </a:extLst>
            </p:cNvPr>
            <p:cNvSpPr/>
            <p:nvPr/>
          </p:nvSpPr>
          <p:spPr>
            <a:xfrm>
              <a:off x="1793245" y="3970141"/>
              <a:ext cx="561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6519CC69-206C-4209-BF5E-B6FFF5CB6C21}"/>
                </a:ext>
              </a:extLst>
            </p:cNvPr>
            <p:cNvSpPr/>
            <p:nvPr/>
          </p:nvSpPr>
          <p:spPr>
            <a:xfrm>
              <a:off x="2541994" y="3971719"/>
              <a:ext cx="5357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1321ABBD-4D1B-4EB7-8C07-4A63277527DA}"/>
                </a:ext>
              </a:extLst>
            </p:cNvPr>
            <p:cNvSpPr/>
            <p:nvPr/>
          </p:nvSpPr>
          <p:spPr>
            <a:xfrm>
              <a:off x="1521478" y="5764540"/>
              <a:ext cx="5228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busy</a:t>
              </a:r>
              <a:b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wait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DD489A11-F0B6-4386-A381-785946D67323}"/>
                </a:ext>
              </a:extLst>
            </p:cNvPr>
            <p:cNvSpPr/>
            <p:nvPr/>
          </p:nvSpPr>
          <p:spPr bwMode="auto">
            <a:xfrm>
              <a:off x="2167239" y="4515010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48" name="Rectangle 247">
              <a:extLst>
                <a:ext uri="{FF2B5EF4-FFF2-40B4-BE49-F238E27FC236}">
                  <a16:creationId xmlns:a16="http://schemas.microsoft.com/office/drawing/2014/main" id="{F6EDDCC1-0EDF-4963-8C09-2320F3076850}"/>
                </a:ext>
              </a:extLst>
            </p:cNvPr>
            <p:cNvSpPr/>
            <p:nvPr/>
          </p:nvSpPr>
          <p:spPr bwMode="auto">
            <a:xfrm>
              <a:off x="2167239" y="4894330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49" name="Rectangle 248">
              <a:extLst>
                <a:ext uri="{FF2B5EF4-FFF2-40B4-BE49-F238E27FC236}">
                  <a16:creationId xmlns:a16="http://schemas.microsoft.com/office/drawing/2014/main" id="{993149FC-5267-448B-B271-7B64376DA890}"/>
                </a:ext>
              </a:extLst>
            </p:cNvPr>
            <p:cNvSpPr/>
            <p:nvPr/>
          </p:nvSpPr>
          <p:spPr bwMode="auto">
            <a:xfrm>
              <a:off x="2167239" y="5277778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5AE27A75-8031-42EF-9A4E-5E9EC5609C67}"/>
                </a:ext>
              </a:extLst>
            </p:cNvPr>
            <p:cNvSpPr/>
            <p:nvPr/>
          </p:nvSpPr>
          <p:spPr bwMode="auto">
            <a:xfrm>
              <a:off x="2170988" y="5663171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0405C7ED-3240-4D1F-908D-F0BC9D4E255D}"/>
                </a:ext>
              </a:extLst>
            </p:cNvPr>
            <p:cNvGrpSpPr/>
            <p:nvPr/>
          </p:nvGrpSpPr>
          <p:grpSpPr>
            <a:xfrm>
              <a:off x="1536176" y="4621767"/>
              <a:ext cx="531081" cy="1144093"/>
              <a:chOff x="-551857" y="4191000"/>
              <a:chExt cx="1542457" cy="1144093"/>
            </a:xfrm>
          </p:grpSpPr>
          <p:cxnSp>
            <p:nvCxnSpPr>
              <p:cNvPr id="278" name="Straight Arrow Connector 277">
                <a:extLst>
                  <a:ext uri="{FF2B5EF4-FFF2-40B4-BE49-F238E27FC236}">
                    <a16:creationId xmlns:a16="http://schemas.microsoft.com/office/drawing/2014/main" id="{B3EAEDCE-E649-43C9-8731-B854F900CD1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79" name="Straight Arrow Connector 278">
                <a:extLst>
                  <a:ext uri="{FF2B5EF4-FFF2-40B4-BE49-F238E27FC236}">
                    <a16:creationId xmlns:a16="http://schemas.microsoft.com/office/drawing/2014/main" id="{69A6BF7E-8735-4283-8091-69C1F9A5F8A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80" name="Straight Arrow Connector 279">
                <a:extLst>
                  <a:ext uri="{FF2B5EF4-FFF2-40B4-BE49-F238E27FC236}">
                    <a16:creationId xmlns:a16="http://schemas.microsoft.com/office/drawing/2014/main" id="{E6E6A4A4-C7B2-4972-863F-26DD6B12C66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81" name="Straight Arrow Connector 280">
                <a:extLst>
                  <a:ext uri="{FF2B5EF4-FFF2-40B4-BE49-F238E27FC236}">
                    <a16:creationId xmlns:a16="http://schemas.microsoft.com/office/drawing/2014/main" id="{D166BB05-446C-4532-90FD-1CB143D5EB4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grpSp>
          <p:nvGrpSpPr>
            <p:cNvPr id="252" name="Group 251">
              <a:extLst>
                <a:ext uri="{FF2B5EF4-FFF2-40B4-BE49-F238E27FC236}">
                  <a16:creationId xmlns:a16="http://schemas.microsoft.com/office/drawing/2014/main" id="{B0D2863B-3CF4-4511-BDEC-9839805BF4BB}"/>
                </a:ext>
              </a:extLst>
            </p:cNvPr>
            <p:cNvGrpSpPr/>
            <p:nvPr/>
          </p:nvGrpSpPr>
          <p:grpSpPr>
            <a:xfrm>
              <a:off x="3375362" y="4620447"/>
              <a:ext cx="761986" cy="1144093"/>
              <a:chOff x="-551857" y="4191000"/>
              <a:chExt cx="1542457" cy="1144093"/>
            </a:xfrm>
          </p:grpSpPr>
          <p:cxnSp>
            <p:nvCxnSpPr>
              <p:cNvPr id="274" name="Straight Arrow Connector 273">
                <a:extLst>
                  <a:ext uri="{FF2B5EF4-FFF2-40B4-BE49-F238E27FC236}">
                    <a16:creationId xmlns:a16="http://schemas.microsoft.com/office/drawing/2014/main" id="{75003F37-7783-4ADB-BBFD-E2CE370FA43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75" name="Straight Arrow Connector 274">
                <a:extLst>
                  <a:ext uri="{FF2B5EF4-FFF2-40B4-BE49-F238E27FC236}">
                    <a16:creationId xmlns:a16="http://schemas.microsoft.com/office/drawing/2014/main" id="{B01804CC-B5DB-45A8-A76B-7708011547E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76" name="Straight Arrow Connector 275">
                <a:extLst>
                  <a:ext uri="{FF2B5EF4-FFF2-40B4-BE49-F238E27FC236}">
                    <a16:creationId xmlns:a16="http://schemas.microsoft.com/office/drawing/2014/main" id="{03F768AC-DC04-4284-9D8F-A0D9BF559DC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77" name="Straight Arrow Connector 276">
                <a:extLst>
                  <a:ext uri="{FF2B5EF4-FFF2-40B4-BE49-F238E27FC236}">
                    <a16:creationId xmlns:a16="http://schemas.microsoft.com/office/drawing/2014/main" id="{71E5BF54-8BCE-4DA5-AFA0-5489300334E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46D63104-B385-4A47-81C3-3A7BD49F030F}"/>
                </a:ext>
              </a:extLst>
            </p:cNvPr>
            <p:cNvGrpSpPr/>
            <p:nvPr/>
          </p:nvGrpSpPr>
          <p:grpSpPr>
            <a:xfrm>
              <a:off x="2067257" y="4316744"/>
              <a:ext cx="2064313" cy="1703759"/>
              <a:chOff x="2067257" y="3969466"/>
              <a:chExt cx="2064313" cy="2051038"/>
            </a:xfrm>
          </p:grpSpPr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DDAC13C9-623C-49A6-9323-061BC8B323D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067257" y="3969466"/>
                <a:ext cx="0" cy="2051038"/>
              </a:xfrm>
              <a:prstGeom prst="line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DFD391B6-423A-421A-BEC0-480B49B8B62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2823465" y="3988351"/>
                <a:ext cx="0" cy="2032153"/>
              </a:xfrm>
              <a:prstGeom prst="line">
                <a:avLst/>
              </a:prstGeom>
              <a:noFill/>
              <a:ln w="28575" cap="flat" cmpd="sng" algn="ctr">
                <a:solidFill>
                  <a:srgbClr val="0000FF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2753E7AF-DF09-4101-A2F0-09BA1E6B949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3375362" y="3969466"/>
                <a:ext cx="0" cy="2051038"/>
              </a:xfrm>
              <a:prstGeom prst="line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37914E68-E1A2-4AD0-BC7E-458B9AB6A71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131570" y="3988351"/>
                <a:ext cx="0" cy="2032153"/>
              </a:xfrm>
              <a:prstGeom prst="line">
                <a:avLst/>
              </a:prstGeom>
              <a:noFill/>
              <a:ln w="28575" cap="flat" cmpd="sng" algn="ctr">
                <a:solidFill>
                  <a:srgbClr val="0000FF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70D13144-8BFA-4ADC-ACA2-22A3F4CC4FD6}"/>
                </a:ext>
              </a:extLst>
            </p:cNvPr>
            <p:cNvSpPr/>
            <p:nvPr/>
          </p:nvSpPr>
          <p:spPr>
            <a:xfrm>
              <a:off x="3101350" y="3970141"/>
              <a:ext cx="5613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B12426B9-DEB2-41AB-9A81-DA5B9FD30EA2}"/>
                </a:ext>
              </a:extLst>
            </p:cNvPr>
            <p:cNvSpPr/>
            <p:nvPr/>
          </p:nvSpPr>
          <p:spPr>
            <a:xfrm>
              <a:off x="3850099" y="3971719"/>
              <a:ext cx="5357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4513748F-1260-40FF-9878-FDC508FFE8C7}"/>
                </a:ext>
              </a:extLst>
            </p:cNvPr>
            <p:cNvSpPr/>
            <p:nvPr/>
          </p:nvSpPr>
          <p:spPr>
            <a:xfrm>
              <a:off x="2829583" y="5764540"/>
              <a:ext cx="522835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busy</a:t>
              </a:r>
              <a:b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wait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9C024B6B-0500-4EA9-A764-B5CEE5F33A42}"/>
                </a:ext>
              </a:extLst>
            </p:cNvPr>
            <p:cNvSpPr/>
            <p:nvPr/>
          </p:nvSpPr>
          <p:spPr bwMode="auto">
            <a:xfrm>
              <a:off x="3475344" y="4515010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0DCBC694-FEB3-407B-B526-698969ADA6A5}"/>
                </a:ext>
              </a:extLst>
            </p:cNvPr>
            <p:cNvSpPr/>
            <p:nvPr/>
          </p:nvSpPr>
          <p:spPr bwMode="auto">
            <a:xfrm>
              <a:off x="3475344" y="4894330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63D85850-9CA6-4491-A71F-AC3222643351}"/>
                </a:ext>
              </a:extLst>
            </p:cNvPr>
            <p:cNvSpPr/>
            <p:nvPr/>
          </p:nvSpPr>
          <p:spPr bwMode="auto">
            <a:xfrm>
              <a:off x="3475344" y="5277778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B73A4F97-BE42-4ED3-911F-518BD552325E}"/>
                </a:ext>
              </a:extLst>
            </p:cNvPr>
            <p:cNvSpPr/>
            <p:nvPr/>
          </p:nvSpPr>
          <p:spPr bwMode="auto">
            <a:xfrm>
              <a:off x="3479093" y="5663171"/>
              <a:ext cx="457200" cy="20495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CED33FF8-266A-47E1-8ED6-89274052DADF}"/>
                </a:ext>
              </a:extLst>
            </p:cNvPr>
            <p:cNvGrpSpPr/>
            <p:nvPr/>
          </p:nvGrpSpPr>
          <p:grpSpPr>
            <a:xfrm>
              <a:off x="2844281" y="4621767"/>
              <a:ext cx="531081" cy="1144093"/>
              <a:chOff x="-551857" y="4191000"/>
              <a:chExt cx="1542457" cy="1144093"/>
            </a:xfrm>
          </p:grpSpPr>
          <p:cxnSp>
            <p:nvCxnSpPr>
              <p:cNvPr id="266" name="Straight Arrow Connector 265">
                <a:extLst>
                  <a:ext uri="{FF2B5EF4-FFF2-40B4-BE49-F238E27FC236}">
                    <a16:creationId xmlns:a16="http://schemas.microsoft.com/office/drawing/2014/main" id="{B5BB236D-3BCB-4EF4-B46F-C9CE00ED8BA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67" name="Straight Arrow Connector 266">
                <a:extLst>
                  <a:ext uri="{FF2B5EF4-FFF2-40B4-BE49-F238E27FC236}">
                    <a16:creationId xmlns:a16="http://schemas.microsoft.com/office/drawing/2014/main" id="{1491BE00-99ED-4DF7-99B3-A496534E357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68" name="Straight Arrow Connector 267">
                <a:extLst>
                  <a:ext uri="{FF2B5EF4-FFF2-40B4-BE49-F238E27FC236}">
                    <a16:creationId xmlns:a16="http://schemas.microsoft.com/office/drawing/2014/main" id="{4BA5039F-53AE-493A-9319-96E842C2806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269" name="Straight Arrow Connector 268">
                <a:extLst>
                  <a:ext uri="{FF2B5EF4-FFF2-40B4-BE49-F238E27FC236}">
                    <a16:creationId xmlns:a16="http://schemas.microsoft.com/office/drawing/2014/main" id="{27D23442-7FBE-4688-87CE-3BF1E51E33A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cxnSp>
          <p:nvCxnSpPr>
            <p:cNvPr id="262" name="Straight Arrow Connector 261">
              <a:extLst>
                <a:ext uri="{FF2B5EF4-FFF2-40B4-BE49-F238E27FC236}">
                  <a16:creationId xmlns:a16="http://schemas.microsoft.com/office/drawing/2014/main" id="{58CFDE0D-2133-45DE-ADD9-FE532CF8509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133813" y="4621973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63" name="Straight Arrow Connector 262">
              <a:extLst>
                <a:ext uri="{FF2B5EF4-FFF2-40B4-BE49-F238E27FC236}">
                  <a16:creationId xmlns:a16="http://schemas.microsoft.com/office/drawing/2014/main" id="{5E6F55F8-9D23-4817-9BFA-F78832234EF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136372" y="4995372"/>
              <a:ext cx="528522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64" name="Straight Arrow Connector 263">
              <a:extLst>
                <a:ext uri="{FF2B5EF4-FFF2-40B4-BE49-F238E27FC236}">
                  <a16:creationId xmlns:a16="http://schemas.microsoft.com/office/drawing/2014/main" id="{4B623446-C9BC-47F8-AFF7-0F4DD1CA077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133813" y="5370894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65" name="Straight Arrow Connector 264">
              <a:extLst>
                <a:ext uri="{FF2B5EF4-FFF2-40B4-BE49-F238E27FC236}">
                  <a16:creationId xmlns:a16="http://schemas.microsoft.com/office/drawing/2014/main" id="{A76BBAE8-1F77-4018-B978-37AB0A234D4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133813" y="5766066"/>
              <a:ext cx="531081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298" name="Rounded Rectangle 542">
            <a:extLst>
              <a:ext uri="{FF2B5EF4-FFF2-40B4-BE49-F238E27FC236}">
                <a16:creationId xmlns:a16="http://schemas.microsoft.com/office/drawing/2014/main" id="{9D35D5FB-6158-44AC-8606-916CD2067BB8}"/>
              </a:ext>
            </a:extLst>
          </p:cNvPr>
          <p:cNvSpPr/>
          <p:nvPr/>
        </p:nvSpPr>
        <p:spPr>
          <a:xfrm>
            <a:off x="338951" y="2568620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0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299" name="Rounded Rectangle 542">
            <a:extLst>
              <a:ext uri="{FF2B5EF4-FFF2-40B4-BE49-F238E27FC236}">
                <a16:creationId xmlns:a16="http://schemas.microsoft.com/office/drawing/2014/main" id="{C7330D66-39CA-45BE-9146-51A367D40197}"/>
              </a:ext>
            </a:extLst>
          </p:cNvPr>
          <p:cNvSpPr/>
          <p:nvPr/>
        </p:nvSpPr>
        <p:spPr>
          <a:xfrm>
            <a:off x="338951" y="2775661"/>
            <a:ext cx="858466" cy="18880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0</a:t>
            </a:r>
          </a:p>
        </p:txBody>
      </p:sp>
      <p:sp>
        <p:nvSpPr>
          <p:cNvPr id="300" name="Rounded Rectangle 542">
            <a:extLst>
              <a:ext uri="{FF2B5EF4-FFF2-40B4-BE49-F238E27FC236}">
                <a16:creationId xmlns:a16="http://schemas.microsoft.com/office/drawing/2014/main" id="{3E004F15-F277-40AE-B2B1-A5DB8A8F7BA3}"/>
              </a:ext>
            </a:extLst>
          </p:cNvPr>
          <p:cNvSpPr/>
          <p:nvPr/>
        </p:nvSpPr>
        <p:spPr>
          <a:xfrm>
            <a:off x="342987" y="3028748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1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301" name="Rounded Rectangle 542">
            <a:extLst>
              <a:ext uri="{FF2B5EF4-FFF2-40B4-BE49-F238E27FC236}">
                <a16:creationId xmlns:a16="http://schemas.microsoft.com/office/drawing/2014/main" id="{1F2A2096-2C28-4414-BADA-C0C0EBD59D64}"/>
              </a:ext>
            </a:extLst>
          </p:cNvPr>
          <p:cNvSpPr/>
          <p:nvPr/>
        </p:nvSpPr>
        <p:spPr>
          <a:xfrm>
            <a:off x="342987" y="3235789"/>
            <a:ext cx="858466" cy="18880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1</a:t>
            </a:r>
          </a:p>
        </p:txBody>
      </p:sp>
      <p:sp>
        <p:nvSpPr>
          <p:cNvPr id="302" name="Rounded Rectangle 542">
            <a:extLst>
              <a:ext uri="{FF2B5EF4-FFF2-40B4-BE49-F238E27FC236}">
                <a16:creationId xmlns:a16="http://schemas.microsoft.com/office/drawing/2014/main" id="{64618F3E-63E6-4FE6-9CA4-C80AFD931C97}"/>
              </a:ext>
            </a:extLst>
          </p:cNvPr>
          <p:cNvSpPr/>
          <p:nvPr/>
        </p:nvSpPr>
        <p:spPr>
          <a:xfrm>
            <a:off x="346935" y="3496843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2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303" name="Rounded Rectangle 542">
            <a:extLst>
              <a:ext uri="{FF2B5EF4-FFF2-40B4-BE49-F238E27FC236}">
                <a16:creationId xmlns:a16="http://schemas.microsoft.com/office/drawing/2014/main" id="{AFE4E90A-D733-4345-9C82-8855CEF12371}"/>
              </a:ext>
            </a:extLst>
          </p:cNvPr>
          <p:cNvSpPr/>
          <p:nvPr/>
        </p:nvSpPr>
        <p:spPr>
          <a:xfrm>
            <a:off x="346935" y="3703884"/>
            <a:ext cx="858466" cy="18880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2</a:t>
            </a:r>
          </a:p>
        </p:txBody>
      </p:sp>
      <p:sp>
        <p:nvSpPr>
          <p:cNvPr id="304" name="Rounded Rectangle 542">
            <a:extLst>
              <a:ext uri="{FF2B5EF4-FFF2-40B4-BE49-F238E27FC236}">
                <a16:creationId xmlns:a16="http://schemas.microsoft.com/office/drawing/2014/main" id="{5C8D9581-DD64-4EAA-8572-E57D17176036}"/>
              </a:ext>
            </a:extLst>
          </p:cNvPr>
          <p:cNvSpPr/>
          <p:nvPr/>
        </p:nvSpPr>
        <p:spPr>
          <a:xfrm>
            <a:off x="340893" y="3956971"/>
            <a:ext cx="858466" cy="392387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3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305" name="Rounded Rectangle 542">
            <a:extLst>
              <a:ext uri="{FF2B5EF4-FFF2-40B4-BE49-F238E27FC236}">
                <a16:creationId xmlns:a16="http://schemas.microsoft.com/office/drawing/2014/main" id="{C682BA56-3D1A-428C-BD55-4DFD203A23D9}"/>
              </a:ext>
            </a:extLst>
          </p:cNvPr>
          <p:cNvSpPr/>
          <p:nvPr/>
        </p:nvSpPr>
        <p:spPr>
          <a:xfrm>
            <a:off x="340893" y="4164012"/>
            <a:ext cx="858466" cy="188805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3</a:t>
            </a:r>
          </a:p>
        </p:txBody>
      </p:sp>
      <p:sp>
        <p:nvSpPr>
          <p:cNvPr id="306" name="Speech Bubble: Rectangle with Corners Rounded 305">
            <a:extLst>
              <a:ext uri="{FF2B5EF4-FFF2-40B4-BE49-F238E27FC236}">
                <a16:creationId xmlns:a16="http://schemas.microsoft.com/office/drawing/2014/main" id="{8F3392E2-6262-4E48-8A36-983436BBCC46}"/>
              </a:ext>
            </a:extLst>
          </p:cNvPr>
          <p:cNvSpPr/>
          <p:nvPr/>
        </p:nvSpPr>
        <p:spPr bwMode="auto">
          <a:xfrm>
            <a:off x="616232" y="4877819"/>
            <a:ext cx="6891815" cy="895737"/>
          </a:xfrm>
          <a:prstGeom prst="wedgeRoundRectCallout">
            <a:avLst>
              <a:gd name="adj1" fmla="val -31811"/>
              <a:gd name="adj2" fmla="val -6151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ULT threads are not preemptive, so BOLT periodically yields to a scheduler in order to avoid the deadlock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(especially when # of OpenMP threads &gt; # of schedulers).</a:t>
            </a:r>
          </a:p>
        </p:txBody>
      </p:sp>
      <p:sp>
        <p:nvSpPr>
          <p:cNvPr id="307" name="Ribbon: Tilted Up 306">
            <a:extLst>
              <a:ext uri="{FF2B5EF4-FFF2-40B4-BE49-F238E27FC236}">
                <a16:creationId xmlns:a16="http://schemas.microsoft.com/office/drawing/2014/main" id="{D082B746-304A-414C-BCD9-0D2B334C0FD4}"/>
              </a:ext>
            </a:extLst>
          </p:cNvPr>
          <p:cNvSpPr/>
          <p:nvPr/>
        </p:nvSpPr>
        <p:spPr>
          <a:xfrm rot="20700000">
            <a:off x="386961" y="866756"/>
            <a:ext cx="629047" cy="333226"/>
          </a:xfrm>
          <a:prstGeom prst="ribbon2">
            <a:avLst>
              <a:gd name="adj1" fmla="val 21862"/>
              <a:gd name="adj2" fmla="val 72361"/>
            </a:avLst>
          </a:prstGeom>
          <a:gradFill flip="none" rotWithShape="1">
            <a:gsLst>
              <a:gs pos="54000">
                <a:srgbClr val="FFC000">
                  <a:lumMod val="74000"/>
                </a:srgbClr>
              </a:gs>
              <a:gs pos="67000">
                <a:srgbClr val="FFC000">
                  <a:lumMod val="40000"/>
                  <a:lumOff val="60000"/>
                </a:srgbClr>
              </a:gs>
              <a:gs pos="80000">
                <a:srgbClr val="FFC000">
                  <a:lumMod val="75000"/>
                </a:srgbClr>
              </a:gs>
            </a:gsLst>
            <a:lin ang="14400000" scaled="0"/>
            <a:tileRect/>
          </a:gradFill>
          <a:ln w="12700" cap="flat" cmpd="sng" algn="ctr">
            <a:solidFill>
              <a:srgbClr val="FFC000">
                <a:lumMod val="50000"/>
              </a:srgbClr>
            </a:solidFill>
            <a:prstDash val="solid"/>
            <a:miter lim="800000"/>
          </a:ln>
          <a:effectLst/>
        </p:spPr>
        <p:txBody>
          <a:bodyPr lIns="36000" tIns="0" rIns="3600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小塚ゴシック Pro R"/>
                <a:cs typeface="Arial" panose="020B0604020202020204" pitchFamily="34" charset="0"/>
              </a:rPr>
              <a:t>New?</a:t>
            </a:r>
          </a:p>
        </p:txBody>
      </p:sp>
      <p:sp>
        <p:nvSpPr>
          <p:cNvPr id="130" name="Heptagon 129">
            <a:extLst>
              <a:ext uri="{FF2B5EF4-FFF2-40B4-BE49-F238E27FC236}">
                <a16:creationId xmlns:a16="http://schemas.microsoft.com/office/drawing/2014/main" id="{D0FE92BE-4E4C-47F1-8FD0-689557769BCC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379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5318-ECCE-46A8-91BD-FE4B2DB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of Flat and Nested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54A8D-0034-4BF0-AEBD-A1EBDF677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982CDF-C101-44CA-98A4-54264F7EE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25</a:t>
            </a:fld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FD0169B-E299-47A8-B5F9-A8E0CECDB7D2}"/>
              </a:ext>
            </a:extLst>
          </p:cNvPr>
          <p:cNvGrpSpPr/>
          <p:nvPr/>
        </p:nvGrpSpPr>
        <p:grpSpPr>
          <a:xfrm>
            <a:off x="183314" y="2535109"/>
            <a:ext cx="8770504" cy="3375683"/>
            <a:chOff x="8953429" y="1985780"/>
            <a:chExt cx="9267657" cy="3134691"/>
          </a:xfrm>
        </p:grpSpPr>
        <p:graphicFrame>
          <p:nvGraphicFramePr>
            <p:cNvPr id="19" name="Chart 18">
              <a:extLst>
                <a:ext uri="{FF2B5EF4-FFF2-40B4-BE49-F238E27FC236}">
                  <a16:creationId xmlns:a16="http://schemas.microsoft.com/office/drawing/2014/main" id="{C0A907ED-D8DD-4765-9D09-38FDD5EB81F8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41617383"/>
                </p:ext>
              </p:extLst>
            </p:nvPr>
          </p:nvGraphicFramePr>
          <p:xfrm>
            <a:off x="8953429" y="1985780"/>
            <a:ext cx="4536142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22" name="Chart 21">
              <a:extLst>
                <a:ext uri="{FF2B5EF4-FFF2-40B4-BE49-F238E27FC236}">
                  <a16:creationId xmlns:a16="http://schemas.microsoft.com/office/drawing/2014/main" id="{17205C46-5C12-473F-B681-A8B1C7663347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23288422"/>
                </p:ext>
              </p:extLst>
            </p:nvPr>
          </p:nvGraphicFramePr>
          <p:xfrm>
            <a:off x="13590886" y="2008963"/>
            <a:ext cx="4526616" cy="274320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D9F1963-A325-4E63-A57F-619F30E020BD}"/>
                </a:ext>
              </a:extLst>
            </p:cNvPr>
            <p:cNvSpPr/>
            <p:nvPr/>
          </p:nvSpPr>
          <p:spPr>
            <a:xfrm>
              <a:off x="8960686" y="4812694"/>
              <a:ext cx="46302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Nested (passive)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959AD8A-7679-4A33-9F9C-D7E632AC6462}"/>
                </a:ext>
              </a:extLst>
            </p:cNvPr>
            <p:cNvSpPr/>
            <p:nvPr/>
          </p:nvSpPr>
          <p:spPr>
            <a:xfrm>
              <a:off x="13590886" y="4807199"/>
              <a:ext cx="4630200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Flat (active)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3" name="Speech Bubble: Rectangle with Corners Rounded 12">
            <a:extLst>
              <a:ext uri="{FF2B5EF4-FFF2-40B4-BE49-F238E27FC236}">
                <a16:creationId xmlns:a16="http://schemas.microsoft.com/office/drawing/2014/main" id="{34BCBAF9-9038-4828-ACB1-27F4B82EA4CA}"/>
              </a:ext>
            </a:extLst>
          </p:cNvPr>
          <p:cNvSpPr/>
          <p:nvPr/>
        </p:nvSpPr>
        <p:spPr bwMode="auto">
          <a:xfrm>
            <a:off x="1866899" y="2660899"/>
            <a:ext cx="2158198" cy="421389"/>
          </a:xfrm>
          <a:prstGeom prst="wedgeRoundRectCallout">
            <a:avLst>
              <a:gd name="adj1" fmla="val 15010"/>
              <a:gd name="adj2" fmla="val 79496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MPC serializes nested parallel regions, so it’s fastest.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A54D6060-D35A-4153-B44D-E725EEFA3448}"/>
              </a:ext>
            </a:extLst>
          </p:cNvPr>
          <p:cNvSpPr/>
          <p:nvPr/>
        </p:nvSpPr>
        <p:spPr bwMode="auto">
          <a:xfrm>
            <a:off x="5518458" y="3134959"/>
            <a:ext cx="2488901" cy="414882"/>
          </a:xfrm>
          <a:prstGeom prst="wedgeRoundRectCallout">
            <a:avLst>
              <a:gd name="adj1" fmla="val 39325"/>
              <a:gd name="adj2" fmla="val 67358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As BOLT didn’t, MPC …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OMPi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do not implement the active policy.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AB72BD-398E-4D81-B2B6-E4EF1BB72A66}"/>
              </a:ext>
            </a:extLst>
          </p:cNvPr>
          <p:cNvSpPr/>
          <p:nvPr/>
        </p:nvSpPr>
        <p:spPr>
          <a:xfrm>
            <a:off x="469713" y="1385456"/>
            <a:ext cx="4038600" cy="83099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i++)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2A699CE-2CFD-4753-8D7E-8A64ECBDD54F}"/>
              </a:ext>
            </a:extLst>
          </p:cNvPr>
          <p:cNvSpPr/>
          <p:nvPr/>
        </p:nvSpPr>
        <p:spPr>
          <a:xfrm>
            <a:off x="4876800" y="1385456"/>
            <a:ext cx="4038600" cy="6463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 (int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80D3755-9733-4ACA-84DC-BA1E7EFDA383}"/>
              </a:ext>
            </a:extLst>
          </p:cNvPr>
          <p:cNvSpPr/>
          <p:nvPr/>
        </p:nvSpPr>
        <p:spPr bwMode="auto">
          <a:xfrm>
            <a:off x="190182" y="2535109"/>
            <a:ext cx="4290445" cy="298660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Calibri" pitchFamily="34" charset="0"/>
            </a:endParaRPr>
          </a:p>
        </p:txBody>
      </p:sp>
      <p:sp>
        <p:nvSpPr>
          <p:cNvPr id="31" name="Heptagon 30">
            <a:extLst>
              <a:ext uri="{FF2B5EF4-FFF2-40B4-BE49-F238E27FC236}">
                <a16:creationId xmlns:a16="http://schemas.microsoft.com/office/drawing/2014/main" id="{980F3758-5CCF-4700-81BA-6BD928461663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E3065EB0-3B23-454A-BF13-B9897EE4D03D}"/>
              </a:ext>
            </a:extLst>
          </p:cNvPr>
          <p:cNvSpPr/>
          <p:nvPr/>
        </p:nvSpPr>
        <p:spPr bwMode="auto">
          <a:xfrm rot="5400000">
            <a:off x="7449651" y="5497825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5F6188-468B-4FB7-8102-BF7946601FDF}"/>
              </a:ext>
            </a:extLst>
          </p:cNvPr>
          <p:cNvSpPr/>
          <p:nvPr/>
        </p:nvSpPr>
        <p:spPr>
          <a:xfrm>
            <a:off x="7843219" y="5514170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642660E-269D-4842-AFB8-35A6321C5E3C}"/>
              </a:ext>
            </a:extLst>
          </p:cNvPr>
          <p:cNvSpPr/>
          <p:nvPr/>
        </p:nvSpPr>
        <p:spPr bwMode="auto">
          <a:xfrm>
            <a:off x="838199" y="3697640"/>
            <a:ext cx="2057401" cy="1522681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Calibri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4598AF9-F8BB-4D4D-819D-AA82A14F6FE7}"/>
              </a:ext>
            </a:extLst>
          </p:cNvPr>
          <p:cNvSpPr/>
          <p:nvPr/>
        </p:nvSpPr>
        <p:spPr bwMode="auto">
          <a:xfrm>
            <a:off x="5257733" y="4269499"/>
            <a:ext cx="2057401" cy="1049290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26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1.48148E-6 L 0.49775 -0.00046 " pathEditMode="relative" rAng="0" ptsTypes="AA">
                                      <p:cBhvr>
                                        <p:cTn id="17" dur="11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8" y="-23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30" grpId="0" animBg="1"/>
      <p:bldP spid="30" grpId="1" animBg="1"/>
      <p:bldP spid="35" grpId="0" animBg="1"/>
      <p:bldP spid="35" grpId="1" animBg="1"/>
      <p:bldP spid="3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E959D-7530-4DDD-B7C2-C7945434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Penalty of the Opposite Wait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F4A02-41C4-4A02-BDD7-F8EEB943F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048696"/>
            <a:ext cx="8229600" cy="1752600"/>
          </a:xfrm>
        </p:spPr>
        <p:txBody>
          <a:bodyPr/>
          <a:lstStyle/>
          <a:p>
            <a:r>
              <a:rPr lang="en-US" dirty="0"/>
              <a:t>How to coordinate threads </a:t>
            </a:r>
            <a:r>
              <a:rPr lang="en-US" dirty="0">
                <a:solidFill>
                  <a:srgbClr val="FF0000"/>
                </a:solidFill>
              </a:rPr>
              <a:t>significantly affects the overheads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Large performance penalty discourages users from enabling nesting.</a:t>
            </a:r>
          </a:p>
          <a:p>
            <a:pPr lvl="1"/>
            <a:endParaRPr lang="en-US" dirty="0"/>
          </a:p>
          <a:p>
            <a:r>
              <a:rPr lang="en-US" dirty="0"/>
              <a:t>Is there a good algorithm to </a:t>
            </a:r>
            <a:r>
              <a:rPr lang="en-US" dirty="0">
                <a:solidFill>
                  <a:srgbClr val="FF0000"/>
                </a:solidFill>
              </a:rPr>
              <a:t>transparently support both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flat and nested parallelism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A7E6F3-B1A7-4A67-9532-9667C6B5E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3812A3-45D7-4CBC-802E-F55ADFCF1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26</a:t>
            </a:fld>
            <a:endParaRPr lang="en-US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95E82C54-1021-4EA9-BB3E-C97AF41F36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8281500"/>
              </p:ext>
            </p:extLst>
          </p:nvPr>
        </p:nvGraphicFramePr>
        <p:xfrm>
          <a:off x="76531" y="879657"/>
          <a:ext cx="4572000" cy="200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55E52EDA-9E6A-49E8-8959-A011677D6B79}"/>
              </a:ext>
            </a:extLst>
          </p:cNvPr>
          <p:cNvSpPr/>
          <p:nvPr/>
        </p:nvSpPr>
        <p:spPr>
          <a:xfrm>
            <a:off x="2057400" y="802816"/>
            <a:ext cx="50248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150</a:t>
            </a:r>
            <a:endParaRPr lang="en-US" sz="1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EDADCF-3EE7-43CF-88D6-E023CDA2832D}"/>
              </a:ext>
            </a:extLst>
          </p:cNvPr>
          <p:cNvSpPr/>
          <p:nvPr/>
        </p:nvSpPr>
        <p:spPr>
          <a:xfrm>
            <a:off x="6198612" y="788685"/>
            <a:ext cx="77100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~650,000</a:t>
            </a:r>
            <a:endParaRPr lang="en-US" sz="1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BEDCC6-76A1-42F3-B280-C03A03BB9465}"/>
              </a:ext>
            </a:extLst>
          </p:cNvPr>
          <p:cNvSpPr/>
          <p:nvPr/>
        </p:nvSpPr>
        <p:spPr>
          <a:xfrm>
            <a:off x="3201828" y="2515387"/>
            <a:ext cx="1447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Flat</a:t>
            </a:r>
            <a:endParaRPr lang="en-US" sz="16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93D5C2-E1FD-4099-8400-E794C9065F6C}"/>
              </a:ext>
            </a:extLst>
          </p:cNvPr>
          <p:cNvSpPr/>
          <p:nvPr/>
        </p:nvSpPr>
        <p:spPr>
          <a:xfrm>
            <a:off x="7590514" y="2528872"/>
            <a:ext cx="1447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</a:t>
            </a:r>
            <a:endParaRPr lang="en-US" sz="16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C2AC4A-5E88-4583-969D-5C26530B849F}"/>
              </a:ext>
            </a:extLst>
          </p:cNvPr>
          <p:cNvSpPr/>
          <p:nvPr/>
        </p:nvSpPr>
        <p:spPr>
          <a:xfrm>
            <a:off x="469713" y="2892593"/>
            <a:ext cx="4038600" cy="83099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i++)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5059BA-D119-41E4-A1B1-0A27D487843F}"/>
              </a:ext>
            </a:extLst>
          </p:cNvPr>
          <p:cNvSpPr/>
          <p:nvPr/>
        </p:nvSpPr>
        <p:spPr>
          <a:xfrm>
            <a:off x="4876800" y="2892593"/>
            <a:ext cx="4038600" cy="6463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 (int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BAFD0054-84D9-4EA9-92AD-17DFD1A49D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9738163"/>
              </p:ext>
            </p:extLst>
          </p:nvPr>
        </p:nvGraphicFramePr>
        <p:xfrm>
          <a:off x="4382825" y="873694"/>
          <a:ext cx="4572000" cy="2015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Arrow: Right 13">
            <a:extLst>
              <a:ext uri="{FF2B5EF4-FFF2-40B4-BE49-F238E27FC236}">
                <a16:creationId xmlns:a16="http://schemas.microsoft.com/office/drawing/2014/main" id="{DF9354C1-0D3F-4CBA-A0C5-7BA9353831F9}"/>
              </a:ext>
            </a:extLst>
          </p:cNvPr>
          <p:cNvSpPr/>
          <p:nvPr/>
        </p:nvSpPr>
        <p:spPr bwMode="auto">
          <a:xfrm rot="5400000">
            <a:off x="7451002" y="508390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FF3B559-2C4A-44A3-AEB7-9F907590C265}"/>
              </a:ext>
            </a:extLst>
          </p:cNvPr>
          <p:cNvSpPr/>
          <p:nvPr/>
        </p:nvSpPr>
        <p:spPr>
          <a:xfrm>
            <a:off x="7844570" y="547003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32A557-24A9-468C-935D-3E2D9D6D3E78}"/>
              </a:ext>
            </a:extLst>
          </p:cNvPr>
          <p:cNvCxnSpPr>
            <a:cxnSpLocks/>
          </p:cNvCxnSpPr>
          <p:nvPr/>
        </p:nvCxnSpPr>
        <p:spPr bwMode="auto">
          <a:xfrm>
            <a:off x="1094132" y="1804988"/>
            <a:ext cx="0" cy="335197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A06B221-0EA8-49F3-8BCE-44DC80CA008A}"/>
              </a:ext>
            </a:extLst>
          </p:cNvPr>
          <p:cNvCxnSpPr>
            <a:cxnSpLocks/>
          </p:cNvCxnSpPr>
          <p:nvPr/>
        </p:nvCxnSpPr>
        <p:spPr bwMode="auto">
          <a:xfrm>
            <a:off x="5791200" y="1219200"/>
            <a:ext cx="0" cy="487597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E205B69C-D374-4562-8655-6F50D41EABED}"/>
              </a:ext>
            </a:extLst>
          </p:cNvPr>
          <p:cNvSpPr/>
          <p:nvPr/>
        </p:nvSpPr>
        <p:spPr>
          <a:xfrm>
            <a:off x="5791200" y="125808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23x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115F2D-77F7-4785-BE3C-53DB7DD0D051}"/>
              </a:ext>
            </a:extLst>
          </p:cNvPr>
          <p:cNvSpPr/>
          <p:nvPr/>
        </p:nvSpPr>
        <p:spPr>
          <a:xfrm>
            <a:off x="691963" y="1770853"/>
            <a:ext cx="401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cs typeface="Arial" panose="020B0604020202020204" pitchFamily="34" charset="0"/>
              </a:rPr>
              <a:t>3x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2114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84064-69A3-4411-9F0F-AEB9726B5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Busy Waiting in Both Active/Passive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85374-622F-493C-86B8-D338D0315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171094"/>
            <a:ext cx="8229600" cy="1366231"/>
          </a:xfrm>
        </p:spPr>
        <p:txBody>
          <a:bodyPr/>
          <a:lstStyle/>
          <a:p>
            <a:r>
              <a:rPr lang="en-US" dirty="0"/>
              <a:t>Though in both active and passive cases, </a:t>
            </a:r>
            <a:r>
              <a:rPr lang="en-US" dirty="0">
                <a:solidFill>
                  <a:srgbClr val="FF0000"/>
                </a:solidFill>
              </a:rPr>
              <a:t>they enter busy-waits after the completion of threads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Can we </a:t>
            </a:r>
            <a:r>
              <a:rPr lang="en-US" dirty="0">
                <a:solidFill>
                  <a:srgbClr val="FF0000"/>
                </a:solidFill>
              </a:rPr>
              <a:t>merge</a:t>
            </a:r>
            <a:r>
              <a:rPr lang="en-US" dirty="0"/>
              <a:t> it to perform both scheduling and flag checking?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2028DB-C480-4F59-8AE1-F438864CAE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22D173-5A0F-4B77-951C-892D3AA93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27</a:t>
            </a:fld>
            <a:endParaRPr lang="en-US" dirty="0"/>
          </a:p>
        </p:txBody>
      </p: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AC2D064B-5D36-46C2-A98F-201D3940AB6A}"/>
              </a:ext>
            </a:extLst>
          </p:cNvPr>
          <p:cNvGrpSpPr/>
          <p:nvPr/>
        </p:nvGrpSpPr>
        <p:grpSpPr>
          <a:xfrm>
            <a:off x="334776" y="1093365"/>
            <a:ext cx="8540549" cy="2183235"/>
            <a:chOff x="334776" y="1093365"/>
            <a:chExt cx="8540549" cy="2795246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8348620F-C11B-4213-8D98-7150BA6FC36A}"/>
                </a:ext>
              </a:extLst>
            </p:cNvPr>
            <p:cNvGrpSpPr/>
            <p:nvPr/>
          </p:nvGrpSpPr>
          <p:grpSpPr>
            <a:xfrm>
              <a:off x="5965791" y="1880640"/>
              <a:ext cx="761986" cy="1369893"/>
              <a:chOff x="-551857" y="4191000"/>
              <a:chExt cx="1542457" cy="1144093"/>
            </a:xfrm>
          </p:grpSpPr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25AA0485-E0F4-4535-B5C0-F8D442D8F32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13040C0A-0C70-4E0F-8A61-1BA925A1B83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44BD9A1C-4F5C-4709-9209-C870E33CA4C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67" name="Straight Arrow Connector 66">
                <a:extLst>
                  <a:ext uri="{FF2B5EF4-FFF2-40B4-BE49-F238E27FC236}">
                    <a16:creationId xmlns:a16="http://schemas.microsoft.com/office/drawing/2014/main" id="{3CE2D1AC-3A2B-44E6-9C17-11F04939E5F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740510D-0058-4C40-8391-27F4037402D5}"/>
                </a:ext>
              </a:extLst>
            </p:cNvPr>
            <p:cNvSpPr/>
            <p:nvPr/>
          </p:nvSpPr>
          <p:spPr>
            <a:xfrm>
              <a:off x="5691779" y="1101989"/>
              <a:ext cx="561372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D7BC50C-740E-45DC-8C0F-9A174283A371}"/>
                </a:ext>
              </a:extLst>
            </p:cNvPr>
            <p:cNvSpPr/>
            <p:nvPr/>
          </p:nvSpPr>
          <p:spPr>
            <a:xfrm>
              <a:off x="6440528" y="1103878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21D3AA74-B09A-44E0-B9F3-E32A67035262}"/>
                </a:ext>
              </a:extLst>
            </p:cNvPr>
            <p:cNvSpPr/>
            <p:nvPr/>
          </p:nvSpPr>
          <p:spPr bwMode="auto">
            <a:xfrm>
              <a:off x="6065773" y="1754394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D1721B73-CA09-4A83-8F03-1A7BE2876560}"/>
                </a:ext>
              </a:extLst>
            </p:cNvPr>
            <p:cNvSpPr/>
            <p:nvPr/>
          </p:nvSpPr>
          <p:spPr bwMode="auto">
            <a:xfrm>
              <a:off x="6065773" y="2208577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546A3C6-99E9-436A-8086-729FD92BD6E5}"/>
                </a:ext>
              </a:extLst>
            </p:cNvPr>
            <p:cNvSpPr/>
            <p:nvPr/>
          </p:nvSpPr>
          <p:spPr bwMode="auto">
            <a:xfrm>
              <a:off x="6065773" y="2667703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845FC32-0B45-4246-A21B-8346AD1974AC}"/>
                </a:ext>
              </a:extLst>
            </p:cNvPr>
            <p:cNvSpPr/>
            <p:nvPr/>
          </p:nvSpPr>
          <p:spPr bwMode="auto">
            <a:xfrm>
              <a:off x="6069522" y="3129158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71A2270F-F3AD-4DAE-88FE-301B440A7624}"/>
                </a:ext>
              </a:extLst>
            </p:cNvPr>
            <p:cNvGrpSpPr/>
            <p:nvPr/>
          </p:nvGrpSpPr>
          <p:grpSpPr>
            <a:xfrm>
              <a:off x="7798990" y="1880640"/>
              <a:ext cx="761986" cy="1369893"/>
              <a:chOff x="-551857" y="4191000"/>
              <a:chExt cx="1542457" cy="1144093"/>
            </a:xfrm>
          </p:grpSpPr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3A567C4C-8FBF-4DF3-BA47-AC9CE5240C8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76" name="Straight Arrow Connector 75">
                <a:extLst>
                  <a:ext uri="{FF2B5EF4-FFF2-40B4-BE49-F238E27FC236}">
                    <a16:creationId xmlns:a16="http://schemas.microsoft.com/office/drawing/2014/main" id="{A75D2AB0-8F99-456F-96C8-C0663659FB0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77" name="Straight Arrow Connector 76">
                <a:extLst>
                  <a:ext uri="{FF2B5EF4-FFF2-40B4-BE49-F238E27FC236}">
                    <a16:creationId xmlns:a16="http://schemas.microsoft.com/office/drawing/2014/main" id="{740CF498-01CE-45C4-BE8A-F3BE4935029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78" name="Straight Arrow Connector 77">
                <a:extLst>
                  <a:ext uri="{FF2B5EF4-FFF2-40B4-BE49-F238E27FC236}">
                    <a16:creationId xmlns:a16="http://schemas.microsoft.com/office/drawing/2014/main" id="{398AE970-6DE3-434B-8DCE-C52D8A57EEA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35915A0-6B20-48F1-A5C2-2746AEFF089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965791" y="1516998"/>
              <a:ext cx="0" cy="2040016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7CA04EB-E1CE-4A88-B262-F161E014D5B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721999" y="1535782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2A1DD14-2D08-48BF-86BC-DF0D4FB8636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798990" y="1516998"/>
              <a:ext cx="0" cy="1857564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57E8F927-4415-49C5-9D4F-7243D8AC5C34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8555198" y="1535782"/>
              <a:ext cx="0" cy="2021232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F7EF4EE6-6266-44C7-ACB9-13C0496DDFE8}"/>
                </a:ext>
              </a:extLst>
            </p:cNvPr>
            <p:cNvSpPr/>
            <p:nvPr/>
          </p:nvSpPr>
          <p:spPr>
            <a:xfrm>
              <a:off x="7524978" y="1101989"/>
              <a:ext cx="561372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FF0000"/>
                  </a:solidFill>
                </a:rPr>
                <a:t>fork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29F623C-C5B3-4BC7-8477-CB857C1CBB7B}"/>
                </a:ext>
              </a:extLst>
            </p:cNvPr>
            <p:cNvSpPr/>
            <p:nvPr/>
          </p:nvSpPr>
          <p:spPr>
            <a:xfrm>
              <a:off x="6580299" y="3318328"/>
              <a:ext cx="80329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switch</a:t>
              </a:r>
              <a:b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to sched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4583CF7-FB64-4F85-9B34-77435DA14839}"/>
                </a:ext>
              </a:extLst>
            </p:cNvPr>
            <p:cNvSpPr/>
            <p:nvPr/>
          </p:nvSpPr>
          <p:spPr bwMode="auto">
            <a:xfrm>
              <a:off x="7898972" y="1754394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A0CE5C6-636B-45D8-A3A5-9DE302A23C0F}"/>
                </a:ext>
              </a:extLst>
            </p:cNvPr>
            <p:cNvSpPr/>
            <p:nvPr/>
          </p:nvSpPr>
          <p:spPr bwMode="auto">
            <a:xfrm>
              <a:off x="7898972" y="2208577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C843ACA-8C86-4417-A738-AEFF10DC86FC}"/>
                </a:ext>
              </a:extLst>
            </p:cNvPr>
            <p:cNvSpPr/>
            <p:nvPr/>
          </p:nvSpPr>
          <p:spPr bwMode="auto">
            <a:xfrm>
              <a:off x="7898972" y="2667703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1D569DA5-A1C9-4969-B3FC-5438A13AF567}"/>
                </a:ext>
              </a:extLst>
            </p:cNvPr>
            <p:cNvSpPr/>
            <p:nvPr/>
          </p:nvSpPr>
          <p:spPr bwMode="auto">
            <a:xfrm>
              <a:off x="7902721" y="3129158"/>
              <a:ext cx="457200" cy="2454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Inconsolata" panose="020B0609030003000000" pitchFamily="49" charset="0"/>
                </a:rPr>
                <a:t>comp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B9B40333-2136-435A-B803-C633B5560CB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742815" y="1882221"/>
              <a:ext cx="1056175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2101D0CB-B47F-4C01-8D27-6EDF23A53C5A}"/>
                </a:ext>
              </a:extLst>
            </p:cNvPr>
            <p:cNvGrpSpPr/>
            <p:nvPr/>
          </p:nvGrpSpPr>
          <p:grpSpPr>
            <a:xfrm>
              <a:off x="6742815" y="2329315"/>
              <a:ext cx="325813" cy="922799"/>
              <a:chOff x="7007762" y="4842664"/>
              <a:chExt cx="531081" cy="922799"/>
            </a:xfrm>
          </p:grpSpPr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A906A1AE-E665-44A1-A7CD-B327881F75E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10321" y="4842664"/>
                <a:ext cx="528522" cy="2543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5011E45D-60CB-41BB-841D-8FD27E713FA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07762" y="5292299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047DE31E-B272-4584-BB05-714CD64024E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07762" y="5765463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94" name="Rounded Rectangle 542">
              <a:extLst>
                <a:ext uri="{FF2B5EF4-FFF2-40B4-BE49-F238E27FC236}">
                  <a16:creationId xmlns:a16="http://schemas.microsoft.com/office/drawing/2014/main" id="{B19F811A-AAC5-4344-B921-71A14BA93A75}"/>
                </a:ext>
              </a:extLst>
            </p:cNvPr>
            <p:cNvSpPr/>
            <p:nvPr/>
          </p:nvSpPr>
          <p:spPr>
            <a:xfrm>
              <a:off x="4603831" y="1684175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0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95" name="Rounded Rectangle 542">
              <a:extLst>
                <a:ext uri="{FF2B5EF4-FFF2-40B4-BE49-F238E27FC236}">
                  <a16:creationId xmlns:a16="http://schemas.microsoft.com/office/drawing/2014/main" id="{A802237B-4F16-43E4-9643-73778F13C945}"/>
                </a:ext>
              </a:extLst>
            </p:cNvPr>
            <p:cNvSpPr/>
            <p:nvPr/>
          </p:nvSpPr>
          <p:spPr>
            <a:xfrm>
              <a:off x="4603831" y="2147762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96" name="Rounded Rectangle 542">
              <a:extLst>
                <a:ext uri="{FF2B5EF4-FFF2-40B4-BE49-F238E27FC236}">
                  <a16:creationId xmlns:a16="http://schemas.microsoft.com/office/drawing/2014/main" id="{F71083BB-3949-46DE-BDD4-15F953F10160}"/>
                </a:ext>
              </a:extLst>
            </p:cNvPr>
            <p:cNvSpPr/>
            <p:nvPr/>
          </p:nvSpPr>
          <p:spPr>
            <a:xfrm>
              <a:off x="4603831" y="2607890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97" name="Rounded Rectangle 542">
              <a:extLst>
                <a:ext uri="{FF2B5EF4-FFF2-40B4-BE49-F238E27FC236}">
                  <a16:creationId xmlns:a16="http://schemas.microsoft.com/office/drawing/2014/main" id="{CCA027B4-2B51-49D1-A103-0411550F4AEF}"/>
                </a:ext>
              </a:extLst>
            </p:cNvPr>
            <p:cNvSpPr/>
            <p:nvPr/>
          </p:nvSpPr>
          <p:spPr>
            <a:xfrm>
              <a:off x="4596400" y="3068018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E3F427C0-D714-40D5-97DB-2464652FC1CF}"/>
                </a:ext>
              </a:extLst>
            </p:cNvPr>
            <p:cNvGrpSpPr/>
            <p:nvPr/>
          </p:nvGrpSpPr>
          <p:grpSpPr>
            <a:xfrm>
              <a:off x="7067522" y="2328807"/>
              <a:ext cx="437914" cy="922799"/>
              <a:chOff x="7007762" y="4842664"/>
              <a:chExt cx="531083" cy="922799"/>
            </a:xfrm>
          </p:grpSpPr>
          <p:cxnSp>
            <p:nvCxnSpPr>
              <p:cNvPr id="99" name="Straight Arrow Connector 98">
                <a:extLst>
                  <a:ext uri="{FF2B5EF4-FFF2-40B4-BE49-F238E27FC236}">
                    <a16:creationId xmlns:a16="http://schemas.microsoft.com/office/drawing/2014/main" id="{B7ADFBBE-A517-427C-82A2-D5F4AA4666D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10321" y="4842664"/>
                <a:ext cx="528522" cy="2543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34081F1A-FF25-416A-954B-DB331192465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07764" y="5292299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01" name="Straight Arrow Connector 100">
                <a:extLst>
                  <a:ext uri="{FF2B5EF4-FFF2-40B4-BE49-F238E27FC236}">
                    <a16:creationId xmlns:a16="http://schemas.microsoft.com/office/drawing/2014/main" id="{6F512BF3-D775-4BB6-9768-3F97C755A8A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07762" y="5765463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B05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E8BC51E3-70D1-468E-867E-2569BD5ECA20}"/>
                </a:ext>
              </a:extLst>
            </p:cNvPr>
            <p:cNvGrpSpPr/>
            <p:nvPr/>
          </p:nvGrpSpPr>
          <p:grpSpPr>
            <a:xfrm>
              <a:off x="7503874" y="2329005"/>
              <a:ext cx="325813" cy="922799"/>
              <a:chOff x="7007762" y="4842664"/>
              <a:chExt cx="531081" cy="922799"/>
            </a:xfrm>
          </p:grpSpPr>
          <p:cxnSp>
            <p:nvCxnSpPr>
              <p:cNvPr id="103" name="Straight Arrow Connector 102">
                <a:extLst>
                  <a:ext uri="{FF2B5EF4-FFF2-40B4-BE49-F238E27FC236}">
                    <a16:creationId xmlns:a16="http://schemas.microsoft.com/office/drawing/2014/main" id="{985B2EF3-4753-4E18-A069-3C4A1A4898F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10321" y="4842664"/>
                <a:ext cx="528522" cy="2543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317CB4B2-683C-43B0-9242-61E13EA2D52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007762" y="5292299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05" name="Straight Arrow Connector 104">
                <a:extLst>
                  <a:ext uri="{FF2B5EF4-FFF2-40B4-BE49-F238E27FC236}">
                    <a16:creationId xmlns:a16="http://schemas.microsoft.com/office/drawing/2014/main" id="{E994A353-35BB-4151-830D-74928668081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07762" y="5765463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A5E6361-5355-41A7-91D1-30A41C90C9D2}"/>
                </a:ext>
              </a:extLst>
            </p:cNvPr>
            <p:cNvSpPr/>
            <p:nvPr/>
          </p:nvSpPr>
          <p:spPr>
            <a:xfrm>
              <a:off x="7250299" y="3314881"/>
              <a:ext cx="86504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70C0"/>
                  </a:solidFill>
                  <a:cs typeface="Arial" panose="020B0604020202020204" pitchFamily="34" charset="0"/>
                </a:rPr>
                <a:t>switch</a:t>
              </a:r>
              <a:br>
                <a:rPr lang="en-US" sz="1400" dirty="0">
                  <a:solidFill>
                    <a:srgbClr val="0070C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0070C0"/>
                  </a:solidFill>
                  <a:cs typeface="Arial" panose="020B0604020202020204" pitchFamily="34" charset="0"/>
                </a:rPr>
                <a:t>to thread</a:t>
              </a:r>
              <a:endParaRPr lang="en-US" sz="1400" dirty="0">
                <a:solidFill>
                  <a:srgbClr val="0070C0"/>
                </a:solidFill>
              </a:endParaRPr>
            </a:p>
          </p:txBody>
        </p: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E69CB5A5-543F-4694-9696-CE473F6F888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67530" y="1894920"/>
              <a:ext cx="294780" cy="431753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E4321B0E-D460-432B-9180-176DFD5E3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64918" y="1894723"/>
              <a:ext cx="304839" cy="904027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5D05FB98-BF2D-4297-8C0C-36E83530A58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056796" y="1892589"/>
              <a:ext cx="310576" cy="1383001"/>
            </a:xfrm>
            <a:prstGeom prst="straightConnector1">
              <a:avLst/>
            </a:prstGeom>
            <a:noFill/>
            <a:ln w="28575" cap="flat" cmpd="sng" algn="ctr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  <p:sp>
          <p:nvSpPr>
            <p:cNvPr id="110" name="Rounded Rectangle 542">
              <a:extLst>
                <a:ext uri="{FF2B5EF4-FFF2-40B4-BE49-F238E27FC236}">
                  <a16:creationId xmlns:a16="http://schemas.microsoft.com/office/drawing/2014/main" id="{C0AB4B27-E0A7-4993-8811-E605FA9878B2}"/>
                </a:ext>
              </a:extLst>
            </p:cNvPr>
            <p:cNvSpPr/>
            <p:nvPr/>
          </p:nvSpPr>
          <p:spPr>
            <a:xfrm>
              <a:off x="7158557" y="1920720"/>
              <a:ext cx="419164" cy="142290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58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1</a:t>
              </a:r>
            </a:p>
          </p:txBody>
        </p:sp>
        <p:sp>
          <p:nvSpPr>
            <p:cNvPr id="111" name="Rounded Rectangle 542">
              <a:extLst>
                <a:ext uri="{FF2B5EF4-FFF2-40B4-BE49-F238E27FC236}">
                  <a16:creationId xmlns:a16="http://schemas.microsoft.com/office/drawing/2014/main" id="{C2F6842A-06A3-44C3-A977-33822724A1BD}"/>
                </a:ext>
              </a:extLst>
            </p:cNvPr>
            <p:cNvSpPr/>
            <p:nvPr/>
          </p:nvSpPr>
          <p:spPr>
            <a:xfrm>
              <a:off x="7248002" y="2391020"/>
              <a:ext cx="419164" cy="142290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58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2</a:t>
              </a:r>
            </a:p>
          </p:txBody>
        </p:sp>
        <p:sp>
          <p:nvSpPr>
            <p:cNvPr id="112" name="Rounded Rectangle 542">
              <a:extLst>
                <a:ext uri="{FF2B5EF4-FFF2-40B4-BE49-F238E27FC236}">
                  <a16:creationId xmlns:a16="http://schemas.microsoft.com/office/drawing/2014/main" id="{8916E22B-C20A-4CE9-B815-2B1659218FB9}"/>
                </a:ext>
              </a:extLst>
            </p:cNvPr>
            <p:cNvSpPr/>
            <p:nvPr/>
          </p:nvSpPr>
          <p:spPr>
            <a:xfrm>
              <a:off x="7313144" y="2858346"/>
              <a:ext cx="419164" cy="142290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15875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8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3</a:t>
              </a: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C4C21E25-0519-41B6-AA8D-BE21EADA7762}"/>
                </a:ext>
              </a:extLst>
            </p:cNvPr>
            <p:cNvGrpSpPr/>
            <p:nvPr/>
          </p:nvGrpSpPr>
          <p:grpSpPr>
            <a:xfrm>
              <a:off x="5657338" y="1879031"/>
              <a:ext cx="316514" cy="1369893"/>
              <a:chOff x="-551857" y="4191000"/>
              <a:chExt cx="1542457" cy="1144093"/>
            </a:xfrm>
          </p:grpSpPr>
          <p:cxnSp>
            <p:nvCxnSpPr>
              <p:cNvPr id="114" name="Straight Arrow Connector 113">
                <a:extLst>
                  <a:ext uri="{FF2B5EF4-FFF2-40B4-BE49-F238E27FC236}">
                    <a16:creationId xmlns:a16="http://schemas.microsoft.com/office/drawing/2014/main" id="{2DBCD523-9959-4284-B3C8-15D01230180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276000D9-6988-458C-8D09-948BCB8926B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C6B8FBFB-21F7-4702-B6C9-B6B53F515FB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17" name="Straight Arrow Connector 116">
                <a:extLst>
                  <a:ext uri="{FF2B5EF4-FFF2-40B4-BE49-F238E27FC236}">
                    <a16:creationId xmlns:a16="http://schemas.microsoft.com/office/drawing/2014/main" id="{1DEAAF56-0542-443C-87BB-B3C208EFBEB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0070C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49A000B1-7A6F-4B81-92C9-22B08058E552}"/>
                </a:ext>
              </a:extLst>
            </p:cNvPr>
            <p:cNvGrpSpPr/>
            <p:nvPr/>
          </p:nvGrpSpPr>
          <p:grpSpPr>
            <a:xfrm>
              <a:off x="8558811" y="1882221"/>
              <a:ext cx="316514" cy="1369893"/>
              <a:chOff x="-551857" y="4191000"/>
              <a:chExt cx="1542457" cy="1144093"/>
            </a:xfrm>
          </p:grpSpPr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5BFD1AA8-1C57-4509-A173-209466AD8B6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4191000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20" name="Straight Arrow Connector 119">
                <a:extLst>
                  <a:ext uri="{FF2B5EF4-FFF2-40B4-BE49-F238E27FC236}">
                    <a16:creationId xmlns:a16="http://schemas.microsoft.com/office/drawing/2014/main" id="{458033FC-9C68-4314-A0BA-5A438DC3CC6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44426" y="4564399"/>
                <a:ext cx="1535026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06D1F31E-14AD-4F45-BE2B-C3057C02664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-551857" y="4939921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22" name="Straight Arrow Connector 121">
                <a:extLst>
                  <a:ext uri="{FF2B5EF4-FFF2-40B4-BE49-F238E27FC236}">
                    <a16:creationId xmlns:a16="http://schemas.microsoft.com/office/drawing/2014/main" id="{B0B567D8-763D-436A-BBE4-1EE9CB07532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-551857" y="5335093"/>
                <a:ext cx="1542457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C46FF5F-D02F-4541-A90F-E786DB4C9DAF}"/>
                </a:ext>
              </a:extLst>
            </p:cNvPr>
            <p:cNvSpPr/>
            <p:nvPr/>
          </p:nvSpPr>
          <p:spPr>
            <a:xfrm>
              <a:off x="8259112" y="1093365"/>
              <a:ext cx="535724" cy="44222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kern="0" dirty="0">
                  <a:solidFill>
                    <a:srgbClr val="0000FF"/>
                  </a:solidFill>
                </a:rPr>
                <a:t>join</a:t>
              </a:r>
              <a:endParaRPr lang="en-US" dirty="0">
                <a:solidFill>
                  <a:srgbClr val="0000FF"/>
                </a:solidFill>
              </a:endParaRPr>
            </a:p>
          </p:txBody>
        </p:sp>
        <p:sp>
          <p:nvSpPr>
            <p:cNvPr id="124" name="Rounded Rectangle 542">
              <a:extLst>
                <a:ext uri="{FF2B5EF4-FFF2-40B4-BE49-F238E27FC236}">
                  <a16:creationId xmlns:a16="http://schemas.microsoft.com/office/drawing/2014/main" id="{3C493BAC-C6D6-4D73-A4C4-04CDCFC2CA86}"/>
                </a:ext>
              </a:extLst>
            </p:cNvPr>
            <p:cNvSpPr/>
            <p:nvPr/>
          </p:nvSpPr>
          <p:spPr>
            <a:xfrm>
              <a:off x="4603831" y="1891216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5BFDA84D-A283-4F19-A580-A53D3CE22036}"/>
                </a:ext>
              </a:extLst>
            </p:cNvPr>
            <p:cNvGrpSpPr/>
            <p:nvPr/>
          </p:nvGrpSpPr>
          <p:grpSpPr>
            <a:xfrm>
              <a:off x="6776892" y="2678305"/>
              <a:ext cx="865044" cy="669891"/>
              <a:chOff x="6917250" y="5191654"/>
              <a:chExt cx="865044" cy="669891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1F1401D9-3F5E-4A8D-924C-74CDF3C324EC}"/>
                  </a:ext>
                </a:extLst>
              </p:cNvPr>
              <p:cNvSpPr/>
              <p:nvPr/>
            </p:nvSpPr>
            <p:spPr bwMode="auto">
              <a:xfrm>
                <a:off x="7363551" y="5566709"/>
                <a:ext cx="296736" cy="161468"/>
              </a:xfrm>
              <a:prstGeom prst="rect">
                <a:avLst/>
              </a:prstGeom>
              <a:solidFill>
                <a:schemeClr val="bg1"/>
              </a:solidFill>
              <a:ln w="285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</a:endParaRP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2838F456-2A41-468B-859F-A7C779EF41C5}"/>
                  </a:ext>
                </a:extLst>
              </p:cNvPr>
              <p:cNvSpPr/>
              <p:nvPr/>
            </p:nvSpPr>
            <p:spPr>
              <a:xfrm>
                <a:off x="6917250" y="5191654"/>
                <a:ext cx="865044" cy="6698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rgbClr val="00B050"/>
                    </a:solidFill>
                    <a:cs typeface="Arial" panose="020B0604020202020204" pitchFamily="34" charset="0"/>
                  </a:rPr>
                  <a:t> find</a:t>
                </a:r>
                <a:br>
                  <a:rPr lang="en-US" sz="1400" dirty="0">
                    <a:solidFill>
                      <a:srgbClr val="00B050"/>
                    </a:solidFill>
                    <a:cs typeface="Arial" panose="020B0604020202020204" pitchFamily="34" charset="0"/>
                  </a:rPr>
                </a:br>
                <a:r>
                  <a:rPr lang="en-US" sz="1400" dirty="0">
                    <a:solidFill>
                      <a:srgbClr val="00B050"/>
                    </a:solidFill>
                    <a:cs typeface="Arial" panose="020B0604020202020204" pitchFamily="34" charset="0"/>
                  </a:rPr>
                  <a:t>next ULT</a:t>
                </a:r>
                <a:endParaRPr lang="en-US" sz="1400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B0F784CF-EA91-469C-B3A1-37D5F51926D4}"/>
                </a:ext>
              </a:extLst>
            </p:cNvPr>
            <p:cNvGrpSpPr/>
            <p:nvPr/>
          </p:nvGrpSpPr>
          <p:grpSpPr>
            <a:xfrm>
              <a:off x="1371600" y="1113583"/>
              <a:ext cx="3143416" cy="2775028"/>
              <a:chOff x="1521478" y="3970141"/>
              <a:chExt cx="3143416" cy="2317619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AD38A878-640F-48E5-8BB5-E6C110D5C2CA}"/>
                  </a:ext>
                </a:extLst>
              </p:cNvPr>
              <p:cNvGrpSpPr/>
              <p:nvPr/>
            </p:nvGrpSpPr>
            <p:grpSpPr>
              <a:xfrm>
                <a:off x="2067257" y="4620447"/>
                <a:ext cx="761986" cy="1144093"/>
                <a:chOff x="-551857" y="4191000"/>
                <a:chExt cx="1542457" cy="1144093"/>
              </a:xfrm>
            </p:grpSpPr>
            <p:cxnSp>
              <p:nvCxnSpPr>
                <p:cNvPr id="168" name="Straight Arrow Connector 167">
                  <a:extLst>
                    <a:ext uri="{FF2B5EF4-FFF2-40B4-BE49-F238E27FC236}">
                      <a16:creationId xmlns:a16="http://schemas.microsoft.com/office/drawing/2014/main" id="{3A8A2E3F-9373-4A30-99F9-61C306C5561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9" name="Straight Arrow Connector 168">
                  <a:extLst>
                    <a:ext uri="{FF2B5EF4-FFF2-40B4-BE49-F238E27FC236}">
                      <a16:creationId xmlns:a16="http://schemas.microsoft.com/office/drawing/2014/main" id="{3B715EE1-D0CA-4A8D-8B6E-C982DA6C598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70" name="Straight Arrow Connector 169">
                  <a:extLst>
                    <a:ext uri="{FF2B5EF4-FFF2-40B4-BE49-F238E27FC236}">
                      <a16:creationId xmlns:a16="http://schemas.microsoft.com/office/drawing/2014/main" id="{1CDD951F-C141-4BD8-B5F0-1D30264A7BC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71" name="Straight Arrow Connector 170">
                  <a:extLst>
                    <a:ext uri="{FF2B5EF4-FFF2-40B4-BE49-F238E27FC236}">
                      <a16:creationId xmlns:a16="http://schemas.microsoft.com/office/drawing/2014/main" id="{56D4AC4D-83AA-44B5-AC51-1990536E892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857C53BA-F3A7-4505-AF86-453347BD8DA0}"/>
                  </a:ext>
                </a:extLst>
              </p:cNvPr>
              <p:cNvSpPr/>
              <p:nvPr/>
            </p:nvSpPr>
            <p:spPr>
              <a:xfrm>
                <a:off x="1793245" y="3970141"/>
                <a:ext cx="561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kern="0" dirty="0">
                    <a:solidFill>
                      <a:srgbClr val="FF0000"/>
                    </a:solidFill>
                  </a:rPr>
                  <a:t>fork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C5ECACAE-29B0-45F0-AF39-69656E1CAF4A}"/>
                  </a:ext>
                </a:extLst>
              </p:cNvPr>
              <p:cNvSpPr/>
              <p:nvPr/>
            </p:nvSpPr>
            <p:spPr>
              <a:xfrm>
                <a:off x="2541994" y="3971719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kern="0" dirty="0">
                    <a:solidFill>
                      <a:srgbClr val="0000FF"/>
                    </a:solidFill>
                  </a:rPr>
                  <a:t>join</a:t>
                </a:r>
                <a:endParaRPr lang="en-US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14AAC987-B4E2-4561-8314-D99771653925}"/>
                  </a:ext>
                </a:extLst>
              </p:cNvPr>
              <p:cNvSpPr/>
              <p:nvPr/>
            </p:nvSpPr>
            <p:spPr>
              <a:xfrm>
                <a:off x="1521478" y="5764540"/>
                <a:ext cx="52283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busy</a:t>
                </a:r>
                <a:b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</a:br>
                <a: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wait</a:t>
                </a:r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A0884F74-1310-4B41-AC63-B7724DCE755E}"/>
                  </a:ext>
                </a:extLst>
              </p:cNvPr>
              <p:cNvSpPr/>
              <p:nvPr/>
            </p:nvSpPr>
            <p:spPr bwMode="auto">
              <a:xfrm>
                <a:off x="2167239" y="4515010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35390BA4-A62D-4693-AD25-8678B9892B81}"/>
                  </a:ext>
                </a:extLst>
              </p:cNvPr>
              <p:cNvSpPr/>
              <p:nvPr/>
            </p:nvSpPr>
            <p:spPr bwMode="auto">
              <a:xfrm>
                <a:off x="2167239" y="4894330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DC7C6177-F978-42DC-9B89-4EF3677FF355}"/>
                  </a:ext>
                </a:extLst>
              </p:cNvPr>
              <p:cNvSpPr/>
              <p:nvPr/>
            </p:nvSpPr>
            <p:spPr bwMode="auto">
              <a:xfrm>
                <a:off x="2167239" y="5277778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0FD0E65D-B5AD-4302-938F-3DAE5C5D6D56}"/>
                  </a:ext>
                </a:extLst>
              </p:cNvPr>
              <p:cNvSpPr/>
              <p:nvPr/>
            </p:nvSpPr>
            <p:spPr bwMode="auto">
              <a:xfrm>
                <a:off x="2170988" y="5663171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grpSp>
            <p:nvGrpSpPr>
              <p:cNvPr id="137" name="Group 136">
                <a:extLst>
                  <a:ext uri="{FF2B5EF4-FFF2-40B4-BE49-F238E27FC236}">
                    <a16:creationId xmlns:a16="http://schemas.microsoft.com/office/drawing/2014/main" id="{A6465401-5994-4315-9609-A2851C1701DD}"/>
                  </a:ext>
                </a:extLst>
              </p:cNvPr>
              <p:cNvGrpSpPr/>
              <p:nvPr/>
            </p:nvGrpSpPr>
            <p:grpSpPr>
              <a:xfrm>
                <a:off x="1536176" y="4621767"/>
                <a:ext cx="531081" cy="1144093"/>
                <a:chOff x="-551857" y="4191000"/>
                <a:chExt cx="1542457" cy="1144093"/>
              </a:xfrm>
            </p:grpSpPr>
            <p:cxnSp>
              <p:nvCxnSpPr>
                <p:cNvPr id="164" name="Straight Arrow Connector 163">
                  <a:extLst>
                    <a:ext uri="{FF2B5EF4-FFF2-40B4-BE49-F238E27FC236}">
                      <a16:creationId xmlns:a16="http://schemas.microsoft.com/office/drawing/2014/main" id="{F11CB529-7A49-482B-B329-3EDFA1BC6BC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5" name="Straight Arrow Connector 164">
                  <a:extLst>
                    <a:ext uri="{FF2B5EF4-FFF2-40B4-BE49-F238E27FC236}">
                      <a16:creationId xmlns:a16="http://schemas.microsoft.com/office/drawing/2014/main" id="{396AEA66-11B0-45A9-85C5-BEDF963177B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6" name="Straight Arrow Connector 165">
                  <a:extLst>
                    <a:ext uri="{FF2B5EF4-FFF2-40B4-BE49-F238E27FC236}">
                      <a16:creationId xmlns:a16="http://schemas.microsoft.com/office/drawing/2014/main" id="{C2D86DFF-D3B9-4D4D-BD21-3DD385B31F4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7" name="Straight Arrow Connector 166">
                  <a:extLst>
                    <a:ext uri="{FF2B5EF4-FFF2-40B4-BE49-F238E27FC236}">
                      <a16:creationId xmlns:a16="http://schemas.microsoft.com/office/drawing/2014/main" id="{AEC24406-D939-4466-8FB0-E7CE2013D1C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7144C5B7-6FAA-4026-A58A-0EC72C0BA77F}"/>
                  </a:ext>
                </a:extLst>
              </p:cNvPr>
              <p:cNvGrpSpPr/>
              <p:nvPr/>
            </p:nvGrpSpPr>
            <p:grpSpPr>
              <a:xfrm>
                <a:off x="3375362" y="4620447"/>
                <a:ext cx="761986" cy="1144093"/>
                <a:chOff x="-551857" y="4191000"/>
                <a:chExt cx="1542457" cy="1144093"/>
              </a:xfrm>
            </p:grpSpPr>
            <p:cxnSp>
              <p:nvCxnSpPr>
                <p:cNvPr id="160" name="Straight Arrow Connector 159">
                  <a:extLst>
                    <a:ext uri="{FF2B5EF4-FFF2-40B4-BE49-F238E27FC236}">
                      <a16:creationId xmlns:a16="http://schemas.microsoft.com/office/drawing/2014/main" id="{094E8D90-8014-4DBC-B207-127A16203DA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1" name="Straight Arrow Connector 160">
                  <a:extLst>
                    <a:ext uri="{FF2B5EF4-FFF2-40B4-BE49-F238E27FC236}">
                      <a16:creationId xmlns:a16="http://schemas.microsoft.com/office/drawing/2014/main" id="{6D085172-9557-4470-BA59-F9F7E11F3CD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2" name="Straight Arrow Connector 161">
                  <a:extLst>
                    <a:ext uri="{FF2B5EF4-FFF2-40B4-BE49-F238E27FC236}">
                      <a16:creationId xmlns:a16="http://schemas.microsoft.com/office/drawing/2014/main" id="{58FA0312-7655-446E-8687-9D3DB361951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63" name="Straight Arrow Connector 162">
                  <a:extLst>
                    <a:ext uri="{FF2B5EF4-FFF2-40B4-BE49-F238E27FC236}">
                      <a16:creationId xmlns:a16="http://schemas.microsoft.com/office/drawing/2014/main" id="{57126695-FE45-4D04-9D4F-96C633012F5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701F76E6-D4F9-4027-8243-7D6DDDABB3B7}"/>
                  </a:ext>
                </a:extLst>
              </p:cNvPr>
              <p:cNvGrpSpPr/>
              <p:nvPr/>
            </p:nvGrpSpPr>
            <p:grpSpPr>
              <a:xfrm>
                <a:off x="2067257" y="4316744"/>
                <a:ext cx="2064313" cy="1703759"/>
                <a:chOff x="2067257" y="3969466"/>
                <a:chExt cx="2064313" cy="2051038"/>
              </a:xfrm>
            </p:grpSpPr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52B68B40-C29F-4A6A-9709-3D074E022D6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067257" y="3969466"/>
                  <a:ext cx="0" cy="2051038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B0BE050F-CBB3-45DD-A5FA-133ED8C06A1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823465" y="3988351"/>
                  <a:ext cx="0" cy="2032153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rgbClr val="0000FF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E358CD36-BDB3-4A2B-A176-A4F9CDFBAF9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3375362" y="3969466"/>
                  <a:ext cx="0" cy="2051038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1CC7E035-FC69-47C9-9B49-0E700F10B05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4131570" y="3988351"/>
                  <a:ext cx="0" cy="2032153"/>
                </a:xfrm>
                <a:prstGeom prst="line">
                  <a:avLst/>
                </a:prstGeom>
                <a:noFill/>
                <a:ln w="28575" cap="flat" cmpd="sng" algn="ctr">
                  <a:solidFill>
                    <a:srgbClr val="0000FF"/>
                  </a:solidFill>
                  <a:prstDash val="dash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51E43FFB-76F1-47BF-861E-A7985445492C}"/>
                  </a:ext>
                </a:extLst>
              </p:cNvPr>
              <p:cNvSpPr/>
              <p:nvPr/>
            </p:nvSpPr>
            <p:spPr>
              <a:xfrm>
                <a:off x="3101350" y="3970141"/>
                <a:ext cx="56137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kern="0" dirty="0">
                    <a:solidFill>
                      <a:srgbClr val="FF0000"/>
                    </a:solidFill>
                  </a:rPr>
                  <a:t>fork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C4B52EFC-98CE-4722-9890-49E096AA6CDC}"/>
                  </a:ext>
                </a:extLst>
              </p:cNvPr>
              <p:cNvSpPr/>
              <p:nvPr/>
            </p:nvSpPr>
            <p:spPr>
              <a:xfrm>
                <a:off x="3850099" y="3971719"/>
                <a:ext cx="53572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kern="0" dirty="0">
                    <a:solidFill>
                      <a:srgbClr val="0000FF"/>
                    </a:solidFill>
                  </a:rPr>
                  <a:t>join</a:t>
                </a:r>
                <a:endParaRPr lang="en-US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14740DF3-A7C2-46AA-B3CC-1450FAC0B644}"/>
                  </a:ext>
                </a:extLst>
              </p:cNvPr>
              <p:cNvSpPr/>
              <p:nvPr/>
            </p:nvSpPr>
            <p:spPr>
              <a:xfrm>
                <a:off x="2829583" y="5764540"/>
                <a:ext cx="522835" cy="52322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busy</a:t>
                </a:r>
                <a:b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</a:br>
                <a:r>
                  <a:rPr lang="en-US" sz="14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wait</a:t>
                </a:r>
                <a:endParaRPr lang="en-US" sz="14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C89074BC-B881-4154-B961-3A94EB48A2E2}"/>
                  </a:ext>
                </a:extLst>
              </p:cNvPr>
              <p:cNvSpPr/>
              <p:nvPr/>
            </p:nvSpPr>
            <p:spPr bwMode="auto">
              <a:xfrm>
                <a:off x="3475344" y="4515010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95BAC111-B5D6-46CF-B82C-9F601B4FE981}"/>
                  </a:ext>
                </a:extLst>
              </p:cNvPr>
              <p:cNvSpPr/>
              <p:nvPr/>
            </p:nvSpPr>
            <p:spPr bwMode="auto">
              <a:xfrm>
                <a:off x="3475344" y="4894330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D9E92865-C57B-4F94-BF36-5EEC54D11086}"/>
                  </a:ext>
                </a:extLst>
              </p:cNvPr>
              <p:cNvSpPr/>
              <p:nvPr/>
            </p:nvSpPr>
            <p:spPr bwMode="auto">
              <a:xfrm>
                <a:off x="3475344" y="5277778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F9FAFEFD-0524-43C5-B85D-BAA6C8425CEE}"/>
                  </a:ext>
                </a:extLst>
              </p:cNvPr>
              <p:cNvSpPr/>
              <p:nvPr/>
            </p:nvSpPr>
            <p:spPr bwMode="auto">
              <a:xfrm>
                <a:off x="3479093" y="5663171"/>
                <a:ext cx="457200" cy="20495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DD37682-915B-42A5-8316-713BDE83AD34}"/>
                  </a:ext>
                </a:extLst>
              </p:cNvPr>
              <p:cNvGrpSpPr/>
              <p:nvPr/>
            </p:nvGrpSpPr>
            <p:grpSpPr>
              <a:xfrm>
                <a:off x="2844281" y="4621767"/>
                <a:ext cx="531081" cy="1144093"/>
                <a:chOff x="-551857" y="4191000"/>
                <a:chExt cx="1542457" cy="1144093"/>
              </a:xfrm>
            </p:grpSpPr>
            <p:cxnSp>
              <p:nvCxnSpPr>
                <p:cNvPr id="152" name="Straight Arrow Connector 151">
                  <a:extLst>
                    <a:ext uri="{FF2B5EF4-FFF2-40B4-BE49-F238E27FC236}">
                      <a16:creationId xmlns:a16="http://schemas.microsoft.com/office/drawing/2014/main" id="{56FAE357-07EE-47B3-8F36-F6B6E26299F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53" name="Straight Arrow Connector 152">
                  <a:extLst>
                    <a:ext uri="{FF2B5EF4-FFF2-40B4-BE49-F238E27FC236}">
                      <a16:creationId xmlns:a16="http://schemas.microsoft.com/office/drawing/2014/main" id="{476FEB60-36DF-4AAF-B869-2EEDF74742E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54" name="Straight Arrow Connector 153">
                  <a:extLst>
                    <a:ext uri="{FF2B5EF4-FFF2-40B4-BE49-F238E27FC236}">
                      <a16:creationId xmlns:a16="http://schemas.microsoft.com/office/drawing/2014/main" id="{411DC3CC-2B56-403D-8124-FBA4F308381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55" name="Straight Arrow Connector 154">
                  <a:extLst>
                    <a:ext uri="{FF2B5EF4-FFF2-40B4-BE49-F238E27FC236}">
                      <a16:creationId xmlns:a16="http://schemas.microsoft.com/office/drawing/2014/main" id="{C9C6CAA3-2DB7-4A4B-8934-9613147DC5D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BD30EB63-7456-46ED-85E9-98E594FFA6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4133813" y="4621973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49" name="Straight Arrow Connector 148">
                <a:extLst>
                  <a:ext uri="{FF2B5EF4-FFF2-40B4-BE49-F238E27FC236}">
                    <a16:creationId xmlns:a16="http://schemas.microsoft.com/office/drawing/2014/main" id="{79FE0923-A0F9-41EE-B8E8-2D1D2D10A15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136372" y="4995372"/>
                <a:ext cx="528522" cy="2124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50" name="Straight Arrow Connector 149">
                <a:extLst>
                  <a:ext uri="{FF2B5EF4-FFF2-40B4-BE49-F238E27FC236}">
                    <a16:creationId xmlns:a16="http://schemas.microsoft.com/office/drawing/2014/main" id="{5F4DAD5A-FFB0-4EFD-869E-E384595809A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4133813" y="5370894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56AF07AF-FDE6-4045-A875-40B0AB07EF6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4133813" y="5766066"/>
                <a:ext cx="531081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</p:grpSp>
        <p:sp>
          <p:nvSpPr>
            <p:cNvPr id="172" name="Rounded Rectangle 542">
              <a:extLst>
                <a:ext uri="{FF2B5EF4-FFF2-40B4-BE49-F238E27FC236}">
                  <a16:creationId xmlns:a16="http://schemas.microsoft.com/office/drawing/2014/main" id="{215CB8B2-C189-4E7F-A361-363E9E2A2AA3}"/>
                </a:ext>
              </a:extLst>
            </p:cNvPr>
            <p:cNvSpPr/>
            <p:nvPr/>
          </p:nvSpPr>
          <p:spPr>
            <a:xfrm>
              <a:off x="334776" y="1684175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0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173" name="Rounded Rectangle 542">
              <a:extLst>
                <a:ext uri="{FF2B5EF4-FFF2-40B4-BE49-F238E27FC236}">
                  <a16:creationId xmlns:a16="http://schemas.microsoft.com/office/drawing/2014/main" id="{FDB39696-DB03-4DE1-ABDB-2CEE4E6AD541}"/>
                </a:ext>
              </a:extLst>
            </p:cNvPr>
            <p:cNvSpPr/>
            <p:nvPr/>
          </p:nvSpPr>
          <p:spPr>
            <a:xfrm>
              <a:off x="334776" y="1891216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0</a:t>
              </a:r>
            </a:p>
          </p:txBody>
        </p:sp>
        <p:sp>
          <p:nvSpPr>
            <p:cNvPr id="174" name="Rounded Rectangle 542">
              <a:extLst>
                <a:ext uri="{FF2B5EF4-FFF2-40B4-BE49-F238E27FC236}">
                  <a16:creationId xmlns:a16="http://schemas.microsoft.com/office/drawing/2014/main" id="{77F78107-14F6-491C-8C25-46A03B932DC8}"/>
                </a:ext>
              </a:extLst>
            </p:cNvPr>
            <p:cNvSpPr/>
            <p:nvPr/>
          </p:nvSpPr>
          <p:spPr>
            <a:xfrm>
              <a:off x="338812" y="2144303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1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175" name="Rounded Rectangle 542">
              <a:extLst>
                <a:ext uri="{FF2B5EF4-FFF2-40B4-BE49-F238E27FC236}">
                  <a16:creationId xmlns:a16="http://schemas.microsoft.com/office/drawing/2014/main" id="{26DEA0A1-D267-49C7-9118-B1E4DE410620}"/>
                </a:ext>
              </a:extLst>
            </p:cNvPr>
            <p:cNvSpPr/>
            <p:nvPr/>
          </p:nvSpPr>
          <p:spPr>
            <a:xfrm>
              <a:off x="338812" y="2351344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1</a:t>
              </a:r>
            </a:p>
          </p:txBody>
        </p:sp>
        <p:sp>
          <p:nvSpPr>
            <p:cNvPr id="176" name="Rounded Rectangle 542">
              <a:extLst>
                <a:ext uri="{FF2B5EF4-FFF2-40B4-BE49-F238E27FC236}">
                  <a16:creationId xmlns:a16="http://schemas.microsoft.com/office/drawing/2014/main" id="{2FCFB710-35E8-4FFC-A5BD-4E260F9F346A}"/>
                </a:ext>
              </a:extLst>
            </p:cNvPr>
            <p:cNvSpPr/>
            <p:nvPr/>
          </p:nvSpPr>
          <p:spPr>
            <a:xfrm>
              <a:off x="342760" y="2612398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2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177" name="Rounded Rectangle 542">
              <a:extLst>
                <a:ext uri="{FF2B5EF4-FFF2-40B4-BE49-F238E27FC236}">
                  <a16:creationId xmlns:a16="http://schemas.microsoft.com/office/drawing/2014/main" id="{3B387E37-5887-4A69-975A-FBC92ED39F27}"/>
                </a:ext>
              </a:extLst>
            </p:cNvPr>
            <p:cNvSpPr/>
            <p:nvPr/>
          </p:nvSpPr>
          <p:spPr>
            <a:xfrm>
              <a:off x="342760" y="2819439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2</a:t>
              </a:r>
            </a:p>
          </p:txBody>
        </p:sp>
        <p:sp>
          <p:nvSpPr>
            <p:cNvPr id="178" name="Rounded Rectangle 542">
              <a:extLst>
                <a:ext uri="{FF2B5EF4-FFF2-40B4-BE49-F238E27FC236}">
                  <a16:creationId xmlns:a16="http://schemas.microsoft.com/office/drawing/2014/main" id="{6CB40B7A-8644-40EB-A29D-FB0198A35D36}"/>
                </a:ext>
              </a:extLst>
            </p:cNvPr>
            <p:cNvSpPr/>
            <p:nvPr/>
          </p:nvSpPr>
          <p:spPr>
            <a:xfrm>
              <a:off x="336718" y="3072526"/>
              <a:ext cx="858466" cy="392387"/>
            </a:xfrm>
            <a:prstGeom prst="roundRect">
              <a:avLst>
                <a:gd name="adj" fmla="val 0"/>
              </a:avLst>
            </a:prstGeom>
            <a:solidFill>
              <a:schemeClr val="accent5">
                <a:lumMod val="20000"/>
                <a:lumOff val="80000"/>
              </a:schemeClr>
            </a:solidFill>
            <a:ln w="31750" cap="flat" cmpd="sng" algn="ctr">
              <a:solidFill>
                <a:schemeClr val="accent5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Thread 3</a:t>
              </a:r>
            </a:p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endParaRPr>
            </a:p>
          </p:txBody>
        </p:sp>
        <p:sp>
          <p:nvSpPr>
            <p:cNvPr id="179" name="Rounded Rectangle 542">
              <a:extLst>
                <a:ext uri="{FF2B5EF4-FFF2-40B4-BE49-F238E27FC236}">
                  <a16:creationId xmlns:a16="http://schemas.microsoft.com/office/drawing/2014/main" id="{AD5CD7BB-AAB9-4CC7-9567-EC71B35BA116}"/>
                </a:ext>
              </a:extLst>
            </p:cNvPr>
            <p:cNvSpPr/>
            <p:nvPr/>
          </p:nvSpPr>
          <p:spPr>
            <a:xfrm>
              <a:off x="336718" y="3279567"/>
              <a:ext cx="858466" cy="188805"/>
            </a:xfrm>
            <a:prstGeom prst="roundRect">
              <a:avLst>
                <a:gd name="adj" fmla="val 0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31750" cap="flat" cmpd="sng" algn="ctr">
              <a:solidFill>
                <a:schemeClr val="accent4"/>
              </a:solidFill>
              <a:prstDash val="solid"/>
            </a:ln>
            <a:effectLst/>
          </p:spPr>
          <p:txBody>
            <a:bodyPr lIns="0" r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Scheduler 3</a:t>
              </a:r>
            </a:p>
          </p:txBody>
        </p:sp>
      </p:grpSp>
      <p:sp>
        <p:nvSpPr>
          <p:cNvPr id="181" name="Rectangle 180">
            <a:extLst>
              <a:ext uri="{FF2B5EF4-FFF2-40B4-BE49-F238E27FC236}">
                <a16:creationId xmlns:a16="http://schemas.microsoft.com/office/drawing/2014/main" id="{3F9B3BAB-3BC7-4278-A27A-38EB82C681C1}"/>
              </a:ext>
            </a:extLst>
          </p:cNvPr>
          <p:cNvSpPr/>
          <p:nvPr/>
        </p:nvSpPr>
        <p:spPr>
          <a:xfrm>
            <a:off x="190182" y="748626"/>
            <a:ext cx="4381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BOLT (active)</a:t>
            </a:r>
            <a:endParaRPr 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0BFAD074-C18D-4CF2-9CC0-21F544DB7C86}"/>
              </a:ext>
            </a:extLst>
          </p:cNvPr>
          <p:cNvSpPr/>
          <p:nvPr/>
        </p:nvSpPr>
        <p:spPr>
          <a:xfrm>
            <a:off x="4578868" y="762111"/>
            <a:ext cx="43818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BOLT (passive)</a:t>
            </a:r>
            <a:endParaRPr 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C0B6EE43-3611-4A0E-8EFD-5DE4AB076311}"/>
              </a:ext>
            </a:extLst>
          </p:cNvPr>
          <p:cNvSpPr/>
          <p:nvPr/>
        </p:nvSpPr>
        <p:spPr>
          <a:xfrm>
            <a:off x="788300" y="3597535"/>
            <a:ext cx="3770572" cy="1569660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omp_thread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RESTART_THREAD: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comp();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time_elapsed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 &lt; KMP_BLOCKTIME)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(team-&gt;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next_parallel_region_flag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goto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RESTART_THREAD;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890085F7-3611-47F9-ADB5-0130A083A6C3}"/>
              </a:ext>
            </a:extLst>
          </p:cNvPr>
          <p:cNvSpPr/>
          <p:nvPr/>
        </p:nvSpPr>
        <p:spPr>
          <a:xfrm>
            <a:off x="5130921" y="3593395"/>
            <a:ext cx="3770572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user_scheduler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(1)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ULT_t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get_ULT_from_queue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!=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  execute(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6" name="Left Brace 185">
            <a:extLst>
              <a:ext uri="{FF2B5EF4-FFF2-40B4-BE49-F238E27FC236}">
                <a16:creationId xmlns:a16="http://schemas.microsoft.com/office/drawing/2014/main" id="{33BF4E87-F61F-4D90-8E65-496F8E5D5296}"/>
              </a:ext>
            </a:extLst>
          </p:cNvPr>
          <p:cNvSpPr/>
          <p:nvPr/>
        </p:nvSpPr>
        <p:spPr>
          <a:xfrm rot="5400000">
            <a:off x="6765914" y="1511512"/>
            <a:ext cx="500587" cy="3888956"/>
          </a:xfrm>
          <a:prstGeom prst="leftBrace">
            <a:avLst>
              <a:gd name="adj1" fmla="val 7675"/>
              <a:gd name="adj2" fmla="val 42450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Left Brace 186">
            <a:extLst>
              <a:ext uri="{FF2B5EF4-FFF2-40B4-BE49-F238E27FC236}">
                <a16:creationId xmlns:a16="http://schemas.microsoft.com/office/drawing/2014/main" id="{A7A9F66F-A42C-465C-A09E-45B51DE6A107}"/>
              </a:ext>
            </a:extLst>
          </p:cNvPr>
          <p:cNvSpPr/>
          <p:nvPr/>
        </p:nvSpPr>
        <p:spPr>
          <a:xfrm rot="5400000">
            <a:off x="2423293" y="1513151"/>
            <a:ext cx="500587" cy="3888956"/>
          </a:xfrm>
          <a:prstGeom prst="leftBrace">
            <a:avLst>
              <a:gd name="adj1" fmla="val 7675"/>
              <a:gd name="adj2" fmla="val 4245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2053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peech Bubble: Rectangle with Corners Rounded 278">
            <a:extLst>
              <a:ext uri="{FF2B5EF4-FFF2-40B4-BE49-F238E27FC236}">
                <a16:creationId xmlns:a16="http://schemas.microsoft.com/office/drawing/2014/main" id="{924AB2F4-9E77-43AB-ACAC-D3516F1F0E0F}"/>
              </a:ext>
            </a:extLst>
          </p:cNvPr>
          <p:cNvSpPr/>
          <p:nvPr/>
        </p:nvSpPr>
        <p:spPr bwMode="auto">
          <a:xfrm>
            <a:off x="209416" y="757940"/>
            <a:ext cx="6267584" cy="1789689"/>
          </a:xfrm>
          <a:prstGeom prst="wedgeRoundRectCallout">
            <a:avLst>
              <a:gd name="adj1" fmla="val -21880"/>
              <a:gd name="adj2" fmla="val 50042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EC9B74-B53D-4AFF-9871-8C0FF1CE1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Algorithm: Hybrid Wait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970EA-810A-4FFF-A3A3-CFA1807032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484" y="5120199"/>
            <a:ext cx="8229600" cy="125606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Hybrid</a:t>
            </a:r>
            <a:r>
              <a:rPr lang="en-US" dirty="0"/>
              <a:t>: execute flag check and queue check </a:t>
            </a:r>
            <a:r>
              <a:rPr lang="en-US" dirty="0">
                <a:solidFill>
                  <a:srgbClr val="FF0000"/>
                </a:solidFill>
              </a:rPr>
              <a:t>alternately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[flat]: a thread does not go back to a scheduler.</a:t>
            </a:r>
          </a:p>
          <a:p>
            <a:pPr lvl="1"/>
            <a:r>
              <a:rPr lang="en-US" dirty="0"/>
              <a:t>[nested]: another available ULT is promptly scheduled.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0879CD-48FF-4759-BF57-0BDA116648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912F0A-00E3-4065-9C0A-0E4CBE6F8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28</a:t>
            </a:fld>
            <a:endParaRPr lang="en-US" dirty="0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B13F98C1-D38B-473B-B040-5F3243360AFF}"/>
              </a:ext>
            </a:extLst>
          </p:cNvPr>
          <p:cNvGrpSpPr/>
          <p:nvPr/>
        </p:nvGrpSpPr>
        <p:grpSpPr>
          <a:xfrm>
            <a:off x="190182" y="748626"/>
            <a:ext cx="6058218" cy="1777076"/>
            <a:chOff x="190182" y="748626"/>
            <a:chExt cx="8770504" cy="257268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DF4663D-573F-4316-A84A-02EC1096537E}"/>
                </a:ext>
              </a:extLst>
            </p:cNvPr>
            <p:cNvGrpSpPr/>
            <p:nvPr/>
          </p:nvGrpSpPr>
          <p:grpSpPr>
            <a:xfrm>
              <a:off x="334776" y="1093365"/>
              <a:ext cx="8540549" cy="2227941"/>
              <a:chOff x="334776" y="1093365"/>
              <a:chExt cx="8540549" cy="2852483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FADB1FB-53E0-4466-A7EC-67CBBE6718F5}"/>
                  </a:ext>
                </a:extLst>
              </p:cNvPr>
              <p:cNvGrpSpPr/>
              <p:nvPr/>
            </p:nvGrpSpPr>
            <p:grpSpPr>
              <a:xfrm>
                <a:off x="5965791" y="1880640"/>
                <a:ext cx="761986" cy="1369893"/>
                <a:chOff x="-551857" y="4191000"/>
                <a:chExt cx="1542457" cy="1144093"/>
              </a:xfrm>
            </p:grpSpPr>
            <p:cxnSp>
              <p:nvCxnSpPr>
                <p:cNvPr id="123" name="Straight Arrow Connector 122">
                  <a:extLst>
                    <a:ext uri="{FF2B5EF4-FFF2-40B4-BE49-F238E27FC236}">
                      <a16:creationId xmlns:a16="http://schemas.microsoft.com/office/drawing/2014/main" id="{2A99ABEF-4442-4716-826B-A3DFEC1CE69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4" name="Straight Arrow Connector 123">
                  <a:extLst>
                    <a:ext uri="{FF2B5EF4-FFF2-40B4-BE49-F238E27FC236}">
                      <a16:creationId xmlns:a16="http://schemas.microsoft.com/office/drawing/2014/main" id="{462D7224-9D13-4B44-9653-DA5A98FCD37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5" name="Straight Arrow Connector 124">
                  <a:extLst>
                    <a:ext uri="{FF2B5EF4-FFF2-40B4-BE49-F238E27FC236}">
                      <a16:creationId xmlns:a16="http://schemas.microsoft.com/office/drawing/2014/main" id="{E139E2BD-A8F0-4CFB-B8BE-64FE407FF58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6" name="Straight Arrow Connector 125">
                  <a:extLst>
                    <a:ext uri="{FF2B5EF4-FFF2-40B4-BE49-F238E27FC236}">
                      <a16:creationId xmlns:a16="http://schemas.microsoft.com/office/drawing/2014/main" id="{FD11544B-D11B-4FDD-A715-7BCCCA632A9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562EE64-567F-4B62-9604-3F627AA2FE53}"/>
                  </a:ext>
                </a:extLst>
              </p:cNvPr>
              <p:cNvSpPr/>
              <p:nvPr/>
            </p:nvSpPr>
            <p:spPr>
              <a:xfrm>
                <a:off x="5691779" y="1101989"/>
                <a:ext cx="569029" cy="456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kern="0" dirty="0">
                    <a:solidFill>
                      <a:srgbClr val="FF0000"/>
                    </a:solidFill>
                  </a:rPr>
                  <a:t>fork</a:t>
                </a:r>
                <a:endParaRPr lang="en-US" sz="1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72CAB6C-8DA7-4DD9-8020-D75085015495}"/>
                  </a:ext>
                </a:extLst>
              </p:cNvPr>
              <p:cNvSpPr/>
              <p:nvPr/>
            </p:nvSpPr>
            <p:spPr>
              <a:xfrm>
                <a:off x="6440529" y="1103878"/>
                <a:ext cx="548144" cy="456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kern="0" dirty="0">
                    <a:solidFill>
                      <a:srgbClr val="0000FF"/>
                    </a:solidFill>
                  </a:rPr>
                  <a:t>join</a:t>
                </a:r>
                <a:endParaRPr lang="en-US" sz="1000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ACB1A2EB-315F-4AC1-835B-446F32D9A171}"/>
                  </a:ext>
                </a:extLst>
              </p:cNvPr>
              <p:cNvSpPr/>
              <p:nvPr/>
            </p:nvSpPr>
            <p:spPr bwMode="auto">
              <a:xfrm>
                <a:off x="6065773" y="1754394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DC64C10-21BF-4816-95F0-71039612D53A}"/>
                  </a:ext>
                </a:extLst>
              </p:cNvPr>
              <p:cNvSpPr/>
              <p:nvPr/>
            </p:nvSpPr>
            <p:spPr bwMode="auto">
              <a:xfrm>
                <a:off x="6065773" y="2208577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89E33CE-3566-4456-8970-661E07C445BD}"/>
                  </a:ext>
                </a:extLst>
              </p:cNvPr>
              <p:cNvSpPr/>
              <p:nvPr/>
            </p:nvSpPr>
            <p:spPr bwMode="auto">
              <a:xfrm>
                <a:off x="6065773" y="2667703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6A7440EB-B9C1-465B-9ED9-1B186A4F6CD6}"/>
                  </a:ext>
                </a:extLst>
              </p:cNvPr>
              <p:cNvSpPr/>
              <p:nvPr/>
            </p:nvSpPr>
            <p:spPr bwMode="auto">
              <a:xfrm>
                <a:off x="6069522" y="3129158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F8C242A6-5DED-4CF7-B364-984EDB1057FD}"/>
                  </a:ext>
                </a:extLst>
              </p:cNvPr>
              <p:cNvGrpSpPr/>
              <p:nvPr/>
            </p:nvGrpSpPr>
            <p:grpSpPr>
              <a:xfrm>
                <a:off x="7798990" y="1880640"/>
                <a:ext cx="761986" cy="1369893"/>
                <a:chOff x="-551857" y="4191000"/>
                <a:chExt cx="1542457" cy="1144093"/>
              </a:xfrm>
            </p:grpSpPr>
            <p:cxnSp>
              <p:nvCxnSpPr>
                <p:cNvPr id="119" name="Straight Arrow Connector 118">
                  <a:extLst>
                    <a:ext uri="{FF2B5EF4-FFF2-40B4-BE49-F238E27FC236}">
                      <a16:creationId xmlns:a16="http://schemas.microsoft.com/office/drawing/2014/main" id="{A1288EA5-20D2-43E3-AFDF-6049AF86F727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0" name="Straight Arrow Connector 119">
                  <a:extLst>
                    <a:ext uri="{FF2B5EF4-FFF2-40B4-BE49-F238E27FC236}">
                      <a16:creationId xmlns:a16="http://schemas.microsoft.com/office/drawing/2014/main" id="{98159AE9-A4FF-4745-A9C9-CB173CC40D5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FCB7B88E-14E0-4531-AECF-5D141AFD845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22" name="Straight Arrow Connector 121">
                  <a:extLst>
                    <a:ext uri="{FF2B5EF4-FFF2-40B4-BE49-F238E27FC236}">
                      <a16:creationId xmlns:a16="http://schemas.microsoft.com/office/drawing/2014/main" id="{92A6EACA-444F-4046-B594-1589FCDFD40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CD7368E5-1795-4992-98F1-397D3AB3CE2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5965791" y="1516998"/>
                <a:ext cx="0" cy="2040016"/>
              </a:xfrm>
              <a:prstGeom prst="line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DA9223A-C3B4-4653-83A5-DD92873698B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6721999" y="1535782"/>
                <a:ext cx="0" cy="2021232"/>
              </a:xfrm>
              <a:prstGeom prst="line">
                <a:avLst/>
              </a:prstGeom>
              <a:noFill/>
              <a:ln w="28575" cap="flat" cmpd="sng" algn="ctr">
                <a:solidFill>
                  <a:srgbClr val="0000FF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5D76B97A-D240-46F5-B9BA-30F2A64AEB4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798990" y="1516998"/>
                <a:ext cx="0" cy="1857564"/>
              </a:xfrm>
              <a:prstGeom prst="line">
                <a:avLst/>
              </a:prstGeom>
              <a:noFill/>
              <a:ln w="28575" cap="flat" cmpd="sng" algn="ctr">
                <a:solidFill>
                  <a:srgbClr val="FF0000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C7EEAEC0-839C-4D2A-A456-36CF3A2B298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8555198" y="1535782"/>
                <a:ext cx="0" cy="2021232"/>
              </a:xfrm>
              <a:prstGeom prst="line">
                <a:avLst/>
              </a:prstGeom>
              <a:noFill/>
              <a:ln w="28575" cap="flat" cmpd="sng" algn="ctr">
                <a:solidFill>
                  <a:srgbClr val="0000FF"/>
                </a:solidFill>
                <a:prstDash val="dash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38187A0-B45C-4B0B-87BE-66B1C57CD353}"/>
                  </a:ext>
                </a:extLst>
              </p:cNvPr>
              <p:cNvSpPr/>
              <p:nvPr/>
            </p:nvSpPr>
            <p:spPr>
              <a:xfrm>
                <a:off x="7524980" y="1101989"/>
                <a:ext cx="569029" cy="456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kern="0" dirty="0">
                    <a:solidFill>
                      <a:srgbClr val="FF0000"/>
                    </a:solidFill>
                  </a:rPr>
                  <a:t>fork</a:t>
                </a:r>
                <a:endParaRPr lang="en-US" sz="10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57B68C9-571B-4FD7-930E-E87490C6261B}"/>
                  </a:ext>
                </a:extLst>
              </p:cNvPr>
              <p:cNvSpPr/>
              <p:nvPr/>
            </p:nvSpPr>
            <p:spPr>
              <a:xfrm>
                <a:off x="6591842" y="3318329"/>
                <a:ext cx="780209" cy="6275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switch</a:t>
                </a:r>
                <a:br>
                  <a:rPr lang="en-US" sz="800" dirty="0">
                    <a:solidFill>
                      <a:srgbClr val="FF0000"/>
                    </a:solidFill>
                    <a:cs typeface="Arial" panose="020B0604020202020204" pitchFamily="34" charset="0"/>
                  </a:rPr>
                </a:br>
                <a:r>
                  <a:rPr lang="en-US" sz="800" dirty="0">
                    <a:solidFill>
                      <a:srgbClr val="FF0000"/>
                    </a:solidFill>
                    <a:cs typeface="Arial" panose="020B0604020202020204" pitchFamily="34" charset="0"/>
                  </a:rPr>
                  <a:t>to sched</a:t>
                </a:r>
                <a:endParaRPr lang="en-US" sz="8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76E6084-1D77-4E97-BD31-616C9F8EBAEA}"/>
                  </a:ext>
                </a:extLst>
              </p:cNvPr>
              <p:cNvSpPr/>
              <p:nvPr/>
            </p:nvSpPr>
            <p:spPr bwMode="auto">
              <a:xfrm>
                <a:off x="7898972" y="1754394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F9076F4-1210-469F-B510-B0A9F07FE757}"/>
                  </a:ext>
                </a:extLst>
              </p:cNvPr>
              <p:cNvSpPr/>
              <p:nvPr/>
            </p:nvSpPr>
            <p:spPr bwMode="auto">
              <a:xfrm>
                <a:off x="7898972" y="2208577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835A13BD-9E66-4711-9544-59BC5994CD8F}"/>
                  </a:ext>
                </a:extLst>
              </p:cNvPr>
              <p:cNvSpPr/>
              <p:nvPr/>
            </p:nvSpPr>
            <p:spPr bwMode="auto">
              <a:xfrm>
                <a:off x="7898972" y="2667703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7338824B-AD62-45EB-975A-D8553AC10DE3}"/>
                  </a:ext>
                </a:extLst>
              </p:cNvPr>
              <p:cNvSpPr/>
              <p:nvPr/>
            </p:nvSpPr>
            <p:spPr bwMode="auto">
              <a:xfrm>
                <a:off x="7902721" y="3129158"/>
                <a:ext cx="457200" cy="2454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7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Inconsolata" panose="020B0609030003000000" pitchFamily="49" charset="0"/>
                  </a:rPr>
                  <a:t>comp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1032E4F8-74BE-4A68-844E-C457510FB2F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742815" y="1882221"/>
                <a:ext cx="1056175" cy="0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triangle" w="med" len="med"/>
              </a:ln>
              <a:effectLst/>
            </p:spPr>
          </p:cxn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70EC6282-BE5F-4C76-A209-CA4F1E9F7183}"/>
                  </a:ext>
                </a:extLst>
              </p:cNvPr>
              <p:cNvGrpSpPr/>
              <p:nvPr/>
            </p:nvGrpSpPr>
            <p:grpSpPr>
              <a:xfrm>
                <a:off x="6742815" y="2329315"/>
                <a:ext cx="325813" cy="922799"/>
                <a:chOff x="7007762" y="4842664"/>
                <a:chExt cx="531081" cy="922799"/>
              </a:xfrm>
            </p:grpSpPr>
            <p:cxnSp>
              <p:nvCxnSpPr>
                <p:cNvPr id="116" name="Straight Arrow Connector 115">
                  <a:extLst>
                    <a:ext uri="{FF2B5EF4-FFF2-40B4-BE49-F238E27FC236}">
                      <a16:creationId xmlns:a16="http://schemas.microsoft.com/office/drawing/2014/main" id="{4FAAB67E-D643-46A1-ABAE-E565FCFF441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10321" y="4842664"/>
                  <a:ext cx="528522" cy="2543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7" name="Straight Arrow Connector 116">
                  <a:extLst>
                    <a:ext uri="{FF2B5EF4-FFF2-40B4-BE49-F238E27FC236}">
                      <a16:creationId xmlns:a16="http://schemas.microsoft.com/office/drawing/2014/main" id="{122D2FA4-F187-4F73-B208-8854CB4D5C8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07762" y="5292299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8" name="Straight Arrow Connector 117">
                  <a:extLst>
                    <a:ext uri="{FF2B5EF4-FFF2-40B4-BE49-F238E27FC236}">
                      <a16:creationId xmlns:a16="http://schemas.microsoft.com/office/drawing/2014/main" id="{BC4660F0-D15D-4DB2-9DDD-A630160B2F9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07762" y="5765463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30" name="Rounded Rectangle 542">
                <a:extLst>
                  <a:ext uri="{FF2B5EF4-FFF2-40B4-BE49-F238E27FC236}">
                    <a16:creationId xmlns:a16="http://schemas.microsoft.com/office/drawing/2014/main" id="{F84D65DE-54D2-4900-9B8B-9EC8043EFD28}"/>
                  </a:ext>
                </a:extLst>
              </p:cNvPr>
              <p:cNvSpPr/>
              <p:nvPr/>
            </p:nvSpPr>
            <p:spPr>
              <a:xfrm>
                <a:off x="4603831" y="1684175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0</a:t>
                </a:r>
              </a:p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31" name="Rounded Rectangle 542">
                <a:extLst>
                  <a:ext uri="{FF2B5EF4-FFF2-40B4-BE49-F238E27FC236}">
                    <a16:creationId xmlns:a16="http://schemas.microsoft.com/office/drawing/2014/main" id="{CA1FCFB0-6E5D-4CF7-80EC-11045636D4AE}"/>
                  </a:ext>
                </a:extLst>
              </p:cNvPr>
              <p:cNvSpPr/>
              <p:nvPr/>
            </p:nvSpPr>
            <p:spPr>
              <a:xfrm>
                <a:off x="4603831" y="2147762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1</a:t>
                </a:r>
              </a:p>
            </p:txBody>
          </p:sp>
          <p:sp>
            <p:nvSpPr>
              <p:cNvPr id="32" name="Rounded Rectangle 542">
                <a:extLst>
                  <a:ext uri="{FF2B5EF4-FFF2-40B4-BE49-F238E27FC236}">
                    <a16:creationId xmlns:a16="http://schemas.microsoft.com/office/drawing/2014/main" id="{369FDA2C-54E1-48A0-BA6F-AC48A7028875}"/>
                  </a:ext>
                </a:extLst>
              </p:cNvPr>
              <p:cNvSpPr/>
              <p:nvPr/>
            </p:nvSpPr>
            <p:spPr>
              <a:xfrm>
                <a:off x="4603831" y="2607890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2</a:t>
                </a:r>
              </a:p>
            </p:txBody>
          </p:sp>
          <p:sp>
            <p:nvSpPr>
              <p:cNvPr id="33" name="Rounded Rectangle 542">
                <a:extLst>
                  <a:ext uri="{FF2B5EF4-FFF2-40B4-BE49-F238E27FC236}">
                    <a16:creationId xmlns:a16="http://schemas.microsoft.com/office/drawing/2014/main" id="{4FCD9CF3-A464-4764-8AF8-EDF822A454CB}"/>
                  </a:ext>
                </a:extLst>
              </p:cNvPr>
              <p:cNvSpPr/>
              <p:nvPr/>
            </p:nvSpPr>
            <p:spPr>
              <a:xfrm>
                <a:off x="4596400" y="3068018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3</a:t>
                </a:r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E1E16872-34C3-4D7E-B035-44A1BA0F163C}"/>
                  </a:ext>
                </a:extLst>
              </p:cNvPr>
              <p:cNvGrpSpPr/>
              <p:nvPr/>
            </p:nvGrpSpPr>
            <p:grpSpPr>
              <a:xfrm>
                <a:off x="7067522" y="2328807"/>
                <a:ext cx="437914" cy="922799"/>
                <a:chOff x="7007762" y="4842664"/>
                <a:chExt cx="531083" cy="922799"/>
              </a:xfrm>
            </p:grpSpPr>
            <p:cxnSp>
              <p:nvCxnSpPr>
                <p:cNvPr id="113" name="Straight Arrow Connector 112">
                  <a:extLst>
                    <a:ext uri="{FF2B5EF4-FFF2-40B4-BE49-F238E27FC236}">
                      <a16:creationId xmlns:a16="http://schemas.microsoft.com/office/drawing/2014/main" id="{7A372CD3-BB63-47D3-A0AE-8CF10C82176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10321" y="4842664"/>
                  <a:ext cx="528522" cy="2543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B05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4" name="Straight Arrow Connector 113">
                  <a:extLst>
                    <a:ext uri="{FF2B5EF4-FFF2-40B4-BE49-F238E27FC236}">
                      <a16:creationId xmlns:a16="http://schemas.microsoft.com/office/drawing/2014/main" id="{DBFF04D1-849A-4BB4-8363-B27C8ACE0DB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07764" y="5292299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B05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5" name="Straight Arrow Connector 114">
                  <a:extLst>
                    <a:ext uri="{FF2B5EF4-FFF2-40B4-BE49-F238E27FC236}">
                      <a16:creationId xmlns:a16="http://schemas.microsoft.com/office/drawing/2014/main" id="{DED083A3-0FF0-4ACC-A2EC-8EF263C1988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07762" y="5765463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B05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788E9375-C342-4A9C-AE88-612D4723DC75}"/>
                  </a:ext>
                </a:extLst>
              </p:cNvPr>
              <p:cNvGrpSpPr/>
              <p:nvPr/>
            </p:nvGrpSpPr>
            <p:grpSpPr>
              <a:xfrm>
                <a:off x="7503874" y="2329005"/>
                <a:ext cx="325813" cy="922799"/>
                <a:chOff x="7007762" y="4842664"/>
                <a:chExt cx="531081" cy="922799"/>
              </a:xfrm>
            </p:grpSpPr>
            <p:cxnSp>
              <p:nvCxnSpPr>
                <p:cNvPr id="110" name="Straight Arrow Connector 109">
                  <a:extLst>
                    <a:ext uri="{FF2B5EF4-FFF2-40B4-BE49-F238E27FC236}">
                      <a16:creationId xmlns:a16="http://schemas.microsoft.com/office/drawing/2014/main" id="{A8C8D3BC-EFFA-466E-821D-95F95BEE275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10321" y="4842664"/>
                  <a:ext cx="528522" cy="2543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1" name="Straight Arrow Connector 110">
                  <a:extLst>
                    <a:ext uri="{FF2B5EF4-FFF2-40B4-BE49-F238E27FC236}">
                      <a16:creationId xmlns:a16="http://schemas.microsoft.com/office/drawing/2014/main" id="{B569E36C-6573-49FA-B28F-8A129D3BECD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007762" y="5292299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12" name="Straight Arrow Connector 111">
                  <a:extLst>
                    <a:ext uri="{FF2B5EF4-FFF2-40B4-BE49-F238E27FC236}">
                      <a16:creationId xmlns:a16="http://schemas.microsoft.com/office/drawing/2014/main" id="{FA7D1E26-CAFD-4332-BD42-E047DADD3C6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7007762" y="5765463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BC1EFEDD-7F93-4AD6-A813-ABF6E94470A5}"/>
                  </a:ext>
                </a:extLst>
              </p:cNvPr>
              <p:cNvSpPr/>
              <p:nvPr/>
            </p:nvSpPr>
            <p:spPr>
              <a:xfrm>
                <a:off x="7250297" y="3314881"/>
                <a:ext cx="865043" cy="62751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800" dirty="0">
                    <a:solidFill>
                      <a:srgbClr val="0070C0"/>
                    </a:solidFill>
                    <a:cs typeface="Arial" panose="020B0604020202020204" pitchFamily="34" charset="0"/>
                  </a:rPr>
                  <a:t>switch</a:t>
                </a:r>
                <a:br>
                  <a:rPr lang="en-US" sz="800" dirty="0">
                    <a:solidFill>
                      <a:srgbClr val="0070C0"/>
                    </a:solidFill>
                    <a:cs typeface="Arial" panose="020B0604020202020204" pitchFamily="34" charset="0"/>
                  </a:rPr>
                </a:br>
                <a:r>
                  <a:rPr lang="en-US" sz="800" dirty="0">
                    <a:solidFill>
                      <a:srgbClr val="0070C0"/>
                    </a:solidFill>
                    <a:cs typeface="Arial" panose="020B0604020202020204" pitchFamily="34" charset="0"/>
                  </a:rPr>
                  <a:t>to thread</a:t>
                </a:r>
                <a:endParaRPr lang="en-US" sz="800" dirty="0">
                  <a:solidFill>
                    <a:srgbClr val="0070C0"/>
                  </a:solidFill>
                </a:endParaRPr>
              </a:p>
            </p:txBody>
          </p: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21FF249A-3060-4CF4-B79C-F1C38DC426D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67530" y="1894920"/>
                <a:ext cx="294780" cy="431753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</p:spPr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C5C0CBB8-98CA-4703-B176-1C6CAD04043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64918" y="1894723"/>
                <a:ext cx="304839" cy="904027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</p:spPr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31DDC3EE-3C9A-466F-AFDD-006EBC42DE1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56796" y="1892589"/>
                <a:ext cx="310576" cy="1383001"/>
              </a:xfrm>
              <a:prstGeom prst="straightConnector1">
                <a:avLst/>
              </a:prstGeom>
              <a:noFill/>
              <a:ln w="28575" cap="flat" cmpd="sng" algn="ctr">
                <a:solidFill>
                  <a:schemeClr val="accent5">
                    <a:lumMod val="75000"/>
                  </a:schemeClr>
                </a:solidFill>
                <a:prstDash val="solid"/>
                <a:round/>
                <a:headEnd type="none" w="med" len="med"/>
                <a:tailEnd type="triangle" w="lg" len="lg"/>
              </a:ln>
              <a:effectLst/>
            </p:spPr>
          </p:cxnSp>
          <p:sp>
            <p:nvSpPr>
              <p:cNvPr id="40" name="Rounded Rectangle 542">
                <a:extLst>
                  <a:ext uri="{FF2B5EF4-FFF2-40B4-BE49-F238E27FC236}">
                    <a16:creationId xmlns:a16="http://schemas.microsoft.com/office/drawing/2014/main" id="{D18C5A46-09A5-467A-BAFE-5F55B1E8632D}"/>
                  </a:ext>
                </a:extLst>
              </p:cNvPr>
              <p:cNvSpPr/>
              <p:nvPr/>
            </p:nvSpPr>
            <p:spPr>
              <a:xfrm>
                <a:off x="7158557" y="1920720"/>
                <a:ext cx="419164" cy="142290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1587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4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1</a:t>
                </a:r>
              </a:p>
            </p:txBody>
          </p:sp>
          <p:sp>
            <p:nvSpPr>
              <p:cNvPr id="41" name="Rounded Rectangle 542">
                <a:extLst>
                  <a:ext uri="{FF2B5EF4-FFF2-40B4-BE49-F238E27FC236}">
                    <a16:creationId xmlns:a16="http://schemas.microsoft.com/office/drawing/2014/main" id="{9C39D999-7E31-48B8-B9E8-56563DAF6DEE}"/>
                  </a:ext>
                </a:extLst>
              </p:cNvPr>
              <p:cNvSpPr/>
              <p:nvPr/>
            </p:nvSpPr>
            <p:spPr>
              <a:xfrm>
                <a:off x="7248002" y="2391020"/>
                <a:ext cx="419164" cy="142290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1587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4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2</a:t>
                </a:r>
              </a:p>
            </p:txBody>
          </p:sp>
          <p:sp>
            <p:nvSpPr>
              <p:cNvPr id="42" name="Rounded Rectangle 542">
                <a:extLst>
                  <a:ext uri="{FF2B5EF4-FFF2-40B4-BE49-F238E27FC236}">
                    <a16:creationId xmlns:a16="http://schemas.microsoft.com/office/drawing/2014/main" id="{B7F96C38-A1BB-48E8-8110-FECE35ACA354}"/>
                  </a:ext>
                </a:extLst>
              </p:cNvPr>
              <p:cNvSpPr/>
              <p:nvPr/>
            </p:nvSpPr>
            <p:spPr>
              <a:xfrm>
                <a:off x="7313144" y="2858346"/>
                <a:ext cx="419164" cy="142290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1587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4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3</a:t>
                </a:r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E92EE44D-2DF8-4E21-985A-10B6E0C8217C}"/>
                  </a:ext>
                </a:extLst>
              </p:cNvPr>
              <p:cNvGrpSpPr/>
              <p:nvPr/>
            </p:nvGrpSpPr>
            <p:grpSpPr>
              <a:xfrm>
                <a:off x="5657338" y="1879031"/>
                <a:ext cx="316514" cy="1369893"/>
                <a:chOff x="-551857" y="4191000"/>
                <a:chExt cx="1542457" cy="1144093"/>
              </a:xfrm>
            </p:grpSpPr>
            <p:cxnSp>
              <p:nvCxnSpPr>
                <p:cNvPr id="106" name="Straight Arrow Connector 105">
                  <a:extLst>
                    <a:ext uri="{FF2B5EF4-FFF2-40B4-BE49-F238E27FC236}">
                      <a16:creationId xmlns:a16="http://schemas.microsoft.com/office/drawing/2014/main" id="{37441D84-B32C-477B-B1AB-4AF364E6862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7" name="Straight Arrow Connector 106">
                  <a:extLst>
                    <a:ext uri="{FF2B5EF4-FFF2-40B4-BE49-F238E27FC236}">
                      <a16:creationId xmlns:a16="http://schemas.microsoft.com/office/drawing/2014/main" id="{469E645C-55D7-45AA-9764-D9F505CE713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8" name="Straight Arrow Connector 107">
                  <a:extLst>
                    <a:ext uri="{FF2B5EF4-FFF2-40B4-BE49-F238E27FC236}">
                      <a16:creationId xmlns:a16="http://schemas.microsoft.com/office/drawing/2014/main" id="{8618299C-20EA-4CB7-955C-7AB8E638534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9" name="Straight Arrow Connector 108">
                  <a:extLst>
                    <a:ext uri="{FF2B5EF4-FFF2-40B4-BE49-F238E27FC236}">
                      <a16:creationId xmlns:a16="http://schemas.microsoft.com/office/drawing/2014/main" id="{B4EB84D3-5C1E-400E-8671-80D458D4991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0070C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81FDE545-1C26-4EC2-9C8F-872D98E2F0A4}"/>
                  </a:ext>
                </a:extLst>
              </p:cNvPr>
              <p:cNvGrpSpPr/>
              <p:nvPr/>
            </p:nvGrpSpPr>
            <p:grpSpPr>
              <a:xfrm>
                <a:off x="8558811" y="1882221"/>
                <a:ext cx="316514" cy="1369893"/>
                <a:chOff x="-551857" y="4191000"/>
                <a:chExt cx="1542457" cy="1144093"/>
              </a:xfrm>
            </p:grpSpPr>
            <p:cxnSp>
              <p:nvCxnSpPr>
                <p:cNvPr id="102" name="Straight Arrow Connector 101">
                  <a:extLst>
                    <a:ext uri="{FF2B5EF4-FFF2-40B4-BE49-F238E27FC236}">
                      <a16:creationId xmlns:a16="http://schemas.microsoft.com/office/drawing/2014/main" id="{BF3BA74D-B2AF-4D70-83B9-2E76FBD033D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4191000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3" name="Straight Arrow Connector 102">
                  <a:extLst>
                    <a:ext uri="{FF2B5EF4-FFF2-40B4-BE49-F238E27FC236}">
                      <a16:creationId xmlns:a16="http://schemas.microsoft.com/office/drawing/2014/main" id="{1BF9EFF4-0392-40D8-80EF-39DEDFDA280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44426" y="4564399"/>
                  <a:ext cx="1535026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4" name="Straight Arrow Connector 103">
                  <a:extLst>
                    <a:ext uri="{FF2B5EF4-FFF2-40B4-BE49-F238E27FC236}">
                      <a16:creationId xmlns:a16="http://schemas.microsoft.com/office/drawing/2014/main" id="{FD376C65-A8B9-4C08-8893-78FF9309BBA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-551857" y="4939921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105" name="Straight Arrow Connector 104">
                  <a:extLst>
                    <a:ext uri="{FF2B5EF4-FFF2-40B4-BE49-F238E27FC236}">
                      <a16:creationId xmlns:a16="http://schemas.microsoft.com/office/drawing/2014/main" id="{3B477EF1-6F83-46E3-A5D8-D90F6BCE0E9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-551857" y="5335093"/>
                  <a:ext cx="1542457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C2F6AF3-243C-4DC3-BCFF-E9A21E0A09FF}"/>
                  </a:ext>
                </a:extLst>
              </p:cNvPr>
              <p:cNvSpPr/>
              <p:nvPr/>
            </p:nvSpPr>
            <p:spPr>
              <a:xfrm>
                <a:off x="8259109" y="1093365"/>
                <a:ext cx="548144" cy="4563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kern="0" dirty="0">
                    <a:solidFill>
                      <a:srgbClr val="0000FF"/>
                    </a:solidFill>
                  </a:rPr>
                  <a:t>join</a:t>
                </a:r>
                <a:endParaRPr lang="en-US" sz="1000" dirty="0">
                  <a:solidFill>
                    <a:srgbClr val="0000FF"/>
                  </a:solidFill>
                </a:endParaRPr>
              </a:p>
            </p:txBody>
          </p:sp>
          <p:sp>
            <p:nvSpPr>
              <p:cNvPr id="46" name="Rounded Rectangle 542">
                <a:extLst>
                  <a:ext uri="{FF2B5EF4-FFF2-40B4-BE49-F238E27FC236}">
                    <a16:creationId xmlns:a16="http://schemas.microsoft.com/office/drawing/2014/main" id="{CE11502D-C2C0-444D-A5E8-6AB5A1B2D273}"/>
                  </a:ext>
                </a:extLst>
              </p:cNvPr>
              <p:cNvSpPr/>
              <p:nvPr/>
            </p:nvSpPr>
            <p:spPr>
              <a:xfrm>
                <a:off x="4603831" y="1891216"/>
                <a:ext cx="858466" cy="18880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0</a:t>
                </a: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9BD49FD7-FBE4-447D-BC5D-4AF1330AE2D4}"/>
                  </a:ext>
                </a:extLst>
              </p:cNvPr>
              <p:cNvGrpSpPr/>
              <p:nvPr/>
            </p:nvGrpSpPr>
            <p:grpSpPr>
              <a:xfrm>
                <a:off x="6776892" y="2663092"/>
                <a:ext cx="865044" cy="627519"/>
                <a:chOff x="6917250" y="5176441"/>
                <a:chExt cx="865044" cy="627519"/>
              </a:xfrm>
            </p:grpSpPr>
            <p:sp>
              <p:nvSpPr>
                <p:cNvPr id="100" name="Rectangle 99">
                  <a:extLst>
                    <a:ext uri="{FF2B5EF4-FFF2-40B4-BE49-F238E27FC236}">
                      <a16:creationId xmlns:a16="http://schemas.microsoft.com/office/drawing/2014/main" id="{EBD5573D-4303-4130-B374-6DC9B2E15E69}"/>
                    </a:ext>
                  </a:extLst>
                </p:cNvPr>
                <p:cNvSpPr/>
                <p:nvPr/>
              </p:nvSpPr>
              <p:spPr bwMode="auto">
                <a:xfrm>
                  <a:off x="7363551" y="5566709"/>
                  <a:ext cx="296736" cy="161468"/>
                </a:xfrm>
                <a:prstGeom prst="rect">
                  <a:avLst/>
                </a:prstGeom>
                <a:solidFill>
                  <a:schemeClr val="bg1"/>
                </a:solidFill>
                <a:ln w="28575" cap="flat" cmpd="sng" algn="ctr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10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 pitchFamily="34" charset="0"/>
                  </a:endParaRPr>
                </a:p>
              </p:txBody>
            </p:sp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426435CB-289A-4547-982B-3FDA6B2A2CC5}"/>
                    </a:ext>
                  </a:extLst>
                </p:cNvPr>
                <p:cNvSpPr/>
                <p:nvPr/>
              </p:nvSpPr>
              <p:spPr>
                <a:xfrm>
                  <a:off x="6917250" y="5176441"/>
                  <a:ext cx="865044" cy="62751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800" dirty="0">
                      <a:solidFill>
                        <a:srgbClr val="00B050"/>
                      </a:solidFill>
                      <a:cs typeface="Arial" panose="020B0604020202020204" pitchFamily="34" charset="0"/>
                    </a:rPr>
                    <a:t> find</a:t>
                  </a:r>
                  <a:br>
                    <a:rPr lang="en-US" sz="800" dirty="0">
                      <a:solidFill>
                        <a:srgbClr val="00B050"/>
                      </a:solidFill>
                      <a:cs typeface="Arial" panose="020B0604020202020204" pitchFamily="34" charset="0"/>
                    </a:rPr>
                  </a:br>
                  <a:r>
                    <a:rPr lang="en-US" sz="800" dirty="0">
                      <a:solidFill>
                        <a:srgbClr val="00B050"/>
                      </a:solidFill>
                      <a:cs typeface="Arial" panose="020B0604020202020204" pitchFamily="34" charset="0"/>
                    </a:rPr>
                    <a:t>next ULT</a:t>
                  </a:r>
                  <a:endParaRPr lang="en-US" sz="800" dirty="0">
                    <a:solidFill>
                      <a:srgbClr val="00B050"/>
                    </a:solidFill>
                  </a:endParaRPr>
                </a:p>
              </p:txBody>
            </p: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36048658-E390-471C-8748-441CACFA00CF}"/>
                  </a:ext>
                </a:extLst>
              </p:cNvPr>
              <p:cNvGrpSpPr/>
              <p:nvPr/>
            </p:nvGrpSpPr>
            <p:grpSpPr>
              <a:xfrm>
                <a:off x="1371600" y="1113584"/>
                <a:ext cx="3143416" cy="2776064"/>
                <a:chOff x="1521478" y="3970141"/>
                <a:chExt cx="3143416" cy="2318484"/>
              </a:xfrm>
            </p:grpSpPr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E003B154-6753-493E-B732-41C6B8548254}"/>
                    </a:ext>
                  </a:extLst>
                </p:cNvPr>
                <p:cNvGrpSpPr/>
                <p:nvPr/>
              </p:nvGrpSpPr>
              <p:grpSpPr>
                <a:xfrm>
                  <a:off x="2067257" y="4620447"/>
                  <a:ext cx="761986" cy="1144093"/>
                  <a:chOff x="-551857" y="4191000"/>
                  <a:chExt cx="1542457" cy="1144093"/>
                </a:xfrm>
              </p:grpSpPr>
              <p:cxnSp>
                <p:nvCxnSpPr>
                  <p:cNvPr id="96" name="Straight Arrow Connector 95">
                    <a:extLst>
                      <a:ext uri="{FF2B5EF4-FFF2-40B4-BE49-F238E27FC236}">
                        <a16:creationId xmlns:a16="http://schemas.microsoft.com/office/drawing/2014/main" id="{E81B693A-D465-4A68-B056-F0466097C0E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4191000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7" name="Straight Arrow Connector 96">
                    <a:extLst>
                      <a:ext uri="{FF2B5EF4-FFF2-40B4-BE49-F238E27FC236}">
                        <a16:creationId xmlns:a16="http://schemas.microsoft.com/office/drawing/2014/main" id="{E5250E33-713B-4495-A9BF-9BD0DD301A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44426" y="4564399"/>
                    <a:ext cx="1535026" cy="2124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8" name="Straight Arrow Connector 97">
                    <a:extLst>
                      <a:ext uri="{FF2B5EF4-FFF2-40B4-BE49-F238E27FC236}">
                        <a16:creationId xmlns:a16="http://schemas.microsoft.com/office/drawing/2014/main" id="{B0E4D8D6-B973-4A8F-8E7E-EA11C0D1F3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51857" y="4939921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9" name="Straight Arrow Connector 98">
                    <a:extLst>
                      <a:ext uri="{FF2B5EF4-FFF2-40B4-BE49-F238E27FC236}">
                        <a16:creationId xmlns:a16="http://schemas.microsoft.com/office/drawing/2014/main" id="{CB6FF34A-C606-415F-8F6C-BB41EF2181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5335093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</p:grp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CDC3971C-417E-49E3-947D-448D8BBA6077}"/>
                    </a:ext>
                  </a:extLst>
                </p:cNvPr>
                <p:cNvSpPr/>
                <p:nvPr/>
              </p:nvSpPr>
              <p:spPr>
                <a:xfrm>
                  <a:off x="1793245" y="3970141"/>
                  <a:ext cx="569029" cy="38115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000" kern="0" dirty="0">
                      <a:solidFill>
                        <a:srgbClr val="FF0000"/>
                      </a:solidFill>
                    </a:rPr>
                    <a:t>fork</a:t>
                  </a:r>
                  <a:endParaRPr lang="en-US" sz="10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79D53AA2-698B-41AD-88F2-2990000264B7}"/>
                    </a:ext>
                  </a:extLst>
                </p:cNvPr>
                <p:cNvSpPr/>
                <p:nvPr/>
              </p:nvSpPr>
              <p:spPr>
                <a:xfrm>
                  <a:off x="2541995" y="3971718"/>
                  <a:ext cx="548144" cy="38115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000" kern="0" dirty="0">
                      <a:solidFill>
                        <a:srgbClr val="0000FF"/>
                      </a:solidFill>
                    </a:rPr>
                    <a:t>join</a:t>
                  </a:r>
                  <a:endParaRPr lang="en-US" sz="1000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1CD48E13-2E08-410C-A1FC-E05C36F4DE09}"/>
                    </a:ext>
                  </a:extLst>
                </p:cNvPr>
                <p:cNvSpPr/>
                <p:nvPr/>
              </p:nvSpPr>
              <p:spPr>
                <a:xfrm>
                  <a:off x="1521478" y="5764540"/>
                  <a:ext cx="550463" cy="52408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  <a:t>busy</a:t>
                  </a:r>
                  <a:b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</a:br>
                  <a: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  <a:t>wait</a:t>
                  </a:r>
                  <a:endParaRPr lang="en-US" sz="8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61BCB340-8C37-43AA-80DC-A055C54E5FEB}"/>
                    </a:ext>
                  </a:extLst>
                </p:cNvPr>
                <p:cNvSpPr/>
                <p:nvPr/>
              </p:nvSpPr>
              <p:spPr bwMode="auto">
                <a:xfrm>
                  <a:off x="2167239" y="4515010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27F2A4A3-069B-4FD1-B109-A30E1AB932B3}"/>
                    </a:ext>
                  </a:extLst>
                </p:cNvPr>
                <p:cNvSpPr/>
                <p:nvPr/>
              </p:nvSpPr>
              <p:spPr bwMode="auto">
                <a:xfrm>
                  <a:off x="2167239" y="4894330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086B536F-142E-486F-87A4-6CFA35AE6DE1}"/>
                    </a:ext>
                  </a:extLst>
                </p:cNvPr>
                <p:cNvSpPr/>
                <p:nvPr/>
              </p:nvSpPr>
              <p:spPr bwMode="auto">
                <a:xfrm>
                  <a:off x="2167239" y="5277778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7C929BA9-23A3-480A-A847-DE5439FFFCAD}"/>
                    </a:ext>
                  </a:extLst>
                </p:cNvPr>
                <p:cNvSpPr/>
                <p:nvPr/>
              </p:nvSpPr>
              <p:spPr bwMode="auto">
                <a:xfrm>
                  <a:off x="2170988" y="5663171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BF7841C7-CC73-4E30-96AB-83677098C2C4}"/>
                    </a:ext>
                  </a:extLst>
                </p:cNvPr>
                <p:cNvGrpSpPr/>
                <p:nvPr/>
              </p:nvGrpSpPr>
              <p:grpSpPr>
                <a:xfrm>
                  <a:off x="1536176" y="4621767"/>
                  <a:ext cx="531081" cy="1144093"/>
                  <a:chOff x="-551857" y="4191000"/>
                  <a:chExt cx="1542457" cy="1144093"/>
                </a:xfrm>
              </p:grpSpPr>
              <p:cxnSp>
                <p:nvCxnSpPr>
                  <p:cNvPr id="92" name="Straight Arrow Connector 91">
                    <a:extLst>
                      <a:ext uri="{FF2B5EF4-FFF2-40B4-BE49-F238E27FC236}">
                        <a16:creationId xmlns:a16="http://schemas.microsoft.com/office/drawing/2014/main" id="{106B1D2C-8EF4-45DD-885F-FC40D03232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4191000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3" name="Straight Arrow Connector 92">
                    <a:extLst>
                      <a:ext uri="{FF2B5EF4-FFF2-40B4-BE49-F238E27FC236}">
                        <a16:creationId xmlns:a16="http://schemas.microsoft.com/office/drawing/2014/main" id="{6ED4866A-DFA0-4493-BE3B-5C4E5389A5B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44426" y="4564399"/>
                    <a:ext cx="1535026" cy="2124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4" name="Straight Arrow Connector 93">
                    <a:extLst>
                      <a:ext uri="{FF2B5EF4-FFF2-40B4-BE49-F238E27FC236}">
                        <a16:creationId xmlns:a16="http://schemas.microsoft.com/office/drawing/2014/main" id="{29DF4C03-1C2A-4A6E-8812-FBC602A06F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51857" y="4939921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5" name="Straight Arrow Connector 94">
                    <a:extLst>
                      <a:ext uri="{FF2B5EF4-FFF2-40B4-BE49-F238E27FC236}">
                        <a16:creationId xmlns:a16="http://schemas.microsoft.com/office/drawing/2014/main" id="{24655EC3-2F50-4C99-9894-A9D33E2D4C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5335093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</p:grp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2C0D7B96-6D52-41BE-BC85-E3EEDBFFBF3F}"/>
                    </a:ext>
                  </a:extLst>
                </p:cNvPr>
                <p:cNvGrpSpPr/>
                <p:nvPr/>
              </p:nvGrpSpPr>
              <p:grpSpPr>
                <a:xfrm>
                  <a:off x="3375362" y="4620447"/>
                  <a:ext cx="761986" cy="1144093"/>
                  <a:chOff x="-551857" y="4191000"/>
                  <a:chExt cx="1542457" cy="1144093"/>
                </a:xfrm>
              </p:grpSpPr>
              <p:cxnSp>
                <p:nvCxnSpPr>
                  <p:cNvPr id="88" name="Straight Arrow Connector 87">
                    <a:extLst>
                      <a:ext uri="{FF2B5EF4-FFF2-40B4-BE49-F238E27FC236}">
                        <a16:creationId xmlns:a16="http://schemas.microsoft.com/office/drawing/2014/main" id="{EB369D55-CF53-4C37-9B88-B1B65ECE32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4191000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89" name="Straight Arrow Connector 88">
                    <a:extLst>
                      <a:ext uri="{FF2B5EF4-FFF2-40B4-BE49-F238E27FC236}">
                        <a16:creationId xmlns:a16="http://schemas.microsoft.com/office/drawing/2014/main" id="{CF6631ED-F568-4E37-8A67-5A4226DE7A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44426" y="4564399"/>
                    <a:ext cx="1535026" cy="2124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0" name="Straight Arrow Connector 89">
                    <a:extLst>
                      <a:ext uri="{FF2B5EF4-FFF2-40B4-BE49-F238E27FC236}">
                        <a16:creationId xmlns:a16="http://schemas.microsoft.com/office/drawing/2014/main" id="{8E5A5DC2-0B71-4A50-98D6-A8557500DA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51857" y="4939921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91" name="Straight Arrow Connector 90">
                    <a:extLst>
                      <a:ext uri="{FF2B5EF4-FFF2-40B4-BE49-F238E27FC236}">
                        <a16:creationId xmlns:a16="http://schemas.microsoft.com/office/drawing/2014/main" id="{03AD67B9-C147-44A8-93AD-95231DD184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5335093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</p:grp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15E6E0D4-E734-4D6D-9F9A-65A603B9DC1F}"/>
                    </a:ext>
                  </a:extLst>
                </p:cNvPr>
                <p:cNvGrpSpPr/>
                <p:nvPr/>
              </p:nvGrpSpPr>
              <p:grpSpPr>
                <a:xfrm>
                  <a:off x="2067257" y="4316744"/>
                  <a:ext cx="2064313" cy="1703759"/>
                  <a:chOff x="2067257" y="3969466"/>
                  <a:chExt cx="2064313" cy="2051038"/>
                </a:xfrm>
              </p:grpSpPr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0B73F96F-9057-412C-81D2-47CBE483B8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2067257" y="3969466"/>
                    <a:ext cx="0" cy="2051038"/>
                  </a:xfrm>
                  <a:prstGeom prst="line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40D71D45-2505-440E-A135-05DB4CFA4B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2823465" y="3988351"/>
                    <a:ext cx="0" cy="2032153"/>
                  </a:xfrm>
                  <a:prstGeom prst="line">
                    <a:avLst/>
                  </a:prstGeom>
                  <a:noFill/>
                  <a:ln w="28575" cap="flat" cmpd="sng" algn="ctr">
                    <a:solidFill>
                      <a:srgbClr val="0000FF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5270ACD7-9E1C-42BB-B244-4C5B1D73F3C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3375362" y="3969466"/>
                    <a:ext cx="0" cy="2051038"/>
                  </a:xfrm>
                  <a:prstGeom prst="line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87" name="Straight Connector 86">
                    <a:extLst>
                      <a:ext uri="{FF2B5EF4-FFF2-40B4-BE49-F238E27FC236}">
                        <a16:creationId xmlns:a16="http://schemas.microsoft.com/office/drawing/2014/main" id="{E0404D1B-CCED-4F68-9078-9AB1166A62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4131570" y="3988351"/>
                    <a:ext cx="0" cy="2032153"/>
                  </a:xfrm>
                  <a:prstGeom prst="line">
                    <a:avLst/>
                  </a:prstGeom>
                  <a:noFill/>
                  <a:ln w="28575" cap="flat" cmpd="sng" algn="ctr">
                    <a:solidFill>
                      <a:srgbClr val="0000FF"/>
                    </a:solidFill>
                    <a:prstDash val="dash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sp>
              <p:nvSpPr>
                <p:cNvPr id="68" name="Rectangle 67">
                  <a:extLst>
                    <a:ext uri="{FF2B5EF4-FFF2-40B4-BE49-F238E27FC236}">
                      <a16:creationId xmlns:a16="http://schemas.microsoft.com/office/drawing/2014/main" id="{8F2B97B5-E068-4F7F-8187-384ADD2E2BD2}"/>
                    </a:ext>
                  </a:extLst>
                </p:cNvPr>
                <p:cNvSpPr/>
                <p:nvPr/>
              </p:nvSpPr>
              <p:spPr>
                <a:xfrm>
                  <a:off x="3101350" y="3970141"/>
                  <a:ext cx="569029" cy="38115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000" kern="0" dirty="0">
                      <a:solidFill>
                        <a:srgbClr val="FF0000"/>
                      </a:solidFill>
                    </a:rPr>
                    <a:t>fork</a:t>
                  </a:r>
                  <a:endParaRPr lang="en-US" sz="10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69" name="Rectangle 68">
                  <a:extLst>
                    <a:ext uri="{FF2B5EF4-FFF2-40B4-BE49-F238E27FC236}">
                      <a16:creationId xmlns:a16="http://schemas.microsoft.com/office/drawing/2014/main" id="{7D423AC0-0119-4672-8FCF-C733EEE68F87}"/>
                    </a:ext>
                  </a:extLst>
                </p:cNvPr>
                <p:cNvSpPr/>
                <p:nvPr/>
              </p:nvSpPr>
              <p:spPr>
                <a:xfrm>
                  <a:off x="3850099" y="3971718"/>
                  <a:ext cx="548144" cy="38115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1000" kern="0" dirty="0">
                      <a:solidFill>
                        <a:srgbClr val="0000FF"/>
                      </a:solidFill>
                    </a:rPr>
                    <a:t>join</a:t>
                  </a:r>
                  <a:endParaRPr lang="en-US" sz="1000" dirty="0">
                    <a:solidFill>
                      <a:srgbClr val="0000FF"/>
                    </a:solidFill>
                  </a:endParaRPr>
                </a:p>
              </p:txBody>
            </p:sp>
            <p:sp>
              <p:nvSpPr>
                <p:cNvPr id="70" name="Rectangle 69">
                  <a:extLst>
                    <a:ext uri="{FF2B5EF4-FFF2-40B4-BE49-F238E27FC236}">
                      <a16:creationId xmlns:a16="http://schemas.microsoft.com/office/drawing/2014/main" id="{41CC57F6-09D9-4A17-859A-EEFBD00A1A46}"/>
                    </a:ext>
                  </a:extLst>
                </p:cNvPr>
                <p:cNvSpPr/>
                <p:nvPr/>
              </p:nvSpPr>
              <p:spPr>
                <a:xfrm>
                  <a:off x="2829582" y="5764540"/>
                  <a:ext cx="550463" cy="52408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  <a:t>busy</a:t>
                  </a:r>
                  <a:b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</a:br>
                  <a:r>
                    <a:rPr lang="en-US" sz="800" dirty="0">
                      <a:solidFill>
                        <a:srgbClr val="FF0000"/>
                      </a:solidFill>
                      <a:cs typeface="Arial" panose="020B0604020202020204" pitchFamily="34" charset="0"/>
                    </a:rPr>
                    <a:t>wait</a:t>
                  </a:r>
                  <a:endParaRPr lang="en-US" sz="8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AC0CCA96-058C-4DC2-860D-CA76501AA34D}"/>
                    </a:ext>
                  </a:extLst>
                </p:cNvPr>
                <p:cNvSpPr/>
                <p:nvPr/>
              </p:nvSpPr>
              <p:spPr bwMode="auto">
                <a:xfrm>
                  <a:off x="3475344" y="4515010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3D677C6A-A469-4032-9CA2-25097950C0CB}"/>
                    </a:ext>
                  </a:extLst>
                </p:cNvPr>
                <p:cNvSpPr/>
                <p:nvPr/>
              </p:nvSpPr>
              <p:spPr bwMode="auto">
                <a:xfrm>
                  <a:off x="3475344" y="4894330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FC74C3B8-21A0-4D3F-870D-3CBC86905C17}"/>
                    </a:ext>
                  </a:extLst>
                </p:cNvPr>
                <p:cNvSpPr/>
                <p:nvPr/>
              </p:nvSpPr>
              <p:spPr bwMode="auto">
                <a:xfrm>
                  <a:off x="3475344" y="5277778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D7259D0B-9BF7-4C59-9343-9A1F53F578AF}"/>
                    </a:ext>
                  </a:extLst>
                </p:cNvPr>
                <p:cNvSpPr/>
                <p:nvPr/>
              </p:nvSpPr>
              <p:spPr bwMode="auto">
                <a:xfrm>
                  <a:off x="3479093" y="5663171"/>
                  <a:ext cx="457200" cy="204954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 w="15875" cap="flat" cmpd="sng" algn="ctr">
                  <a:solidFill>
                    <a:srgbClr val="1515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0" tIns="45720" rIns="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en-US" sz="700" i="0" u="none" strike="noStrike" cap="none" normalizeH="0" baseline="0" dirty="0">
                      <a:ln>
                        <a:noFill/>
                      </a:ln>
                      <a:solidFill>
                        <a:schemeClr val="tx1">
                          <a:lumMod val="50000"/>
                        </a:schemeClr>
                      </a:solidFill>
                      <a:effectLst/>
                      <a:latin typeface="Inconsolata" panose="020B0609030003000000" pitchFamily="49" charset="0"/>
                    </a:rPr>
                    <a:t>comp</a:t>
                  </a:r>
                </a:p>
              </p:txBody>
            </p:sp>
            <p:grpSp>
              <p:nvGrpSpPr>
                <p:cNvPr id="75" name="Group 74">
                  <a:extLst>
                    <a:ext uri="{FF2B5EF4-FFF2-40B4-BE49-F238E27FC236}">
                      <a16:creationId xmlns:a16="http://schemas.microsoft.com/office/drawing/2014/main" id="{ED244633-0B6D-44F7-BC2B-440D38567F1E}"/>
                    </a:ext>
                  </a:extLst>
                </p:cNvPr>
                <p:cNvGrpSpPr/>
                <p:nvPr/>
              </p:nvGrpSpPr>
              <p:grpSpPr>
                <a:xfrm>
                  <a:off x="2844281" y="4621767"/>
                  <a:ext cx="531081" cy="1144093"/>
                  <a:chOff x="-551857" y="4191000"/>
                  <a:chExt cx="1542457" cy="1144093"/>
                </a:xfrm>
              </p:grpSpPr>
              <p:cxnSp>
                <p:nvCxnSpPr>
                  <p:cNvPr id="80" name="Straight Arrow Connector 79">
                    <a:extLst>
                      <a:ext uri="{FF2B5EF4-FFF2-40B4-BE49-F238E27FC236}">
                        <a16:creationId xmlns:a16="http://schemas.microsoft.com/office/drawing/2014/main" id="{12E541AB-5800-418D-8E12-2AB5F33072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4191000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chemeClr val="tx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81" name="Straight Arrow Connector 80">
                    <a:extLst>
                      <a:ext uri="{FF2B5EF4-FFF2-40B4-BE49-F238E27FC236}">
                        <a16:creationId xmlns:a16="http://schemas.microsoft.com/office/drawing/2014/main" id="{8CB32DE0-3EA1-41EF-9F25-17F3E05731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44426" y="4564399"/>
                    <a:ext cx="1535026" cy="2124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82" name="Straight Arrow Connector 81">
                    <a:extLst>
                      <a:ext uri="{FF2B5EF4-FFF2-40B4-BE49-F238E27FC236}">
                        <a16:creationId xmlns:a16="http://schemas.microsoft.com/office/drawing/2014/main" id="{2EDE9731-8DB5-4462-A023-8BC041A237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V="1">
                    <a:off x="-551857" y="4939921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  <p:cxnSp>
                <p:nvCxnSpPr>
                  <p:cNvPr id="83" name="Straight Arrow Connector 82">
                    <a:extLst>
                      <a:ext uri="{FF2B5EF4-FFF2-40B4-BE49-F238E27FC236}">
                        <a16:creationId xmlns:a16="http://schemas.microsoft.com/office/drawing/2014/main" id="{70F0ABC4-3D90-43B4-9F35-F40E0E7AD0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-551857" y="5335093"/>
                    <a:ext cx="1542457" cy="0"/>
                  </a:xfrm>
                  <a:prstGeom prst="straightConnector1">
                    <a:avLst/>
                  </a:prstGeom>
                  <a:noFill/>
                  <a:ln w="28575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  <a:effectLst/>
                </p:spPr>
              </p:cxnSp>
            </p:grpSp>
            <p:cxnSp>
              <p:nvCxnSpPr>
                <p:cNvPr id="76" name="Straight Arrow Connector 75">
                  <a:extLst>
                    <a:ext uri="{FF2B5EF4-FFF2-40B4-BE49-F238E27FC236}">
                      <a16:creationId xmlns:a16="http://schemas.microsoft.com/office/drawing/2014/main" id="{90365C32-844E-4764-8AB5-2189491F205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4133813" y="4621973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chemeClr val="tx2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77" name="Straight Arrow Connector 76">
                  <a:extLst>
                    <a:ext uri="{FF2B5EF4-FFF2-40B4-BE49-F238E27FC236}">
                      <a16:creationId xmlns:a16="http://schemas.microsoft.com/office/drawing/2014/main" id="{482088D4-C985-44EA-83E4-004AB11BE39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4136372" y="4995372"/>
                  <a:ext cx="528522" cy="2124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78" name="Straight Arrow Connector 77">
                  <a:extLst>
                    <a:ext uri="{FF2B5EF4-FFF2-40B4-BE49-F238E27FC236}">
                      <a16:creationId xmlns:a16="http://schemas.microsoft.com/office/drawing/2014/main" id="{53F76F47-10CF-4143-A248-4BB30089B36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4133813" y="5370894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  <p:cxnSp>
              <p:nvCxnSpPr>
                <p:cNvPr id="79" name="Straight Arrow Connector 78">
                  <a:extLst>
                    <a:ext uri="{FF2B5EF4-FFF2-40B4-BE49-F238E27FC236}">
                      <a16:creationId xmlns:a16="http://schemas.microsoft.com/office/drawing/2014/main" id="{7B86B965-8E47-4C6B-8D28-497E44B1997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4133813" y="5766066"/>
                  <a:ext cx="531081" cy="0"/>
                </a:xfrm>
                <a:prstGeom prst="straightConnector1">
                  <a:avLst/>
                </a:prstGeom>
                <a:noFill/>
                <a:ln w="28575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  <a:effectLst/>
              </p:spPr>
            </p:cxnSp>
          </p:grpSp>
          <p:sp>
            <p:nvSpPr>
              <p:cNvPr id="49" name="Rounded Rectangle 542">
                <a:extLst>
                  <a:ext uri="{FF2B5EF4-FFF2-40B4-BE49-F238E27FC236}">
                    <a16:creationId xmlns:a16="http://schemas.microsoft.com/office/drawing/2014/main" id="{658BFAD8-9AEB-45C7-A2D3-B12A23A2ECD1}"/>
                  </a:ext>
                </a:extLst>
              </p:cNvPr>
              <p:cNvSpPr/>
              <p:nvPr/>
            </p:nvSpPr>
            <p:spPr>
              <a:xfrm>
                <a:off x="334776" y="1684175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0</a:t>
                </a:r>
              </a:p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50" name="Rounded Rectangle 542">
                <a:extLst>
                  <a:ext uri="{FF2B5EF4-FFF2-40B4-BE49-F238E27FC236}">
                    <a16:creationId xmlns:a16="http://schemas.microsoft.com/office/drawing/2014/main" id="{2AD80EFF-1CEA-48AF-9C4B-B45B25970922}"/>
                  </a:ext>
                </a:extLst>
              </p:cNvPr>
              <p:cNvSpPr/>
              <p:nvPr/>
            </p:nvSpPr>
            <p:spPr>
              <a:xfrm>
                <a:off x="334776" y="1891216"/>
                <a:ext cx="858466" cy="18880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0</a:t>
                </a:r>
              </a:p>
            </p:txBody>
          </p:sp>
          <p:sp>
            <p:nvSpPr>
              <p:cNvPr id="51" name="Rounded Rectangle 542">
                <a:extLst>
                  <a:ext uri="{FF2B5EF4-FFF2-40B4-BE49-F238E27FC236}">
                    <a16:creationId xmlns:a16="http://schemas.microsoft.com/office/drawing/2014/main" id="{D00A4D49-6DE7-4560-AA77-5FACD584713E}"/>
                  </a:ext>
                </a:extLst>
              </p:cNvPr>
              <p:cNvSpPr/>
              <p:nvPr/>
            </p:nvSpPr>
            <p:spPr>
              <a:xfrm>
                <a:off x="338812" y="2144303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1</a:t>
                </a:r>
              </a:p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52" name="Rounded Rectangle 542">
                <a:extLst>
                  <a:ext uri="{FF2B5EF4-FFF2-40B4-BE49-F238E27FC236}">
                    <a16:creationId xmlns:a16="http://schemas.microsoft.com/office/drawing/2014/main" id="{BC547BF2-7EC7-4553-925D-8BD06301A8C7}"/>
                  </a:ext>
                </a:extLst>
              </p:cNvPr>
              <p:cNvSpPr/>
              <p:nvPr/>
            </p:nvSpPr>
            <p:spPr>
              <a:xfrm>
                <a:off x="338812" y="2351344"/>
                <a:ext cx="858466" cy="18880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1</a:t>
                </a:r>
              </a:p>
            </p:txBody>
          </p:sp>
          <p:sp>
            <p:nvSpPr>
              <p:cNvPr id="53" name="Rounded Rectangle 542">
                <a:extLst>
                  <a:ext uri="{FF2B5EF4-FFF2-40B4-BE49-F238E27FC236}">
                    <a16:creationId xmlns:a16="http://schemas.microsoft.com/office/drawing/2014/main" id="{14C080E2-2F03-49D4-A9E3-4146DC2780F2}"/>
                  </a:ext>
                </a:extLst>
              </p:cNvPr>
              <p:cNvSpPr/>
              <p:nvPr/>
            </p:nvSpPr>
            <p:spPr>
              <a:xfrm>
                <a:off x="342760" y="2612398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2</a:t>
                </a:r>
              </a:p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54" name="Rounded Rectangle 542">
                <a:extLst>
                  <a:ext uri="{FF2B5EF4-FFF2-40B4-BE49-F238E27FC236}">
                    <a16:creationId xmlns:a16="http://schemas.microsoft.com/office/drawing/2014/main" id="{D52A0C03-E6AC-4CC7-BF8E-928FA0C4BC4F}"/>
                  </a:ext>
                </a:extLst>
              </p:cNvPr>
              <p:cNvSpPr/>
              <p:nvPr/>
            </p:nvSpPr>
            <p:spPr>
              <a:xfrm>
                <a:off x="342760" y="2819439"/>
                <a:ext cx="858466" cy="18880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2</a:t>
                </a:r>
              </a:p>
            </p:txBody>
          </p:sp>
          <p:sp>
            <p:nvSpPr>
              <p:cNvPr id="55" name="Rounded Rectangle 542">
                <a:extLst>
                  <a:ext uri="{FF2B5EF4-FFF2-40B4-BE49-F238E27FC236}">
                    <a16:creationId xmlns:a16="http://schemas.microsoft.com/office/drawing/2014/main" id="{96C8F8B6-5841-4DD0-BE43-CD71B576242E}"/>
                  </a:ext>
                </a:extLst>
              </p:cNvPr>
              <p:cNvSpPr/>
              <p:nvPr/>
            </p:nvSpPr>
            <p:spPr>
              <a:xfrm>
                <a:off x="336718" y="3072526"/>
                <a:ext cx="858466" cy="392387"/>
              </a:xfrm>
              <a:prstGeom prst="roundRect">
                <a:avLst>
                  <a:gd name="adj" fmla="val 0"/>
                </a:avLst>
              </a:prstGeom>
              <a:solidFill>
                <a:schemeClr val="accent5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5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Thread 3</a:t>
                </a:r>
              </a:p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endParaRPr>
              </a:p>
            </p:txBody>
          </p:sp>
          <p:sp>
            <p:nvSpPr>
              <p:cNvPr id="56" name="Rounded Rectangle 542">
                <a:extLst>
                  <a:ext uri="{FF2B5EF4-FFF2-40B4-BE49-F238E27FC236}">
                    <a16:creationId xmlns:a16="http://schemas.microsoft.com/office/drawing/2014/main" id="{B6ED7609-A443-4DD3-9C0B-74542E106BB2}"/>
                  </a:ext>
                </a:extLst>
              </p:cNvPr>
              <p:cNvSpPr/>
              <p:nvPr/>
            </p:nvSpPr>
            <p:spPr>
              <a:xfrm>
                <a:off x="336718" y="3279567"/>
                <a:ext cx="858466" cy="18880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20000"/>
                  <a:lumOff val="80000"/>
                </a:schemeClr>
              </a:solidFill>
              <a:ln w="22225" cap="flat" cmpd="sng" algn="ctr">
                <a:solidFill>
                  <a:schemeClr val="accent4"/>
                </a:solidFill>
                <a:prstDash val="solid"/>
              </a:ln>
              <a:effectLst/>
            </p:spPr>
            <p:txBody>
              <a:bodyPr lIns="0" rIns="0" rtlCol="0" anchor="ctr" anchorCtr="0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3886200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700" kern="0" dirty="0">
                    <a:solidFill>
                      <a:schemeClr val="bg2">
                        <a:lumMod val="10000"/>
                      </a:schemeClr>
                    </a:solidFill>
                    <a:cs typeface="Helvetica" panose="020B0604020202020204" pitchFamily="34" charset="0"/>
                  </a:rPr>
                  <a:t>Scheduler 3</a:t>
                </a:r>
              </a:p>
            </p:txBody>
          </p:sp>
        </p:grp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894968E-9BA7-4471-9546-294BC2C2ECA7}"/>
                </a:ext>
              </a:extLst>
            </p:cNvPr>
            <p:cNvSpPr/>
            <p:nvPr/>
          </p:nvSpPr>
          <p:spPr>
            <a:xfrm>
              <a:off x="190182" y="748626"/>
              <a:ext cx="4381818" cy="4455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BOLT (active)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1EF81156-4A6E-45D3-BDFD-91FB99801694}"/>
                </a:ext>
              </a:extLst>
            </p:cNvPr>
            <p:cNvSpPr/>
            <p:nvPr/>
          </p:nvSpPr>
          <p:spPr>
            <a:xfrm>
              <a:off x="4578868" y="762111"/>
              <a:ext cx="4381818" cy="44557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BOLT (passive)</a:t>
              </a:r>
              <a:endParaRPr lang="en-US" sz="1400" b="1" dirty="0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129" name="Rectangle 128">
            <a:extLst>
              <a:ext uri="{FF2B5EF4-FFF2-40B4-BE49-F238E27FC236}">
                <a16:creationId xmlns:a16="http://schemas.microsoft.com/office/drawing/2014/main" id="{3187C410-6838-413C-9D19-BD5BF1C7B5EA}"/>
              </a:ext>
            </a:extLst>
          </p:cNvPr>
          <p:cNvSpPr/>
          <p:nvPr/>
        </p:nvSpPr>
        <p:spPr>
          <a:xfrm>
            <a:off x="4947718" y="2605822"/>
            <a:ext cx="3770572" cy="230832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omp_thread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RESTART_THREAD: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comp();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while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time_elapsed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 &lt; KMP_BLOCKTIME)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(team-&gt;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next_parallel_region_flag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goto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RESTART_THREAD;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ULT_t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*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get_ULT_from_queue</a:t>
            </a:r>
            <a:b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</a:b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            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parent_scheduler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!=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return_to_sched_and_run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ult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A5520F75-8A7D-4DEF-BB5C-02F0BE3DDC73}"/>
              </a:ext>
            </a:extLst>
          </p:cNvPr>
          <p:cNvGrpSpPr/>
          <p:nvPr/>
        </p:nvGrpSpPr>
        <p:grpSpPr>
          <a:xfrm>
            <a:off x="1925363" y="3561328"/>
            <a:ext cx="761986" cy="1069959"/>
            <a:chOff x="-551857" y="4191000"/>
            <a:chExt cx="1542457" cy="1144093"/>
          </a:xfrm>
        </p:grpSpPr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816EC988-C52D-44D5-92CD-2F1D39B5E67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21" name="Straight Arrow Connector 220">
              <a:extLst>
                <a:ext uri="{FF2B5EF4-FFF2-40B4-BE49-F238E27FC236}">
                  <a16:creationId xmlns:a16="http://schemas.microsoft.com/office/drawing/2014/main" id="{9F64918B-A1DC-47F1-B339-86BD7E21602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22" name="Straight Arrow Connector 221">
              <a:extLst>
                <a:ext uri="{FF2B5EF4-FFF2-40B4-BE49-F238E27FC236}">
                  <a16:creationId xmlns:a16="http://schemas.microsoft.com/office/drawing/2014/main" id="{F755CE2D-0736-4E31-8203-D7AA753B9C5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23" name="Straight Arrow Connector 222">
              <a:extLst>
                <a:ext uri="{FF2B5EF4-FFF2-40B4-BE49-F238E27FC236}">
                  <a16:creationId xmlns:a16="http://schemas.microsoft.com/office/drawing/2014/main" id="{74AEFC5A-6909-43CE-84F5-0E7527CF70A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sp>
        <p:nvSpPr>
          <p:cNvPr id="182" name="Rectangle 181">
            <a:extLst>
              <a:ext uri="{FF2B5EF4-FFF2-40B4-BE49-F238E27FC236}">
                <a16:creationId xmlns:a16="http://schemas.microsoft.com/office/drawing/2014/main" id="{71FAC123-576C-40FD-A4A1-C7AF889E6607}"/>
              </a:ext>
            </a:extLst>
          </p:cNvPr>
          <p:cNvSpPr/>
          <p:nvPr/>
        </p:nvSpPr>
        <p:spPr>
          <a:xfrm>
            <a:off x="1651351" y="2953160"/>
            <a:ext cx="561372" cy="3454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</a:rPr>
              <a:t>fork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F7B49373-784E-414F-9BFE-98DE6BCB1619}"/>
              </a:ext>
            </a:extLst>
          </p:cNvPr>
          <p:cNvSpPr/>
          <p:nvPr/>
        </p:nvSpPr>
        <p:spPr>
          <a:xfrm>
            <a:off x="2400100" y="2954636"/>
            <a:ext cx="535724" cy="3454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0000FF"/>
                </a:solidFill>
              </a:rPr>
              <a:t>join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44780719-750D-4CF9-B237-8A386AAD5BC7}"/>
              </a:ext>
            </a:extLst>
          </p:cNvPr>
          <p:cNvSpPr/>
          <p:nvPr/>
        </p:nvSpPr>
        <p:spPr>
          <a:xfrm>
            <a:off x="1379584" y="4631287"/>
            <a:ext cx="522835" cy="489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busy</a:t>
            </a:r>
            <a:b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FF0000"/>
                </a:solidFill>
                <a:cs typeface="Arial" panose="020B0604020202020204" pitchFamily="34" charset="0"/>
              </a:rPr>
              <a:t>wait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421A18A4-67B4-454B-987E-87F2AA2D9827}"/>
              </a:ext>
            </a:extLst>
          </p:cNvPr>
          <p:cNvSpPr/>
          <p:nvPr/>
        </p:nvSpPr>
        <p:spPr bwMode="auto">
          <a:xfrm>
            <a:off x="2025345" y="3462723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2713F398-7D92-44E4-9C68-52DF304ACC8B}"/>
              </a:ext>
            </a:extLst>
          </p:cNvPr>
          <p:cNvSpPr/>
          <p:nvPr/>
        </p:nvSpPr>
        <p:spPr bwMode="auto">
          <a:xfrm>
            <a:off x="2025345" y="3817464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5849C931-CF00-40EA-9E6C-59B942373C4D}"/>
              </a:ext>
            </a:extLst>
          </p:cNvPr>
          <p:cNvSpPr/>
          <p:nvPr/>
        </p:nvSpPr>
        <p:spPr bwMode="auto">
          <a:xfrm>
            <a:off x="2025345" y="4176066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4F987540-77DD-4414-8EA2-B77C8743A2DA}"/>
              </a:ext>
            </a:extLst>
          </p:cNvPr>
          <p:cNvSpPr/>
          <p:nvPr/>
        </p:nvSpPr>
        <p:spPr bwMode="auto">
          <a:xfrm>
            <a:off x="2029094" y="4536487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3E9E6909-8A05-440A-9E57-5693367415A1}"/>
              </a:ext>
            </a:extLst>
          </p:cNvPr>
          <p:cNvGrpSpPr/>
          <p:nvPr/>
        </p:nvGrpSpPr>
        <p:grpSpPr>
          <a:xfrm>
            <a:off x="1394282" y="3562563"/>
            <a:ext cx="531081" cy="1069959"/>
            <a:chOff x="-551857" y="4191000"/>
            <a:chExt cx="1542457" cy="1144093"/>
          </a:xfrm>
        </p:grpSpPr>
        <p:cxnSp>
          <p:nvCxnSpPr>
            <p:cNvPr id="216" name="Straight Arrow Connector 215">
              <a:extLst>
                <a:ext uri="{FF2B5EF4-FFF2-40B4-BE49-F238E27FC236}">
                  <a16:creationId xmlns:a16="http://schemas.microsoft.com/office/drawing/2014/main" id="{3A676FD3-8789-42CA-9C10-BF3D5136933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7" name="Straight Arrow Connector 216">
              <a:extLst>
                <a:ext uri="{FF2B5EF4-FFF2-40B4-BE49-F238E27FC236}">
                  <a16:creationId xmlns:a16="http://schemas.microsoft.com/office/drawing/2014/main" id="{F46DEA85-DEA3-49A7-83CC-011B52B39B2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8" name="Straight Arrow Connector 217">
              <a:extLst>
                <a:ext uri="{FF2B5EF4-FFF2-40B4-BE49-F238E27FC236}">
                  <a16:creationId xmlns:a16="http://schemas.microsoft.com/office/drawing/2014/main" id="{AADF12F6-2F3E-4144-92C4-C2BA7585EE0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130A0845-4B23-4FE6-810E-B786075C661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4A1D2C93-A9BE-47A9-80F3-0F2B0780A2C3}"/>
              </a:ext>
            </a:extLst>
          </p:cNvPr>
          <p:cNvGrpSpPr/>
          <p:nvPr/>
        </p:nvGrpSpPr>
        <p:grpSpPr>
          <a:xfrm>
            <a:off x="3233468" y="3561328"/>
            <a:ext cx="761986" cy="1069959"/>
            <a:chOff x="-551857" y="4191000"/>
            <a:chExt cx="1542457" cy="1144093"/>
          </a:xfrm>
        </p:grpSpPr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C4F8CA5E-4354-4E2A-BF18-A0A12193FF9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BF271DD6-F8E0-43B2-876C-539C774515A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4" name="Straight Arrow Connector 213">
              <a:extLst>
                <a:ext uri="{FF2B5EF4-FFF2-40B4-BE49-F238E27FC236}">
                  <a16:creationId xmlns:a16="http://schemas.microsoft.com/office/drawing/2014/main" id="{BF476F40-BD16-4FBF-A9A6-990E16E1073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15" name="Straight Arrow Connector 214">
              <a:extLst>
                <a:ext uri="{FF2B5EF4-FFF2-40B4-BE49-F238E27FC236}">
                  <a16:creationId xmlns:a16="http://schemas.microsoft.com/office/drawing/2014/main" id="{5BF70405-2769-43F7-AADE-8004491DBE8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5209D0E9-F536-490C-8564-89516BBDA057}"/>
              </a:ext>
            </a:extLst>
          </p:cNvPr>
          <p:cNvGrpSpPr/>
          <p:nvPr/>
        </p:nvGrpSpPr>
        <p:grpSpPr>
          <a:xfrm>
            <a:off x="1925363" y="3277304"/>
            <a:ext cx="2064313" cy="1593360"/>
            <a:chOff x="2067257" y="3969466"/>
            <a:chExt cx="2064313" cy="2051038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7CFF9B8C-F433-46FB-B34E-D2D3FCDF2A2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067257" y="3969466"/>
              <a:ext cx="0" cy="2051038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E44B304-ABDD-4592-B61B-F2DA6E01E1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823465" y="3988351"/>
              <a:ext cx="0" cy="2032153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55B2A7C-A6BE-4D8B-B416-FAE2C0F44AE5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375362" y="3969466"/>
              <a:ext cx="0" cy="2051038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BD30B5-20EF-4FCA-BCB1-8A814B58E3F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131570" y="3988351"/>
              <a:ext cx="0" cy="2032153"/>
            </a:xfrm>
            <a:prstGeom prst="line">
              <a:avLst/>
            </a:prstGeom>
            <a:noFill/>
            <a:ln w="28575" cap="flat" cmpd="sng" algn="ctr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92" name="Rectangle 191">
            <a:extLst>
              <a:ext uri="{FF2B5EF4-FFF2-40B4-BE49-F238E27FC236}">
                <a16:creationId xmlns:a16="http://schemas.microsoft.com/office/drawing/2014/main" id="{CA35E588-0206-4161-B066-E1C11A733B22}"/>
              </a:ext>
            </a:extLst>
          </p:cNvPr>
          <p:cNvSpPr/>
          <p:nvPr/>
        </p:nvSpPr>
        <p:spPr>
          <a:xfrm>
            <a:off x="2959456" y="2953160"/>
            <a:ext cx="561372" cy="3454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FF0000"/>
                </a:solidFill>
              </a:rPr>
              <a:t>fork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09A744BE-B7BD-4238-9FA7-28481DBB1BD8}"/>
              </a:ext>
            </a:extLst>
          </p:cNvPr>
          <p:cNvSpPr/>
          <p:nvPr/>
        </p:nvSpPr>
        <p:spPr>
          <a:xfrm>
            <a:off x="3708205" y="2954636"/>
            <a:ext cx="535724" cy="3454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rgbClr val="0000FF"/>
                </a:solidFill>
              </a:rPr>
              <a:t>join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F4EDBCD9-9A47-414F-A4CF-E5DB95585B4E}"/>
              </a:ext>
            </a:extLst>
          </p:cNvPr>
          <p:cNvSpPr/>
          <p:nvPr/>
        </p:nvSpPr>
        <p:spPr bwMode="auto">
          <a:xfrm>
            <a:off x="3333450" y="3462723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A9BC8BE6-BD8A-4050-B89F-EFDBC374A13A}"/>
              </a:ext>
            </a:extLst>
          </p:cNvPr>
          <p:cNvSpPr/>
          <p:nvPr/>
        </p:nvSpPr>
        <p:spPr bwMode="auto">
          <a:xfrm>
            <a:off x="3333450" y="3817464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CBC1C1A1-AAB4-4A96-84DE-CD300E57D7EC}"/>
              </a:ext>
            </a:extLst>
          </p:cNvPr>
          <p:cNvSpPr/>
          <p:nvPr/>
        </p:nvSpPr>
        <p:spPr bwMode="auto">
          <a:xfrm>
            <a:off x="3333450" y="4176066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200DC96D-7DBF-423F-9FEE-4A430B41FD36}"/>
              </a:ext>
            </a:extLst>
          </p:cNvPr>
          <p:cNvSpPr/>
          <p:nvPr/>
        </p:nvSpPr>
        <p:spPr bwMode="auto">
          <a:xfrm>
            <a:off x="3337199" y="4536487"/>
            <a:ext cx="457200" cy="191674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rPr>
              <a:t>comp</a:t>
            </a:r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789213EB-C9C2-4C21-848C-458356711311}"/>
              </a:ext>
            </a:extLst>
          </p:cNvPr>
          <p:cNvGrpSpPr/>
          <p:nvPr/>
        </p:nvGrpSpPr>
        <p:grpSpPr>
          <a:xfrm>
            <a:off x="2702387" y="3562563"/>
            <a:ext cx="531081" cy="1069959"/>
            <a:chOff x="-551857" y="4191000"/>
            <a:chExt cx="1542457" cy="1144093"/>
          </a:xfrm>
        </p:grpSpPr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F106227E-D3BB-4C57-BA87-C1E3D686ED1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4191000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05" name="Straight Arrow Connector 204">
              <a:extLst>
                <a:ext uri="{FF2B5EF4-FFF2-40B4-BE49-F238E27FC236}">
                  <a16:creationId xmlns:a16="http://schemas.microsoft.com/office/drawing/2014/main" id="{B4C07B45-8718-4CDC-AA18-89170492A76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44426" y="4564399"/>
              <a:ext cx="1535026" cy="2124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05E268DA-7841-4D76-922D-597C091B011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-551857" y="4939921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0D737EAB-2A91-4690-BF86-7E1DEBD7D40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-551857" y="5335093"/>
              <a:ext cx="1542457" cy="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</p:cxnSp>
      </p:grpSp>
      <p:cxnSp>
        <p:nvCxnSpPr>
          <p:cNvPr id="200" name="Straight Arrow Connector 199">
            <a:extLst>
              <a:ext uri="{FF2B5EF4-FFF2-40B4-BE49-F238E27FC236}">
                <a16:creationId xmlns:a16="http://schemas.microsoft.com/office/drawing/2014/main" id="{26F58140-C641-4F1B-8DEB-25CDCD350142}"/>
              </a:ext>
            </a:extLst>
          </p:cNvPr>
          <p:cNvCxnSpPr>
            <a:cxnSpLocks/>
          </p:cNvCxnSpPr>
          <p:nvPr/>
        </p:nvCxnSpPr>
        <p:spPr bwMode="auto">
          <a:xfrm>
            <a:off x="3991919" y="3562755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chemeClr val="tx2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363E6CC4-60FE-4423-81FB-5377C0C01491}"/>
              </a:ext>
            </a:extLst>
          </p:cNvPr>
          <p:cNvCxnSpPr>
            <a:cxnSpLocks/>
          </p:cNvCxnSpPr>
          <p:nvPr/>
        </p:nvCxnSpPr>
        <p:spPr bwMode="auto">
          <a:xfrm flipV="1">
            <a:off x="3994478" y="3911959"/>
            <a:ext cx="528522" cy="1986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2" name="Straight Arrow Connector 201">
            <a:extLst>
              <a:ext uri="{FF2B5EF4-FFF2-40B4-BE49-F238E27FC236}">
                <a16:creationId xmlns:a16="http://schemas.microsoft.com/office/drawing/2014/main" id="{EDC48A35-45F0-44E8-9020-A15D82F206DA}"/>
              </a:ext>
            </a:extLst>
          </p:cNvPr>
          <p:cNvCxnSpPr>
            <a:cxnSpLocks/>
          </p:cNvCxnSpPr>
          <p:nvPr/>
        </p:nvCxnSpPr>
        <p:spPr bwMode="auto">
          <a:xfrm flipV="1">
            <a:off x="3991919" y="4263148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03" name="Straight Arrow Connector 202">
            <a:extLst>
              <a:ext uri="{FF2B5EF4-FFF2-40B4-BE49-F238E27FC236}">
                <a16:creationId xmlns:a16="http://schemas.microsoft.com/office/drawing/2014/main" id="{03052ACC-E225-44D3-B8C5-691C99335737}"/>
              </a:ext>
            </a:extLst>
          </p:cNvPr>
          <p:cNvCxnSpPr>
            <a:cxnSpLocks/>
          </p:cNvCxnSpPr>
          <p:nvPr/>
        </p:nvCxnSpPr>
        <p:spPr bwMode="auto">
          <a:xfrm>
            <a:off x="3991919" y="4632714"/>
            <a:ext cx="531081" cy="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173" name="Rounded Rectangle 542">
            <a:extLst>
              <a:ext uri="{FF2B5EF4-FFF2-40B4-BE49-F238E27FC236}">
                <a16:creationId xmlns:a16="http://schemas.microsoft.com/office/drawing/2014/main" id="{9C623739-ED27-4B0A-9F98-2635BBBA4250}"/>
              </a:ext>
            </a:extLst>
          </p:cNvPr>
          <p:cNvSpPr/>
          <p:nvPr/>
        </p:nvSpPr>
        <p:spPr>
          <a:xfrm>
            <a:off x="342760" y="3398823"/>
            <a:ext cx="858466" cy="30647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0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74" name="Rounded Rectangle 542">
            <a:extLst>
              <a:ext uri="{FF2B5EF4-FFF2-40B4-BE49-F238E27FC236}">
                <a16:creationId xmlns:a16="http://schemas.microsoft.com/office/drawing/2014/main" id="{7F186B71-9755-4D78-AC3E-0B188F978A5B}"/>
              </a:ext>
            </a:extLst>
          </p:cNvPr>
          <p:cNvSpPr/>
          <p:nvPr/>
        </p:nvSpPr>
        <p:spPr>
          <a:xfrm>
            <a:off x="342760" y="3560533"/>
            <a:ext cx="858466" cy="14746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0</a:t>
            </a:r>
          </a:p>
        </p:txBody>
      </p:sp>
      <p:sp>
        <p:nvSpPr>
          <p:cNvPr id="175" name="Rounded Rectangle 542">
            <a:extLst>
              <a:ext uri="{FF2B5EF4-FFF2-40B4-BE49-F238E27FC236}">
                <a16:creationId xmlns:a16="http://schemas.microsoft.com/office/drawing/2014/main" id="{799013B5-5388-42B3-91D9-DCA3604F2CDF}"/>
              </a:ext>
            </a:extLst>
          </p:cNvPr>
          <p:cNvSpPr/>
          <p:nvPr/>
        </p:nvSpPr>
        <p:spPr>
          <a:xfrm>
            <a:off x="346796" y="3758207"/>
            <a:ext cx="858466" cy="30647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1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76" name="Rounded Rectangle 542">
            <a:extLst>
              <a:ext uri="{FF2B5EF4-FFF2-40B4-BE49-F238E27FC236}">
                <a16:creationId xmlns:a16="http://schemas.microsoft.com/office/drawing/2014/main" id="{EAD6A48C-7196-49C5-8627-3C143128186F}"/>
              </a:ext>
            </a:extLst>
          </p:cNvPr>
          <p:cNvSpPr/>
          <p:nvPr/>
        </p:nvSpPr>
        <p:spPr>
          <a:xfrm>
            <a:off x="346796" y="3919917"/>
            <a:ext cx="858466" cy="14746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1</a:t>
            </a:r>
          </a:p>
        </p:txBody>
      </p:sp>
      <p:sp>
        <p:nvSpPr>
          <p:cNvPr id="177" name="Rounded Rectangle 542">
            <a:extLst>
              <a:ext uri="{FF2B5EF4-FFF2-40B4-BE49-F238E27FC236}">
                <a16:creationId xmlns:a16="http://schemas.microsoft.com/office/drawing/2014/main" id="{D5DB322C-9419-46CB-92C6-FA615261ACCA}"/>
              </a:ext>
            </a:extLst>
          </p:cNvPr>
          <p:cNvSpPr/>
          <p:nvPr/>
        </p:nvSpPr>
        <p:spPr>
          <a:xfrm>
            <a:off x="350744" y="4123814"/>
            <a:ext cx="858466" cy="30647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2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78" name="Rounded Rectangle 542">
            <a:extLst>
              <a:ext uri="{FF2B5EF4-FFF2-40B4-BE49-F238E27FC236}">
                <a16:creationId xmlns:a16="http://schemas.microsoft.com/office/drawing/2014/main" id="{39D0CB57-67A1-4D19-8B91-480D3D7536D7}"/>
              </a:ext>
            </a:extLst>
          </p:cNvPr>
          <p:cNvSpPr/>
          <p:nvPr/>
        </p:nvSpPr>
        <p:spPr>
          <a:xfrm>
            <a:off x="350744" y="4285524"/>
            <a:ext cx="858466" cy="14746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2</a:t>
            </a:r>
          </a:p>
        </p:txBody>
      </p:sp>
      <p:sp>
        <p:nvSpPr>
          <p:cNvPr id="179" name="Rounded Rectangle 542">
            <a:extLst>
              <a:ext uri="{FF2B5EF4-FFF2-40B4-BE49-F238E27FC236}">
                <a16:creationId xmlns:a16="http://schemas.microsoft.com/office/drawing/2014/main" id="{B5E9169C-F7DF-4513-AE2C-5454BE2CDFB3}"/>
              </a:ext>
            </a:extLst>
          </p:cNvPr>
          <p:cNvSpPr/>
          <p:nvPr/>
        </p:nvSpPr>
        <p:spPr>
          <a:xfrm>
            <a:off x="344702" y="4483198"/>
            <a:ext cx="858466" cy="306475"/>
          </a:xfrm>
          <a:prstGeom prst="roundRect">
            <a:avLst>
              <a:gd name="adj" fmla="val 0"/>
            </a:avLst>
          </a:prstGeom>
          <a:solidFill>
            <a:schemeClr val="accent5">
              <a:lumMod val="20000"/>
              <a:lumOff val="80000"/>
            </a:schemeClr>
          </a:solidFill>
          <a:ln w="31750" cap="flat" cmpd="sng" algn="ctr">
            <a:solidFill>
              <a:schemeClr val="accent5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Thread 3</a:t>
            </a:r>
          </a:p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80" name="Rounded Rectangle 542">
            <a:extLst>
              <a:ext uri="{FF2B5EF4-FFF2-40B4-BE49-F238E27FC236}">
                <a16:creationId xmlns:a16="http://schemas.microsoft.com/office/drawing/2014/main" id="{4A6B90D6-68D7-47A4-B489-2BB4BC21E601}"/>
              </a:ext>
            </a:extLst>
          </p:cNvPr>
          <p:cNvSpPr/>
          <p:nvPr/>
        </p:nvSpPr>
        <p:spPr>
          <a:xfrm>
            <a:off x="344702" y="4644908"/>
            <a:ext cx="858466" cy="147467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lIns="0" r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Scheduler 3</a:t>
            </a:r>
          </a:p>
        </p:txBody>
      </p:sp>
      <p:sp>
        <p:nvSpPr>
          <p:cNvPr id="251" name="Rectangle 250">
            <a:extLst>
              <a:ext uri="{FF2B5EF4-FFF2-40B4-BE49-F238E27FC236}">
                <a16:creationId xmlns:a16="http://schemas.microsoft.com/office/drawing/2014/main" id="{E431344A-B982-40B5-8F47-00A686C0C820}"/>
              </a:ext>
            </a:extLst>
          </p:cNvPr>
          <p:cNvSpPr/>
          <p:nvPr/>
        </p:nvSpPr>
        <p:spPr>
          <a:xfrm>
            <a:off x="195773" y="2653648"/>
            <a:ext cx="25665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BOLT (</a:t>
            </a:r>
            <a:r>
              <a:rPr lang="en-US" b="1" dirty="0">
                <a:solidFill>
                  <a:srgbClr val="FF0000"/>
                </a:solidFill>
                <a:cs typeface="Arial" panose="020B0604020202020204" pitchFamily="34" charset="0"/>
              </a:rPr>
              <a:t>hybrid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)</a:t>
            </a:r>
            <a:endParaRPr lang="en-US" b="1" dirty="0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2E133D7A-5102-4552-9522-3480E0F05F66}"/>
              </a:ext>
            </a:extLst>
          </p:cNvPr>
          <p:cNvGrpSpPr/>
          <p:nvPr/>
        </p:nvGrpSpPr>
        <p:grpSpPr>
          <a:xfrm>
            <a:off x="2578748" y="4707412"/>
            <a:ext cx="1121472" cy="430887"/>
            <a:chOff x="2578748" y="5479861"/>
            <a:chExt cx="1121472" cy="430887"/>
          </a:xfrm>
        </p:grpSpPr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D6572E43-F7F8-4E18-B594-D3B54C1468A7}"/>
                </a:ext>
              </a:extLst>
            </p:cNvPr>
            <p:cNvSpPr/>
            <p:nvPr/>
          </p:nvSpPr>
          <p:spPr bwMode="auto">
            <a:xfrm>
              <a:off x="2764733" y="5521728"/>
              <a:ext cx="935487" cy="306102"/>
            </a:xfrm>
            <a:prstGeom prst="rect">
              <a:avLst/>
            </a:prstGeom>
            <a:solidFill>
              <a:schemeClr val="bg1"/>
            </a:solidFill>
            <a:ln w="158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Inconsolata" panose="020B0609030003000000" pitchFamily="49" charset="0"/>
              </a:endParaRP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4C35C1A8-71A7-419D-874D-2D6B1E88B512}"/>
                </a:ext>
              </a:extLst>
            </p:cNvPr>
            <p:cNvSpPr/>
            <p:nvPr/>
          </p:nvSpPr>
          <p:spPr>
            <a:xfrm>
              <a:off x="2578748" y="5479861"/>
              <a:ext cx="1121472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  <a:t>     busy wait</a:t>
              </a:r>
              <a:br>
                <a:rPr lang="en-US" sz="1400" dirty="0">
                  <a:solidFill>
                    <a:srgbClr val="FF0000"/>
                  </a:solidFill>
                  <a:cs typeface="Arial" panose="020B0604020202020204" pitchFamily="34" charset="0"/>
                </a:rPr>
              </a:br>
              <a:r>
                <a:rPr lang="en-US" sz="1400" dirty="0">
                  <a:solidFill>
                    <a:srgbClr val="00B050"/>
                  </a:solidFill>
                  <a:cs typeface="Arial" panose="020B0604020202020204" pitchFamily="34" charset="0"/>
                </a:rPr>
                <a:t>+ find next ULT</a:t>
              </a:r>
              <a:endParaRPr lang="en-US" sz="1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A3E20975-5A93-4AE8-A9AA-C09F93B86EF9}"/>
              </a:ext>
            </a:extLst>
          </p:cNvPr>
          <p:cNvGrpSpPr/>
          <p:nvPr/>
        </p:nvGrpSpPr>
        <p:grpSpPr>
          <a:xfrm>
            <a:off x="2728666" y="3909618"/>
            <a:ext cx="409507" cy="720755"/>
            <a:chOff x="4556998" y="4682067"/>
            <a:chExt cx="531081" cy="720755"/>
          </a:xfrm>
        </p:grpSpPr>
        <p:cxnSp>
          <p:nvCxnSpPr>
            <p:cNvPr id="254" name="Straight Arrow Connector 253">
              <a:extLst>
                <a:ext uri="{FF2B5EF4-FFF2-40B4-BE49-F238E27FC236}">
                  <a16:creationId xmlns:a16="http://schemas.microsoft.com/office/drawing/2014/main" id="{13644D0E-9765-4C0C-A75D-FA0477DB88D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9557" y="4682067"/>
              <a:ext cx="528522" cy="1986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5" name="Straight Arrow Connector 254">
              <a:extLst>
                <a:ext uri="{FF2B5EF4-FFF2-40B4-BE49-F238E27FC236}">
                  <a16:creationId xmlns:a16="http://schemas.microsoft.com/office/drawing/2014/main" id="{3F1B24D2-958F-49F1-B395-73BF8AB837C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6998" y="5033256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6" name="Straight Arrow Connector 255">
              <a:extLst>
                <a:ext uri="{FF2B5EF4-FFF2-40B4-BE49-F238E27FC236}">
                  <a16:creationId xmlns:a16="http://schemas.microsoft.com/office/drawing/2014/main" id="{D9432F4C-C1F4-45BD-9C00-588B4090FF8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6998" y="5402822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3F36777E-6EDA-4BC2-847D-D54370272944}"/>
              </a:ext>
            </a:extLst>
          </p:cNvPr>
          <p:cNvGrpSpPr/>
          <p:nvPr/>
        </p:nvGrpSpPr>
        <p:grpSpPr>
          <a:xfrm>
            <a:off x="1398172" y="3907189"/>
            <a:ext cx="409507" cy="720755"/>
            <a:chOff x="4556998" y="4682067"/>
            <a:chExt cx="531081" cy="720755"/>
          </a:xfrm>
        </p:grpSpPr>
        <p:cxnSp>
          <p:nvCxnSpPr>
            <p:cNvPr id="262" name="Straight Arrow Connector 261">
              <a:extLst>
                <a:ext uri="{FF2B5EF4-FFF2-40B4-BE49-F238E27FC236}">
                  <a16:creationId xmlns:a16="http://schemas.microsoft.com/office/drawing/2014/main" id="{84EB5A85-1DEA-48E1-8591-7095D1DB68B8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9557" y="4682067"/>
              <a:ext cx="528522" cy="1986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3" name="Straight Arrow Connector 262">
              <a:extLst>
                <a:ext uri="{FF2B5EF4-FFF2-40B4-BE49-F238E27FC236}">
                  <a16:creationId xmlns:a16="http://schemas.microsoft.com/office/drawing/2014/main" id="{0FFE3E2B-D46B-4132-8E24-B4B195F62EB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6998" y="5033256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4" name="Straight Arrow Connector 263">
              <a:extLst>
                <a:ext uri="{FF2B5EF4-FFF2-40B4-BE49-F238E27FC236}">
                  <a16:creationId xmlns:a16="http://schemas.microsoft.com/office/drawing/2014/main" id="{9C40B375-035F-495F-B78C-9DAD36A5629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6998" y="5402822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C481768D-B008-4057-9CBC-5D10AE2F27B5}"/>
              </a:ext>
            </a:extLst>
          </p:cNvPr>
          <p:cNvGrpSpPr/>
          <p:nvPr/>
        </p:nvGrpSpPr>
        <p:grpSpPr>
          <a:xfrm>
            <a:off x="4001420" y="3908816"/>
            <a:ext cx="409507" cy="720755"/>
            <a:chOff x="4556998" y="4682067"/>
            <a:chExt cx="531081" cy="720755"/>
          </a:xfrm>
        </p:grpSpPr>
        <p:cxnSp>
          <p:nvCxnSpPr>
            <p:cNvPr id="266" name="Straight Arrow Connector 265">
              <a:extLst>
                <a:ext uri="{FF2B5EF4-FFF2-40B4-BE49-F238E27FC236}">
                  <a16:creationId xmlns:a16="http://schemas.microsoft.com/office/drawing/2014/main" id="{E886F69D-62F5-4142-8888-93B3478925B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9557" y="4682067"/>
              <a:ext cx="528522" cy="1986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5FB0904A-09F8-47AE-AD74-ED8E3A1B758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56998" y="5033256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ECCB8DB9-F9AD-4F5B-99DD-EFBEF0A6AC4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6998" y="5402822"/>
              <a:ext cx="531081" cy="0"/>
            </a:xfrm>
            <a:prstGeom prst="straightConnector1">
              <a:avLst/>
            </a:prstGeom>
            <a:noFill/>
            <a:ln w="44450" cap="flat" cmpd="sng" algn="ctr">
              <a:solidFill>
                <a:srgbClr val="00B05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272" name="Straight Arrow Connector 271">
            <a:extLst>
              <a:ext uri="{FF2B5EF4-FFF2-40B4-BE49-F238E27FC236}">
                <a16:creationId xmlns:a16="http://schemas.microsoft.com/office/drawing/2014/main" id="{98266FF4-28CC-41A3-B827-7FEEB6CA035F}"/>
              </a:ext>
            </a:extLst>
          </p:cNvPr>
          <p:cNvCxnSpPr>
            <a:cxnSpLocks/>
          </p:cNvCxnSpPr>
          <p:nvPr/>
        </p:nvCxnSpPr>
        <p:spPr bwMode="auto">
          <a:xfrm>
            <a:off x="2126447" y="2459475"/>
            <a:ext cx="677606" cy="536336"/>
          </a:xfrm>
          <a:prstGeom prst="straightConnector1">
            <a:avLst/>
          </a:prstGeom>
          <a:noFill/>
          <a:ln w="635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2F8BE8D0-1BA2-41B1-A3B2-6F415CAD5F73}"/>
              </a:ext>
            </a:extLst>
          </p:cNvPr>
          <p:cNvCxnSpPr>
            <a:cxnSpLocks/>
            <a:stCxn id="23" idx="1"/>
          </p:cNvCxnSpPr>
          <p:nvPr/>
        </p:nvCxnSpPr>
        <p:spPr bwMode="auto">
          <a:xfrm flipH="1">
            <a:off x="3097931" y="2356425"/>
            <a:ext cx="1514192" cy="643697"/>
          </a:xfrm>
          <a:prstGeom prst="straightConnector1">
            <a:avLst/>
          </a:prstGeom>
          <a:noFill/>
          <a:ln w="635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sp>
        <p:nvSpPr>
          <p:cNvPr id="277" name="Rectangle 276">
            <a:extLst>
              <a:ext uri="{FF2B5EF4-FFF2-40B4-BE49-F238E27FC236}">
                <a16:creationId xmlns:a16="http://schemas.microsoft.com/office/drawing/2014/main" id="{B760A57C-3565-44B9-9055-8366C7EC78C8}"/>
              </a:ext>
            </a:extLst>
          </p:cNvPr>
          <p:cNvSpPr/>
          <p:nvPr/>
        </p:nvSpPr>
        <p:spPr bwMode="auto">
          <a:xfrm>
            <a:off x="5293118" y="3344746"/>
            <a:ext cx="3241282" cy="383737"/>
          </a:xfrm>
          <a:prstGeom prst="rect">
            <a:avLst/>
          </a:prstGeom>
          <a:noFill/>
          <a:ln w="222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01D35BEA-7041-4AD7-B68A-5530153738D7}"/>
              </a:ext>
            </a:extLst>
          </p:cNvPr>
          <p:cNvSpPr/>
          <p:nvPr/>
        </p:nvSpPr>
        <p:spPr bwMode="auto">
          <a:xfrm>
            <a:off x="5293118" y="3762766"/>
            <a:ext cx="3241282" cy="782359"/>
          </a:xfrm>
          <a:prstGeom prst="rect">
            <a:avLst/>
          </a:prstGeom>
          <a:noFill/>
          <a:ln w="22225" cap="flat" cmpd="sng" algn="ctr">
            <a:solidFill>
              <a:srgbClr val="00B05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82" name="Rectangle 281">
            <a:extLst>
              <a:ext uri="{FF2B5EF4-FFF2-40B4-BE49-F238E27FC236}">
                <a16:creationId xmlns:a16="http://schemas.microsoft.com/office/drawing/2014/main" id="{806D22B7-4E7F-4E17-B0C8-252497ECD961}"/>
              </a:ext>
            </a:extLst>
          </p:cNvPr>
          <p:cNvSpPr/>
          <p:nvPr/>
        </p:nvSpPr>
        <p:spPr bwMode="auto">
          <a:xfrm>
            <a:off x="4686300" y="5228767"/>
            <a:ext cx="1638300" cy="364297"/>
          </a:xfrm>
          <a:prstGeom prst="rect">
            <a:avLst/>
          </a:prstGeom>
          <a:noFill/>
          <a:ln w="22225" cap="flat" cmpd="sng" algn="ctr">
            <a:solidFill>
              <a:srgbClr val="00B05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83" name="Rectangle 282">
            <a:extLst>
              <a:ext uri="{FF2B5EF4-FFF2-40B4-BE49-F238E27FC236}">
                <a16:creationId xmlns:a16="http://schemas.microsoft.com/office/drawing/2014/main" id="{4BD9D56B-163A-4EA0-9D3F-BC57BF9D4CC4}"/>
              </a:ext>
            </a:extLst>
          </p:cNvPr>
          <p:cNvSpPr/>
          <p:nvPr/>
        </p:nvSpPr>
        <p:spPr bwMode="auto">
          <a:xfrm>
            <a:off x="2853816" y="5223733"/>
            <a:ext cx="1325863" cy="369332"/>
          </a:xfrm>
          <a:prstGeom prst="rect">
            <a:avLst/>
          </a:prstGeom>
          <a:noFill/>
          <a:ln w="222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84" name="Speech Bubble: Rectangle with Corners Rounded 283">
            <a:extLst>
              <a:ext uri="{FF2B5EF4-FFF2-40B4-BE49-F238E27FC236}">
                <a16:creationId xmlns:a16="http://schemas.microsoft.com/office/drawing/2014/main" id="{92C5C31A-9428-4B80-A9B7-E5B3278058F5}"/>
              </a:ext>
            </a:extLst>
          </p:cNvPr>
          <p:cNvSpPr/>
          <p:nvPr/>
        </p:nvSpPr>
        <p:spPr bwMode="auto">
          <a:xfrm>
            <a:off x="5588088" y="4640401"/>
            <a:ext cx="3467100" cy="523280"/>
          </a:xfrm>
          <a:prstGeom prst="wedgeRoundRectCallout">
            <a:avLst>
              <a:gd name="adj1" fmla="val -15180"/>
              <a:gd name="adj2" fmla="val -60788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This technique is not applicable to OS-level threads since the scheduler is not revealed.</a:t>
            </a:r>
            <a:endParaRPr kumimoji="0" lang="en-US" sz="14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85" name="Ribbon: Tilted Up 284">
            <a:extLst>
              <a:ext uri="{FF2B5EF4-FFF2-40B4-BE49-F238E27FC236}">
                <a16:creationId xmlns:a16="http://schemas.microsoft.com/office/drawing/2014/main" id="{20ED5711-965B-45BF-B35A-F6D96D1034B6}"/>
              </a:ext>
            </a:extLst>
          </p:cNvPr>
          <p:cNvSpPr/>
          <p:nvPr/>
        </p:nvSpPr>
        <p:spPr>
          <a:xfrm rot="20700000">
            <a:off x="316967" y="2451779"/>
            <a:ext cx="629047" cy="333226"/>
          </a:xfrm>
          <a:prstGeom prst="ribbon2">
            <a:avLst>
              <a:gd name="adj1" fmla="val 21862"/>
              <a:gd name="adj2" fmla="val 72361"/>
            </a:avLst>
          </a:prstGeom>
          <a:gradFill flip="none" rotWithShape="1">
            <a:gsLst>
              <a:gs pos="54000">
                <a:srgbClr val="FFC000">
                  <a:lumMod val="74000"/>
                </a:srgbClr>
              </a:gs>
              <a:gs pos="67000">
                <a:srgbClr val="FFC000">
                  <a:lumMod val="40000"/>
                  <a:lumOff val="60000"/>
                </a:srgbClr>
              </a:gs>
              <a:gs pos="80000">
                <a:srgbClr val="FFC000">
                  <a:lumMod val="75000"/>
                </a:srgbClr>
              </a:gs>
            </a:gsLst>
            <a:lin ang="14400000" scaled="0"/>
            <a:tileRect/>
          </a:gradFill>
          <a:ln w="12700" cap="flat" cmpd="sng" algn="ctr">
            <a:solidFill>
              <a:srgbClr val="FFC000">
                <a:lumMod val="50000"/>
              </a:srgbClr>
            </a:solidFill>
            <a:prstDash val="solid"/>
            <a:miter lim="800000"/>
          </a:ln>
          <a:effectLst/>
        </p:spPr>
        <p:txBody>
          <a:bodyPr lIns="36000" tIns="0" rIns="36000" bIns="0"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小塚ゴシック Pro R"/>
                <a:cs typeface="Arial" panose="020B0604020202020204" pitchFamily="34" charset="0"/>
              </a:rPr>
              <a:t>New</a:t>
            </a:r>
          </a:p>
        </p:txBody>
      </p:sp>
    </p:spTree>
    <p:extLst>
      <p:ext uri="{BB962C8B-B14F-4D97-AF65-F5344CB8AC3E}">
        <p14:creationId xmlns:p14="http://schemas.microsoft.com/office/powerpoint/2010/main" val="22199384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C5318-ECCE-46A8-91BD-FE4B2DB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of Hybrid: Flat and Nested</a:t>
            </a:r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F850FA17-E3FF-4690-BD5C-C3821FF63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961072"/>
            <a:ext cx="8229600" cy="1796550"/>
          </a:xfrm>
        </p:spPr>
        <p:txBody>
          <a:bodyPr/>
          <a:lstStyle/>
          <a:p>
            <a:r>
              <a:rPr lang="en-US" dirty="0"/>
              <a:t>BOLT (hybrid wait </a:t>
            </a:r>
            <a:r>
              <a:rPr lang="en-US" dirty="0" err="1"/>
              <a:t>polocy</a:t>
            </a:r>
            <a:r>
              <a:rPr lang="en-US" dirty="0"/>
              <a:t>) is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always most efficient in both flat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and nested cases.</a:t>
            </a:r>
          </a:p>
          <a:p>
            <a:pPr lvl="1"/>
            <a:r>
              <a:rPr lang="en-US" dirty="0"/>
              <a:t>We suggest a new keyword “auto”</a:t>
            </a:r>
            <a:br>
              <a:rPr lang="en-US" dirty="0"/>
            </a:br>
            <a:r>
              <a:rPr lang="en-US" dirty="0"/>
              <a:t>so that the runtime can choose</a:t>
            </a:r>
            <a:br>
              <a:rPr lang="en-US" dirty="0"/>
            </a:br>
            <a:r>
              <a:rPr lang="en-US" dirty="0"/>
              <a:t>the implementation.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54A8D-0034-4BF0-AEBD-A1EBDF677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982CDF-C101-44CA-98A4-54264F7EE6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F4772455-19FF-4BA1-8327-CB4367F6199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2998648"/>
              </p:ext>
            </p:extLst>
          </p:nvPr>
        </p:nvGraphicFramePr>
        <p:xfrm>
          <a:off x="76531" y="879657"/>
          <a:ext cx="4572000" cy="2015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9B227618-42D2-4C61-9249-C99F44BACB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6726337"/>
              </p:ext>
            </p:extLst>
          </p:nvPr>
        </p:nvGraphicFramePr>
        <p:xfrm>
          <a:off x="4382825" y="873694"/>
          <a:ext cx="4572000" cy="2015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719B8A2B-1D65-4DE6-A54A-3CCFCE7204E8}"/>
              </a:ext>
            </a:extLst>
          </p:cNvPr>
          <p:cNvSpPr/>
          <p:nvPr/>
        </p:nvSpPr>
        <p:spPr>
          <a:xfrm>
            <a:off x="1823948" y="799816"/>
            <a:ext cx="50248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150</a:t>
            </a:r>
            <a:endParaRPr lang="en-US" sz="1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F1F4287-1801-48B9-8027-5B72F351C386}"/>
              </a:ext>
            </a:extLst>
          </p:cNvPr>
          <p:cNvSpPr/>
          <p:nvPr/>
        </p:nvSpPr>
        <p:spPr>
          <a:xfrm>
            <a:off x="6046560" y="785685"/>
            <a:ext cx="77100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~650,000</a:t>
            </a:r>
            <a:endParaRPr lang="en-US" sz="11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A0F7A6-8C8B-4E0C-B5F0-6F370679B0FA}"/>
              </a:ext>
            </a:extLst>
          </p:cNvPr>
          <p:cNvSpPr/>
          <p:nvPr/>
        </p:nvSpPr>
        <p:spPr>
          <a:xfrm>
            <a:off x="469713" y="2902382"/>
            <a:ext cx="4038600" cy="83099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i++)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E153EA7-E151-4438-89BA-5C6987764EC5}"/>
              </a:ext>
            </a:extLst>
          </p:cNvPr>
          <p:cNvSpPr/>
          <p:nvPr/>
        </p:nvSpPr>
        <p:spPr>
          <a:xfrm>
            <a:off x="4876800" y="2902382"/>
            <a:ext cx="4038600" cy="6463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 (int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78536C1-E02D-4B54-8198-04FC88EA20D9}"/>
              </a:ext>
            </a:extLst>
          </p:cNvPr>
          <p:cNvSpPr/>
          <p:nvPr/>
        </p:nvSpPr>
        <p:spPr>
          <a:xfrm>
            <a:off x="3201828" y="2482440"/>
            <a:ext cx="1447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Flat</a:t>
            </a:r>
            <a:endParaRPr lang="en-US" sz="16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FC5C813-87AC-4B0B-944B-9CDEB4919AE7}"/>
              </a:ext>
            </a:extLst>
          </p:cNvPr>
          <p:cNvSpPr/>
          <p:nvPr/>
        </p:nvSpPr>
        <p:spPr>
          <a:xfrm>
            <a:off x="7590514" y="2495925"/>
            <a:ext cx="1447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</a:t>
            </a:r>
            <a:endParaRPr lang="en-US" sz="1600" b="1" dirty="0">
              <a:solidFill>
                <a:schemeClr val="bg2">
                  <a:lumMod val="10000"/>
                </a:schemeClr>
              </a:solidFill>
            </a:endParaRPr>
          </a:p>
        </p:txBody>
      </p:sp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CC41C192-68F5-4965-968B-756D2408D2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9037234"/>
              </p:ext>
            </p:extLst>
          </p:nvPr>
        </p:nvGraphicFramePr>
        <p:xfrm>
          <a:off x="5337589" y="3649398"/>
          <a:ext cx="3581400" cy="28613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5" name="Rectangle 34">
            <a:extLst>
              <a:ext uri="{FF2B5EF4-FFF2-40B4-BE49-F238E27FC236}">
                <a16:creationId xmlns:a16="http://schemas.microsoft.com/office/drawing/2014/main" id="{A6B3AD3D-A44B-4A85-94A8-C6C93D0E4189}"/>
              </a:ext>
            </a:extLst>
          </p:cNvPr>
          <p:cNvSpPr/>
          <p:nvPr/>
        </p:nvSpPr>
        <p:spPr>
          <a:xfrm>
            <a:off x="5925634" y="3690694"/>
            <a:ext cx="20581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Regions</a:t>
            </a:r>
            <a:b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(no computation)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6" name="Heptagon 15">
            <a:extLst>
              <a:ext uri="{FF2B5EF4-FFF2-40B4-BE49-F238E27FC236}">
                <a16:creationId xmlns:a16="http://schemas.microsoft.com/office/drawing/2014/main" id="{4F85F8E3-4A20-4B91-AF85-1B9BE2531204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3E45354-F87C-4056-9C09-3DD03A32433C}"/>
              </a:ext>
            </a:extLst>
          </p:cNvPr>
          <p:cNvSpPr/>
          <p:nvPr/>
        </p:nvSpPr>
        <p:spPr bwMode="auto">
          <a:xfrm rot="5400000">
            <a:off x="7451002" y="508390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67E649-E96D-4E9A-B868-73CB5759E827}"/>
              </a:ext>
            </a:extLst>
          </p:cNvPr>
          <p:cNvSpPr/>
          <p:nvPr/>
        </p:nvSpPr>
        <p:spPr>
          <a:xfrm>
            <a:off x="7844570" y="547003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15364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>
        <p:bldAsOne/>
      </p:bldGraphic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D1B70-55D2-45DC-8F33-ED659007D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35838"/>
            <a:ext cx="8229600" cy="930163"/>
          </a:xfrm>
        </p:spPr>
        <p:txBody>
          <a:bodyPr/>
          <a:lstStyle/>
          <a:p>
            <a:r>
              <a:rPr lang="en-US" dirty="0"/>
              <a:t>OpenMP parallelizes </a:t>
            </a:r>
            <a:r>
              <a:rPr lang="en-US" dirty="0">
                <a:solidFill>
                  <a:srgbClr val="FF0000"/>
                </a:solidFill>
              </a:rPr>
              <a:t>multiple software stacks</a:t>
            </a:r>
            <a:r>
              <a:rPr lang="en-US" dirty="0"/>
              <a:t>.</a:t>
            </a:r>
          </a:p>
          <a:p>
            <a:r>
              <a:rPr lang="en-US" dirty="0"/>
              <a:t>Nested parallel regions create OpenMP threads </a:t>
            </a:r>
            <a:r>
              <a:rPr lang="en-US" dirty="0">
                <a:solidFill>
                  <a:srgbClr val="FF0000"/>
                </a:solidFill>
              </a:rPr>
              <a:t>exponentially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4E0C1-8505-4B7C-A6A9-217C8EB118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BCDF6-D833-4CAD-B421-71792C7476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6" name="Title 45">
            <a:extLst>
              <a:ext uri="{FF2B5EF4-FFF2-40B4-BE49-F238E27FC236}">
                <a16:creationId xmlns:a16="http://schemas.microsoft.com/office/drawing/2014/main" id="{B4DA4A18-BA5D-4046-9714-558E60007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Unintentional Nested OpenMP Parallel Regions</a:t>
            </a:r>
          </a:p>
        </p:txBody>
      </p:sp>
      <p:sp>
        <p:nvSpPr>
          <p:cNvPr id="47" name="Rounded Rectangle 540">
            <a:extLst>
              <a:ext uri="{FF2B5EF4-FFF2-40B4-BE49-F238E27FC236}">
                <a16:creationId xmlns:a16="http://schemas.microsoft.com/office/drawing/2014/main" id="{74DEC9BB-1340-4F65-BF96-10E9728999E8}"/>
              </a:ext>
            </a:extLst>
          </p:cNvPr>
          <p:cNvSpPr/>
          <p:nvPr/>
        </p:nvSpPr>
        <p:spPr>
          <a:xfrm>
            <a:off x="5467353" y="2745961"/>
            <a:ext cx="1314448" cy="361833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High-Level Runtime System</a:t>
            </a:r>
          </a:p>
        </p:txBody>
      </p:sp>
      <p:sp>
        <p:nvSpPr>
          <p:cNvPr id="48" name="Rounded Rectangle 540">
            <a:extLst>
              <a:ext uri="{FF2B5EF4-FFF2-40B4-BE49-F238E27FC236}">
                <a16:creationId xmlns:a16="http://schemas.microsoft.com/office/drawing/2014/main" id="{D3E7820A-36F8-4179-BC0C-142C1F9719E4}"/>
              </a:ext>
            </a:extLst>
          </p:cNvPr>
          <p:cNvSpPr/>
          <p:nvPr/>
        </p:nvSpPr>
        <p:spPr>
          <a:xfrm>
            <a:off x="5467351" y="3203044"/>
            <a:ext cx="3333013" cy="361833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Runtime System</a:t>
            </a:r>
          </a:p>
        </p:txBody>
      </p:sp>
      <p:sp>
        <p:nvSpPr>
          <p:cNvPr id="49" name="L-Shape 48">
            <a:extLst>
              <a:ext uri="{FF2B5EF4-FFF2-40B4-BE49-F238E27FC236}">
                <a16:creationId xmlns:a16="http://schemas.microsoft.com/office/drawing/2014/main" id="{15C7071C-C0A3-49DA-9572-9E5DF4646B94}"/>
              </a:ext>
            </a:extLst>
          </p:cNvPr>
          <p:cNvSpPr/>
          <p:nvPr/>
        </p:nvSpPr>
        <p:spPr>
          <a:xfrm rot="5400000" flipV="1">
            <a:off x="6027273" y="347003"/>
            <a:ext cx="2232221" cy="3313964"/>
          </a:xfrm>
          <a:prstGeom prst="corner">
            <a:avLst>
              <a:gd name="adj1" fmla="val 85436"/>
              <a:gd name="adj2" fmla="val 78295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cs typeface="Helvetica" panose="020B0604020202020204" pitchFamily="34" charset="0"/>
            </a:endParaRPr>
          </a:p>
        </p:txBody>
      </p:sp>
      <p:sp>
        <p:nvSpPr>
          <p:cNvPr id="50" name="Rounded Rectangle 552">
            <a:extLst>
              <a:ext uri="{FF2B5EF4-FFF2-40B4-BE49-F238E27FC236}">
                <a16:creationId xmlns:a16="http://schemas.microsoft.com/office/drawing/2014/main" id="{96DA3BD6-57B7-4795-B27A-B22BE8CEF9A3}"/>
              </a:ext>
            </a:extLst>
          </p:cNvPr>
          <p:cNvSpPr/>
          <p:nvPr/>
        </p:nvSpPr>
        <p:spPr>
          <a:xfrm>
            <a:off x="5599965" y="1384605"/>
            <a:ext cx="2190013" cy="568423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Scientific Library</a:t>
            </a:r>
          </a:p>
        </p:txBody>
      </p:sp>
      <p:sp>
        <p:nvSpPr>
          <p:cNvPr id="51" name="Rounded Rectangle 540">
            <a:extLst>
              <a:ext uri="{FF2B5EF4-FFF2-40B4-BE49-F238E27FC236}">
                <a16:creationId xmlns:a16="http://schemas.microsoft.com/office/drawing/2014/main" id="{C4EA0D2C-3E52-4AF0-A1C9-CED694308F09}"/>
              </a:ext>
            </a:extLst>
          </p:cNvPr>
          <p:cNvSpPr/>
          <p:nvPr/>
        </p:nvSpPr>
        <p:spPr>
          <a:xfrm>
            <a:off x="6128603" y="2054628"/>
            <a:ext cx="1104164" cy="47605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>
                <a:lumMod val="75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Math Library A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0D5C123-E514-47F8-B576-AD969AA7A006}"/>
              </a:ext>
            </a:extLst>
          </p:cNvPr>
          <p:cNvSpPr/>
          <p:nvPr/>
        </p:nvSpPr>
        <p:spPr>
          <a:xfrm>
            <a:off x="6512049" y="884641"/>
            <a:ext cx="12795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User Applications</a:t>
            </a:r>
          </a:p>
        </p:txBody>
      </p:sp>
      <p:sp>
        <p:nvSpPr>
          <p:cNvPr id="53" name="Rounded Rectangle 540">
            <a:extLst>
              <a:ext uri="{FF2B5EF4-FFF2-40B4-BE49-F238E27FC236}">
                <a16:creationId xmlns:a16="http://schemas.microsoft.com/office/drawing/2014/main" id="{4319E071-13BE-4D1F-AAE2-F7AC1C374C09}"/>
              </a:ext>
            </a:extLst>
          </p:cNvPr>
          <p:cNvSpPr/>
          <p:nvPr/>
        </p:nvSpPr>
        <p:spPr>
          <a:xfrm>
            <a:off x="7315201" y="2054628"/>
            <a:ext cx="1104164" cy="47605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>
                <a:lumMod val="75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Math Library B</a:t>
            </a:r>
          </a:p>
        </p:txBody>
      </p:sp>
      <p:sp>
        <p:nvSpPr>
          <p:cNvPr id="54" name="Rounded Rectangle 540">
            <a:extLst>
              <a:ext uri="{FF2B5EF4-FFF2-40B4-BE49-F238E27FC236}">
                <a16:creationId xmlns:a16="http://schemas.microsoft.com/office/drawing/2014/main" id="{754326E8-FBCB-4581-A7A4-A8BD858ED956}"/>
              </a:ext>
            </a:extLst>
          </p:cNvPr>
          <p:cNvSpPr/>
          <p:nvPr/>
        </p:nvSpPr>
        <p:spPr>
          <a:xfrm>
            <a:off x="6324601" y="1150542"/>
            <a:ext cx="236219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55" name="Rounded Rectangle 540">
            <a:extLst>
              <a:ext uri="{FF2B5EF4-FFF2-40B4-BE49-F238E27FC236}">
                <a16:creationId xmlns:a16="http://schemas.microsoft.com/office/drawing/2014/main" id="{8BCB6CBE-8A96-4828-977E-268333BE12C9}"/>
              </a:ext>
            </a:extLst>
          </p:cNvPr>
          <p:cNvSpPr/>
          <p:nvPr/>
        </p:nvSpPr>
        <p:spPr>
          <a:xfrm>
            <a:off x="5674401" y="1677405"/>
            <a:ext cx="1982964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56" name="Rounded Rectangle 540">
            <a:extLst>
              <a:ext uri="{FF2B5EF4-FFF2-40B4-BE49-F238E27FC236}">
                <a16:creationId xmlns:a16="http://schemas.microsoft.com/office/drawing/2014/main" id="{F58B6C44-7D3D-4F6E-8884-2F4A375CC92E}"/>
              </a:ext>
            </a:extLst>
          </p:cNvPr>
          <p:cNvSpPr/>
          <p:nvPr/>
        </p:nvSpPr>
        <p:spPr>
          <a:xfrm>
            <a:off x="6214005" y="2296620"/>
            <a:ext cx="93335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57" name="Rounded Rectangle 540">
            <a:extLst>
              <a:ext uri="{FF2B5EF4-FFF2-40B4-BE49-F238E27FC236}">
                <a16:creationId xmlns:a16="http://schemas.microsoft.com/office/drawing/2014/main" id="{C465FA59-5D07-458A-8EE8-893A82F1D4F9}"/>
              </a:ext>
            </a:extLst>
          </p:cNvPr>
          <p:cNvSpPr/>
          <p:nvPr/>
        </p:nvSpPr>
        <p:spPr>
          <a:xfrm>
            <a:off x="7395059" y="2301226"/>
            <a:ext cx="93335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56E582E-A5A1-4C31-9BEE-7B60720F1774}"/>
              </a:ext>
            </a:extLst>
          </p:cNvPr>
          <p:cNvGrpSpPr/>
          <p:nvPr/>
        </p:nvGrpSpPr>
        <p:grpSpPr>
          <a:xfrm>
            <a:off x="5943601" y="1150542"/>
            <a:ext cx="2593848" cy="2052502"/>
            <a:chOff x="6096000" y="3386868"/>
            <a:chExt cx="2593848" cy="2052502"/>
          </a:xfrm>
        </p:grpSpPr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7A5F891-A5B8-4879-9E36-0AD518526A0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229600" y="3555800"/>
              <a:ext cx="0" cy="792531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FED22371-B64D-48EF-8354-8888310DAE9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689848" y="3555800"/>
              <a:ext cx="0" cy="1883570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79C5183-D2CA-47B2-ABEB-275C41A5845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229600" y="4701878"/>
              <a:ext cx="0" cy="73749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A1BB13D4-CC94-42FD-89FA-D6224FA1405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162800" y="4701878"/>
              <a:ext cx="0" cy="73749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71EAF4ED-3710-4EBA-A651-EFCC7EFBB44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4082663"/>
              <a:ext cx="0" cy="89962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B1DAF71A-39B6-419C-90B5-4EA251A3278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48400" y="5323376"/>
              <a:ext cx="0" cy="11599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A0F213EC-38DD-4C8C-8BF3-8CDBA240BF0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3386868"/>
              <a:ext cx="0" cy="25044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D9F28DA-722A-4411-A05B-A4126BB47D8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678343" y="4078819"/>
              <a:ext cx="0" cy="26951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746C5250-9F58-4651-93F8-DC2F0A0A40A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29513" y="4077173"/>
              <a:ext cx="0" cy="26951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2318415C-6065-46FB-8E6E-6DE70284D63B}"/>
              </a:ext>
            </a:extLst>
          </p:cNvPr>
          <p:cNvGrpSpPr/>
          <p:nvPr/>
        </p:nvGrpSpPr>
        <p:grpSpPr>
          <a:xfrm>
            <a:off x="7470649" y="2491565"/>
            <a:ext cx="733899" cy="359748"/>
            <a:chOff x="6761915" y="4055876"/>
            <a:chExt cx="733899" cy="359748"/>
          </a:xfrm>
        </p:grpSpPr>
        <p:sp>
          <p:nvSpPr>
            <p:cNvPr id="69" name="Explosion: 14 Points 68">
              <a:extLst>
                <a:ext uri="{FF2B5EF4-FFF2-40B4-BE49-F238E27FC236}">
                  <a16:creationId xmlns:a16="http://schemas.microsoft.com/office/drawing/2014/main" id="{3642BB80-1951-41FA-BA6B-FF3D9ADD5C42}"/>
                </a:ext>
              </a:extLst>
            </p:cNvPr>
            <p:cNvSpPr/>
            <p:nvPr/>
          </p:nvSpPr>
          <p:spPr bwMode="auto">
            <a:xfrm rot="900000">
              <a:off x="6761915" y="4055876"/>
              <a:ext cx="733899" cy="359748"/>
            </a:xfrm>
            <a:prstGeom prst="irregularSeal2">
              <a:avLst/>
            </a:prstGeom>
            <a:solidFill>
              <a:schemeClr val="bg1"/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B07DD2F1-B7A9-4DDD-B5F7-E0CC9F8BDF19}"/>
                </a:ext>
              </a:extLst>
            </p:cNvPr>
            <p:cNvSpPr/>
            <p:nvPr/>
          </p:nvSpPr>
          <p:spPr>
            <a:xfrm>
              <a:off x="6777401" y="4086157"/>
              <a:ext cx="6607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kern="0" dirty="0">
                  <a:solidFill>
                    <a:srgbClr val="FF0000"/>
                  </a:solidFill>
                  <a:cs typeface="Helvetica" panose="020B0604020202020204" pitchFamily="34" charset="0"/>
                </a:rPr>
                <a:t>nested</a:t>
              </a: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!</a:t>
              </a:r>
              <a:endParaRPr lang="en-US" sz="1200" dirty="0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21EB9734-D23E-426A-A021-55646DF2695A}"/>
              </a:ext>
            </a:extLst>
          </p:cNvPr>
          <p:cNvSpPr/>
          <p:nvPr/>
        </p:nvSpPr>
        <p:spPr>
          <a:xfrm>
            <a:off x="923244" y="3383960"/>
            <a:ext cx="333145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Code Example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DB7C752-AA9F-4C00-B41C-82F12F91DEAA}"/>
              </a:ext>
            </a:extLst>
          </p:cNvPr>
          <p:cNvGrpSpPr/>
          <p:nvPr/>
        </p:nvGrpSpPr>
        <p:grpSpPr>
          <a:xfrm>
            <a:off x="989146" y="962486"/>
            <a:ext cx="6414954" cy="2393488"/>
            <a:chOff x="989146" y="962486"/>
            <a:chExt cx="6414954" cy="2393488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A069CB3B-F8AD-4EA5-AA38-A8EE42FE4846}"/>
                </a:ext>
              </a:extLst>
            </p:cNvPr>
            <p:cNvSpPr/>
            <p:nvPr/>
          </p:nvSpPr>
          <p:spPr>
            <a:xfrm>
              <a:off x="990701" y="962486"/>
              <a:ext cx="3331458" cy="738664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bg2">
                  <a:lumMod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#pragma omp parallel for</a:t>
              </a: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for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(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= 0;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&lt; n;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++)</a:t>
              </a:r>
            </a:p>
            <a:p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dgemv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(matrix[n], ...);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993ADD44-559D-48AC-8CA0-E43D00C73CF7}"/>
                </a:ext>
              </a:extLst>
            </p:cNvPr>
            <p:cNvSpPr/>
            <p:nvPr/>
          </p:nvSpPr>
          <p:spPr>
            <a:xfrm>
              <a:off x="989146" y="1970979"/>
              <a:ext cx="3331458" cy="1384995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bg2">
                  <a:lumMod val="5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1C8000"/>
                  </a:solidFill>
                  <a:latin typeface="Consolas" panose="020B0609020204030204" pitchFamily="49" charset="0"/>
                </a:rPr>
                <a:t>// BLAS library</a:t>
              </a: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void </a:t>
              </a:r>
              <a:r>
                <a:rPr lang="en-US" sz="1400" dirty="0" err="1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</a:rPr>
                <a:t>dgemv</a:t>
              </a:r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  <a:latin typeface="Consolas" panose="020B0609020204030204" pitchFamily="49" charset="0"/>
                </a:rPr>
                <a:t>(...) {</a:t>
              </a: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#pragma omp parallel for</a:t>
              </a:r>
            </a:p>
            <a:p>
              <a:r>
                <a:rPr lang="en-US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for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(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= 0;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&lt; n;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++)</a:t>
              </a:r>
            </a:p>
            <a:p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   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dgemv_seq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(data[n], </a:t>
              </a:r>
              <a:r>
                <a:rPr lang="en-US" sz="1400" dirty="0" err="1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i</a:t>
              </a:r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);</a:t>
              </a:r>
            </a:p>
            <a:p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latin typeface="Consolas" panose="020B0609020204030204" pitchFamily="49" charset="0"/>
                </a:rPr>
                <a:t>}</a:t>
              </a:r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096AF4F-BB8A-4782-9E3C-36BAFEB6969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320604" y="962486"/>
              <a:ext cx="2013521" cy="193214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80D49B2-4F45-4F0E-9339-165FA252154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320604" y="1317625"/>
              <a:ext cx="2010346" cy="375170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6B1DF13-24AD-4B48-9845-7E71A7827EA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320604" y="1965863"/>
              <a:ext cx="3077146" cy="332837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602E094C-DA33-4EFF-B186-BDF3BA7681A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320604" y="2470150"/>
              <a:ext cx="3083496" cy="872424"/>
            </a:xfrm>
            <a:prstGeom prst="line">
              <a:avLst/>
            </a:prstGeom>
            <a:noFill/>
            <a:ln w="2857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F4B4462B-CABF-4567-997F-AD6357725804}"/>
                </a:ext>
              </a:extLst>
            </p:cNvPr>
            <p:cNvGrpSpPr/>
            <p:nvPr/>
          </p:nvGrpSpPr>
          <p:grpSpPr>
            <a:xfrm>
              <a:off x="3604940" y="2198856"/>
              <a:ext cx="733899" cy="359748"/>
              <a:chOff x="6761915" y="4055876"/>
              <a:chExt cx="733899" cy="359748"/>
            </a:xfrm>
          </p:grpSpPr>
          <p:sp>
            <p:nvSpPr>
              <p:cNvPr id="80" name="Explosion: 14 Points 79">
                <a:extLst>
                  <a:ext uri="{FF2B5EF4-FFF2-40B4-BE49-F238E27FC236}">
                    <a16:creationId xmlns:a16="http://schemas.microsoft.com/office/drawing/2014/main" id="{4279B4C9-AEC9-40DF-9278-34D3147D015F}"/>
                  </a:ext>
                </a:extLst>
              </p:cNvPr>
              <p:cNvSpPr/>
              <p:nvPr/>
            </p:nvSpPr>
            <p:spPr bwMode="auto">
              <a:xfrm rot="900000">
                <a:off x="6761915" y="4055876"/>
                <a:ext cx="733899" cy="359748"/>
              </a:xfrm>
              <a:prstGeom prst="irregularSeal2">
                <a:avLst/>
              </a:prstGeom>
              <a:solidFill>
                <a:schemeClr val="bg1"/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8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Calibri" pitchFamily="34" charset="0"/>
                </a:endParaRP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F22CBE4F-20BA-41A1-A0A9-62773A587643}"/>
                  </a:ext>
                </a:extLst>
              </p:cNvPr>
              <p:cNvSpPr/>
              <p:nvPr/>
            </p:nvSpPr>
            <p:spPr>
              <a:xfrm>
                <a:off x="6777401" y="4086157"/>
                <a:ext cx="660758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200" kern="0" dirty="0">
                    <a:solidFill>
                      <a:srgbClr val="FF0000"/>
                    </a:solidFill>
                    <a:cs typeface="Helvetica" panose="020B0604020202020204" pitchFamily="34" charset="0"/>
                  </a:rPr>
                  <a:t>nested!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2EA69704-B2B7-4529-981D-CA0CE462B255}"/>
              </a:ext>
            </a:extLst>
          </p:cNvPr>
          <p:cNvSpPr/>
          <p:nvPr/>
        </p:nvSpPr>
        <p:spPr>
          <a:xfrm>
            <a:off x="593259" y="4688360"/>
            <a:ext cx="3331458" cy="73866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dgemm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(matrix[n], ...);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82CFCE5-2AE5-4549-89AE-729686D0392B}"/>
              </a:ext>
            </a:extLst>
          </p:cNvPr>
          <p:cNvSpPr/>
          <p:nvPr/>
        </p:nvSpPr>
        <p:spPr>
          <a:xfrm>
            <a:off x="591704" y="5493714"/>
            <a:ext cx="3331458" cy="73866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dgemm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(...):</a:t>
            </a:r>
            <a:b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</a:b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++);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259348FC-7F5C-4553-97ED-DD08307D45FC}"/>
              </a:ext>
            </a:extLst>
          </p:cNvPr>
          <p:cNvSpPr/>
          <p:nvPr/>
        </p:nvSpPr>
        <p:spPr bwMode="auto">
          <a:xfrm>
            <a:off x="4078300" y="4754573"/>
            <a:ext cx="1099530" cy="20938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400F2350-3C75-40B6-8F69-D16E9E01AD88}"/>
              </a:ext>
            </a:extLst>
          </p:cNvPr>
          <p:cNvSpPr/>
          <p:nvPr/>
        </p:nvSpPr>
        <p:spPr bwMode="auto">
          <a:xfrm>
            <a:off x="4078300" y="6037907"/>
            <a:ext cx="1099530" cy="157475"/>
          </a:xfrm>
          <a:prstGeom prst="rect">
            <a:avLst/>
          </a:prstGeom>
          <a:solidFill>
            <a:schemeClr val="tx1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Core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F14BC845-123F-491A-9EA7-D4027AB8226D}"/>
              </a:ext>
            </a:extLst>
          </p:cNvPr>
          <p:cNvSpPr/>
          <p:nvPr/>
        </p:nvSpPr>
        <p:spPr bwMode="auto">
          <a:xfrm>
            <a:off x="5251132" y="6037907"/>
            <a:ext cx="1099530" cy="157475"/>
          </a:xfrm>
          <a:prstGeom prst="rect">
            <a:avLst/>
          </a:prstGeom>
          <a:solidFill>
            <a:schemeClr val="tx1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latin typeface="Calibri" pitchFamily="34" charset="0"/>
              </a:rPr>
              <a:t>Core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E4990FFB-9A2B-45CB-8268-E1A9DDF1ECD2}"/>
              </a:ext>
            </a:extLst>
          </p:cNvPr>
          <p:cNvSpPr/>
          <p:nvPr/>
        </p:nvSpPr>
        <p:spPr bwMode="auto">
          <a:xfrm>
            <a:off x="6423963" y="6037907"/>
            <a:ext cx="1099530" cy="157475"/>
          </a:xfrm>
          <a:prstGeom prst="rect">
            <a:avLst/>
          </a:prstGeom>
          <a:solidFill>
            <a:schemeClr val="tx1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latin typeface="Calibri" pitchFamily="34" charset="0"/>
              </a:rPr>
              <a:t>Core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E1EB4E7F-BDC8-4121-AA6C-8BEE6C3D0EC8}"/>
              </a:ext>
            </a:extLst>
          </p:cNvPr>
          <p:cNvSpPr/>
          <p:nvPr/>
        </p:nvSpPr>
        <p:spPr bwMode="auto">
          <a:xfrm>
            <a:off x="7596795" y="6037906"/>
            <a:ext cx="1099530" cy="157475"/>
          </a:xfrm>
          <a:prstGeom prst="rect">
            <a:avLst/>
          </a:prstGeom>
          <a:solidFill>
            <a:schemeClr val="tx1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00" dirty="0">
                <a:solidFill>
                  <a:schemeClr val="bg1"/>
                </a:solidFill>
                <a:latin typeface="Calibri" pitchFamily="34" charset="0"/>
              </a:rPr>
              <a:t>Core</a:t>
            </a:r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195D00CE-8151-441B-8C5B-FE3FE688F437}"/>
              </a:ext>
            </a:extLst>
          </p:cNvPr>
          <p:cNvGrpSpPr/>
          <p:nvPr/>
        </p:nvGrpSpPr>
        <p:grpSpPr>
          <a:xfrm>
            <a:off x="4078300" y="4839552"/>
            <a:ext cx="4618025" cy="724686"/>
            <a:chOff x="4078300" y="4839552"/>
            <a:chExt cx="4618025" cy="724686"/>
          </a:xfrm>
        </p:grpSpPr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73A074-D271-4AC4-B0C2-1FCB4CCECBFC}"/>
                </a:ext>
              </a:extLst>
            </p:cNvPr>
            <p:cNvCxnSpPr>
              <a:cxnSpLocks/>
              <a:stCxn id="111" idx="1"/>
              <a:endCxn id="91" idx="1"/>
            </p:cNvCxnSpPr>
            <p:nvPr/>
          </p:nvCxnSpPr>
          <p:spPr bwMode="auto">
            <a:xfrm>
              <a:off x="4078300" y="4859265"/>
              <a:ext cx="0" cy="60028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5F5EC5D-5115-42BD-8702-7541EFD1DB8B}"/>
                </a:ext>
              </a:extLst>
            </p:cNvPr>
            <p:cNvCxnSpPr>
              <a:cxnSpLocks/>
              <a:endCxn id="91" idx="3"/>
            </p:cNvCxnSpPr>
            <p:nvPr/>
          </p:nvCxnSpPr>
          <p:spPr bwMode="auto">
            <a:xfrm>
              <a:off x="5177830" y="4839552"/>
              <a:ext cx="0" cy="61999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57023ACC-5C4F-44F4-942B-71838C71862A}"/>
                </a:ext>
              </a:extLst>
            </p:cNvPr>
            <p:cNvSpPr/>
            <p:nvPr/>
          </p:nvSpPr>
          <p:spPr bwMode="auto">
            <a:xfrm>
              <a:off x="4078300" y="5067971"/>
              <a:ext cx="4618025" cy="14274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89A38DBB-7D6A-4BAF-8413-62ECA13761E1}"/>
                </a:ext>
              </a:extLst>
            </p:cNvPr>
            <p:cNvSpPr/>
            <p:nvPr/>
          </p:nvSpPr>
          <p:spPr bwMode="auto">
            <a:xfrm>
              <a:off x="4078300" y="5354854"/>
              <a:ext cx="1099530" cy="20938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FA41E77-7F4B-4182-8833-BC66C2BF9818}"/>
                </a:ext>
              </a:extLst>
            </p:cNvPr>
            <p:cNvSpPr/>
            <p:nvPr/>
          </p:nvSpPr>
          <p:spPr bwMode="auto">
            <a:xfrm>
              <a:off x="5251132" y="5354854"/>
              <a:ext cx="1099530" cy="2093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DCBB36D3-DA1E-4844-9471-4FBDE38EE37D}"/>
                </a:ext>
              </a:extLst>
            </p:cNvPr>
            <p:cNvSpPr/>
            <p:nvPr/>
          </p:nvSpPr>
          <p:spPr bwMode="auto">
            <a:xfrm>
              <a:off x="6423963" y="5354854"/>
              <a:ext cx="1099530" cy="2093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26D415F-23DA-4834-BFC3-ADEAE8FFA895}"/>
                </a:ext>
              </a:extLst>
            </p:cNvPr>
            <p:cNvSpPr/>
            <p:nvPr/>
          </p:nvSpPr>
          <p:spPr bwMode="auto">
            <a:xfrm>
              <a:off x="7596795" y="5354854"/>
              <a:ext cx="1099530" cy="20938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6210F4EF-6F8A-4A59-A286-C8C4D25E22B0}"/>
              </a:ext>
            </a:extLst>
          </p:cNvPr>
          <p:cNvGrpSpPr/>
          <p:nvPr/>
        </p:nvGrpSpPr>
        <p:grpSpPr>
          <a:xfrm>
            <a:off x="4078300" y="5459546"/>
            <a:ext cx="4618025" cy="525244"/>
            <a:chOff x="4078300" y="5459546"/>
            <a:chExt cx="4618025" cy="525244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B49A5091-BA7B-40F9-89E4-74B2F1D36A8D}"/>
                </a:ext>
              </a:extLst>
            </p:cNvPr>
            <p:cNvSpPr/>
            <p:nvPr/>
          </p:nvSpPr>
          <p:spPr bwMode="auto">
            <a:xfrm>
              <a:off x="4078300" y="5775406"/>
              <a:ext cx="261793" cy="20938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30AC4A7-764D-4092-8014-A67AADA489EA}"/>
                </a:ext>
              </a:extLst>
            </p:cNvPr>
            <p:cNvSpPr/>
            <p:nvPr/>
          </p:nvSpPr>
          <p:spPr bwMode="auto">
            <a:xfrm>
              <a:off x="4357545" y="5775406"/>
              <a:ext cx="261793" cy="209384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688A15F0-4378-43A9-AF76-C76C274EB492}"/>
                </a:ext>
              </a:extLst>
            </p:cNvPr>
            <p:cNvSpPr/>
            <p:nvPr/>
          </p:nvSpPr>
          <p:spPr bwMode="auto">
            <a:xfrm>
              <a:off x="4636791" y="5775406"/>
              <a:ext cx="261793" cy="209384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397587F3-F9C5-4BFF-879D-BBAB1AF2500D}"/>
                </a:ext>
              </a:extLst>
            </p:cNvPr>
            <p:cNvSpPr/>
            <p:nvPr/>
          </p:nvSpPr>
          <p:spPr bwMode="auto">
            <a:xfrm>
              <a:off x="4916037" y="5775405"/>
              <a:ext cx="261793" cy="209384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FA74F1FF-1B2E-4383-9853-284EA47F9559}"/>
                </a:ext>
              </a:extLst>
            </p:cNvPr>
            <p:cNvSpPr/>
            <p:nvPr/>
          </p:nvSpPr>
          <p:spPr bwMode="auto">
            <a:xfrm>
              <a:off x="5251132" y="5775406"/>
              <a:ext cx="261793" cy="20938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E8310AF0-138A-4623-BD90-6293B4EC3C8E}"/>
                </a:ext>
              </a:extLst>
            </p:cNvPr>
            <p:cNvSpPr/>
            <p:nvPr/>
          </p:nvSpPr>
          <p:spPr bwMode="auto">
            <a:xfrm>
              <a:off x="5530377" y="5775406"/>
              <a:ext cx="261793" cy="20938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6E2D6E3-FDD3-4881-9A5F-7A0501E3A195}"/>
                </a:ext>
              </a:extLst>
            </p:cNvPr>
            <p:cNvSpPr/>
            <p:nvPr/>
          </p:nvSpPr>
          <p:spPr bwMode="auto">
            <a:xfrm>
              <a:off x="5809623" y="5775406"/>
              <a:ext cx="261793" cy="20938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FA2FFBC-0B3F-4A8A-9C04-24F50BBBC55C}"/>
                </a:ext>
              </a:extLst>
            </p:cNvPr>
            <p:cNvSpPr/>
            <p:nvPr/>
          </p:nvSpPr>
          <p:spPr bwMode="auto">
            <a:xfrm>
              <a:off x="6088869" y="5775405"/>
              <a:ext cx="261793" cy="20938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AB903D42-CB1F-4A5B-AA38-981257C9DDE8}"/>
                </a:ext>
              </a:extLst>
            </p:cNvPr>
            <p:cNvSpPr/>
            <p:nvPr/>
          </p:nvSpPr>
          <p:spPr bwMode="auto">
            <a:xfrm>
              <a:off x="6423963" y="5775406"/>
              <a:ext cx="261793" cy="209384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9BE0AAAA-5D8C-4640-94A3-1FC51A999AF6}"/>
                </a:ext>
              </a:extLst>
            </p:cNvPr>
            <p:cNvSpPr/>
            <p:nvPr/>
          </p:nvSpPr>
          <p:spPr bwMode="auto">
            <a:xfrm>
              <a:off x="6703209" y="5775406"/>
              <a:ext cx="261793" cy="20938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45FA68C9-4B78-4DCD-B77E-24FDD654AF68}"/>
                </a:ext>
              </a:extLst>
            </p:cNvPr>
            <p:cNvSpPr/>
            <p:nvPr/>
          </p:nvSpPr>
          <p:spPr bwMode="auto">
            <a:xfrm>
              <a:off x="6982455" y="5775406"/>
              <a:ext cx="261793" cy="2093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061F37D7-437B-49E5-BD39-61D9CB7E5A03}"/>
                </a:ext>
              </a:extLst>
            </p:cNvPr>
            <p:cNvSpPr/>
            <p:nvPr/>
          </p:nvSpPr>
          <p:spPr bwMode="auto">
            <a:xfrm>
              <a:off x="7261700" y="5775405"/>
              <a:ext cx="261793" cy="20938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FA5FB2E3-3E09-47D9-8561-9B2E8BFCA7C0}"/>
                </a:ext>
              </a:extLst>
            </p:cNvPr>
            <p:cNvSpPr/>
            <p:nvPr/>
          </p:nvSpPr>
          <p:spPr bwMode="auto">
            <a:xfrm>
              <a:off x="7596795" y="5775406"/>
              <a:ext cx="261793" cy="209384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4987E3A2-DEFC-4C1A-972E-9482518B473D}"/>
                </a:ext>
              </a:extLst>
            </p:cNvPr>
            <p:cNvSpPr/>
            <p:nvPr/>
          </p:nvSpPr>
          <p:spPr bwMode="auto">
            <a:xfrm>
              <a:off x="7876041" y="5775406"/>
              <a:ext cx="261793" cy="2093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6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F8862892-DCA4-4690-B14F-6E9E504338C7}"/>
                </a:ext>
              </a:extLst>
            </p:cNvPr>
            <p:cNvSpPr/>
            <p:nvPr/>
          </p:nvSpPr>
          <p:spPr bwMode="auto">
            <a:xfrm>
              <a:off x="8155287" y="5775406"/>
              <a:ext cx="261793" cy="209384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FFB85BCD-5C1E-4561-9B8D-484054C212F4}"/>
                </a:ext>
              </a:extLst>
            </p:cNvPr>
            <p:cNvSpPr/>
            <p:nvPr/>
          </p:nvSpPr>
          <p:spPr bwMode="auto">
            <a:xfrm>
              <a:off x="8434532" y="5775405"/>
              <a:ext cx="261793" cy="209384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6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6DBA4A5C-9A40-48B5-B43E-1B2F543922D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4340094" y="5568537"/>
              <a:ext cx="835659" cy="206868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C109815C-6C3F-4B7A-AB19-104EBFA1F8E1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512926" y="5562448"/>
              <a:ext cx="833581" cy="211595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C4996167-09BC-4018-8B95-882BA6E38B5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680521" y="5568537"/>
              <a:ext cx="860424" cy="20550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B5ED8EA4-FC6C-47F0-BA62-C4311C03100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858589" y="5562448"/>
              <a:ext cx="837086" cy="211595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599A440-BBC4-451F-BA53-37DDEDB52329}"/>
                </a:ext>
              </a:extLst>
            </p:cNvPr>
            <p:cNvCxnSpPr>
              <a:cxnSpLocks/>
              <a:endCxn id="158" idx="1"/>
            </p:cNvCxnSpPr>
            <p:nvPr/>
          </p:nvCxnSpPr>
          <p:spPr bwMode="auto">
            <a:xfrm>
              <a:off x="7596795" y="5459546"/>
              <a:ext cx="0" cy="42055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BE64E4C-86B1-47C8-AFA0-371704932D8E}"/>
                </a:ext>
              </a:extLst>
            </p:cNvPr>
            <p:cNvCxnSpPr>
              <a:cxnSpLocks/>
              <a:endCxn id="154" idx="1"/>
            </p:cNvCxnSpPr>
            <p:nvPr/>
          </p:nvCxnSpPr>
          <p:spPr bwMode="auto">
            <a:xfrm>
              <a:off x="6423963" y="5459546"/>
              <a:ext cx="0" cy="42055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53A938C1-7DF2-49FC-A513-C1DD80A2AF06}"/>
                </a:ext>
              </a:extLst>
            </p:cNvPr>
            <p:cNvCxnSpPr>
              <a:cxnSpLocks/>
              <a:endCxn id="150" idx="1"/>
            </p:cNvCxnSpPr>
            <p:nvPr/>
          </p:nvCxnSpPr>
          <p:spPr bwMode="auto">
            <a:xfrm>
              <a:off x="5251132" y="5459546"/>
              <a:ext cx="0" cy="42055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38195F73-8B3A-457E-BC25-B21CFB148246}"/>
                </a:ext>
              </a:extLst>
            </p:cNvPr>
            <p:cNvSpPr/>
            <p:nvPr/>
          </p:nvSpPr>
          <p:spPr bwMode="auto">
            <a:xfrm>
              <a:off x="4078300" y="5621129"/>
              <a:ext cx="1099530" cy="10834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E1BD31AD-72BB-452C-82F2-A249BB860F64}"/>
                </a:ext>
              </a:extLst>
            </p:cNvPr>
            <p:cNvSpPr/>
            <p:nvPr/>
          </p:nvSpPr>
          <p:spPr bwMode="auto">
            <a:xfrm>
              <a:off x="5251132" y="5621129"/>
              <a:ext cx="1099530" cy="10834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672DAC0-5842-4B90-A379-7BC75FB7BA45}"/>
                </a:ext>
              </a:extLst>
            </p:cNvPr>
            <p:cNvSpPr/>
            <p:nvPr/>
          </p:nvSpPr>
          <p:spPr bwMode="auto">
            <a:xfrm>
              <a:off x="6423963" y="5621129"/>
              <a:ext cx="1099530" cy="10834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F3F1A0B2-8358-4605-9652-C3A16F452C3E}"/>
                </a:ext>
              </a:extLst>
            </p:cNvPr>
            <p:cNvSpPr/>
            <p:nvPr/>
          </p:nvSpPr>
          <p:spPr bwMode="auto">
            <a:xfrm>
              <a:off x="7596795" y="5621128"/>
              <a:ext cx="1099530" cy="108348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78151B94-F265-4862-88C4-7859EE831753}"/>
                </a:ext>
              </a:extLst>
            </p:cNvPr>
            <p:cNvCxnSpPr>
              <a:cxnSpLocks/>
              <a:endCxn id="146" idx="1"/>
            </p:cNvCxnSpPr>
            <p:nvPr/>
          </p:nvCxnSpPr>
          <p:spPr bwMode="auto">
            <a:xfrm>
              <a:off x="4078300" y="5459546"/>
              <a:ext cx="0" cy="42055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971085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83" grpId="0" animBg="1"/>
      <p:bldP spid="84" grpId="0" animBg="1"/>
      <p:bldP spid="111" grpId="0" animBg="1"/>
      <p:bldP spid="126" grpId="0" animBg="1"/>
      <p:bldP spid="127" grpId="0" animBg="1"/>
      <p:bldP spid="128" grpId="0" animBg="1"/>
      <p:bldP spid="12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9CF9A-641E-4855-9130-AFF1D78BC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the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35E75-25D9-4AF9-A12C-016172375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</a:t>
            </a:r>
            <a:r>
              <a:rPr lang="en-US" dirty="0">
                <a:solidFill>
                  <a:srgbClr val="FF0000"/>
                </a:solidFill>
              </a:rPr>
              <a:t>using ULT is insufficient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=&gt; Three kinds of optimizations: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Address </a:t>
            </a:r>
            <a:r>
              <a:rPr lang="en-US" dirty="0">
                <a:solidFill>
                  <a:srgbClr val="FF0000"/>
                </a:solidFill>
              </a:rPr>
              <a:t>scalability bottlenecks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ULT-friendly </a:t>
            </a:r>
            <a:r>
              <a:rPr lang="en-US" dirty="0">
                <a:solidFill>
                  <a:srgbClr val="FF0000"/>
                </a:solidFill>
              </a:rPr>
              <a:t>affinity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Hybrid wait policy </a:t>
            </a:r>
            <a:r>
              <a:rPr lang="en-US" dirty="0"/>
              <a:t>for</a:t>
            </a:r>
            <a:br>
              <a:rPr lang="en-US" dirty="0"/>
            </a:br>
            <a:r>
              <a:rPr lang="en-US" dirty="0"/>
              <a:t>flat and nested parallelisms</a:t>
            </a:r>
          </a:p>
          <a:p>
            <a:endParaRPr lang="en-US" sz="1800" dirty="0"/>
          </a:p>
          <a:p>
            <a:r>
              <a:rPr lang="en-US" sz="1800" dirty="0"/>
              <a:t>Our work solely focuses on OpenMP,</a:t>
            </a:r>
            <a:br>
              <a:rPr lang="en-US" sz="1800" dirty="0"/>
            </a:br>
            <a:r>
              <a:rPr lang="en-US" sz="1800" dirty="0">
                <a:solidFill>
                  <a:srgbClr val="FF0000"/>
                </a:solidFill>
              </a:rPr>
              <a:t>while some of our techniques are generic</a:t>
            </a:r>
            <a:r>
              <a:rPr lang="en-US" sz="1800" dirty="0"/>
              <a:t>:</a:t>
            </a:r>
          </a:p>
          <a:p>
            <a:pPr lvl="1"/>
            <a:r>
              <a:rPr lang="en-US" sz="1600" dirty="0"/>
              <a:t>Place queues for affinity of ULTs</a:t>
            </a:r>
          </a:p>
          <a:p>
            <a:pPr lvl="1"/>
            <a:r>
              <a:rPr lang="en-US" sz="1600" dirty="0"/>
              <a:t>Hybrid thread coordination for runtimes</a:t>
            </a:r>
            <a:br>
              <a:rPr lang="en-US" sz="1600" dirty="0"/>
            </a:br>
            <a:r>
              <a:rPr lang="en-US" sz="1600" dirty="0"/>
              <a:t>that have parallel loop abstraction.</a:t>
            </a:r>
            <a:br>
              <a:rPr lang="en-US" sz="1600" dirty="0"/>
            </a:br>
            <a:endParaRPr lang="en-US" sz="1600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5A5900-A3CD-4681-9DA6-867951E21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4D00A-AA5E-4146-B748-A76552D6B4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600A422-BA34-45AE-A245-6387CD08ACBD}"/>
              </a:ext>
            </a:extLst>
          </p:cNvPr>
          <p:cNvSpPr/>
          <p:nvPr/>
        </p:nvSpPr>
        <p:spPr>
          <a:xfrm>
            <a:off x="5029200" y="468782"/>
            <a:ext cx="3490108" cy="1107996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1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(L)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1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L; </a:t>
            </a:r>
            <a:r>
              <a:rPr lang="en-US" sz="11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1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no_comp</a:t>
            </a:r>
            <a:r>
              <a:rPr lang="en-US" sz="11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();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41779333-41AC-4264-9C24-01729DDB5E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299785"/>
              </p:ext>
            </p:extLst>
          </p:nvPr>
        </p:nvGraphicFramePr>
        <p:xfrm>
          <a:off x="4770072" y="1652978"/>
          <a:ext cx="3992928" cy="4991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CBDE84-D366-42F4-8079-30E6760E4554}"/>
              </a:ext>
            </a:extLst>
          </p:cNvPr>
          <p:cNvCxnSpPr>
            <a:cxnSpLocks/>
          </p:cNvCxnSpPr>
          <p:nvPr/>
        </p:nvCxnSpPr>
        <p:spPr bwMode="auto">
          <a:xfrm>
            <a:off x="5562600" y="1905000"/>
            <a:ext cx="0" cy="45720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C647643-B538-44CC-9DB4-EF0B83C39BA7}"/>
              </a:ext>
            </a:extLst>
          </p:cNvPr>
          <p:cNvCxnSpPr>
            <a:cxnSpLocks/>
          </p:cNvCxnSpPr>
          <p:nvPr/>
        </p:nvCxnSpPr>
        <p:spPr bwMode="auto">
          <a:xfrm>
            <a:off x="5562600" y="2362200"/>
            <a:ext cx="0" cy="38100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08965F4-19AD-4383-99B0-453FBC46E045}"/>
              </a:ext>
            </a:extLst>
          </p:cNvPr>
          <p:cNvCxnSpPr>
            <a:cxnSpLocks/>
          </p:cNvCxnSpPr>
          <p:nvPr/>
        </p:nvCxnSpPr>
        <p:spPr bwMode="auto">
          <a:xfrm>
            <a:off x="5562600" y="2743200"/>
            <a:ext cx="0" cy="228600"/>
          </a:xfrm>
          <a:prstGeom prst="straightConnector1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/>
          </a:ln>
          <a:effectLst/>
        </p:spPr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947544E-9705-4CAA-997A-B122BADDA4F3}"/>
              </a:ext>
            </a:extLst>
          </p:cNvPr>
          <p:cNvSpPr/>
          <p:nvPr/>
        </p:nvSpPr>
        <p:spPr>
          <a:xfrm>
            <a:off x="5105400" y="1968669"/>
            <a:ext cx="4866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cs typeface="Arial" panose="020B0604020202020204" pitchFamily="34" charset="0"/>
              </a:rPr>
              <a:t>1.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C85873-844B-423E-9845-79B991EEABA8}"/>
              </a:ext>
            </a:extLst>
          </p:cNvPr>
          <p:cNvSpPr/>
          <p:nvPr/>
        </p:nvSpPr>
        <p:spPr>
          <a:xfrm>
            <a:off x="5105400" y="2368719"/>
            <a:ext cx="4866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cs typeface="Arial" panose="020B0604020202020204" pitchFamily="34" charset="0"/>
              </a:rPr>
              <a:t>2.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89A8F3-52BD-4CC7-B7BE-C25D034C978C}"/>
              </a:ext>
            </a:extLst>
          </p:cNvPr>
          <p:cNvSpPr/>
          <p:nvPr/>
        </p:nvSpPr>
        <p:spPr>
          <a:xfrm>
            <a:off x="5105400" y="2677891"/>
            <a:ext cx="4866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cs typeface="Arial" panose="020B0604020202020204" pitchFamily="34" charset="0"/>
              </a:rPr>
              <a:t>3.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87A7AF-7B34-404D-BF9E-EA5670553F94}"/>
              </a:ext>
            </a:extLst>
          </p:cNvPr>
          <p:cNvCxnSpPr>
            <a:cxnSpLocks/>
          </p:cNvCxnSpPr>
          <p:nvPr/>
        </p:nvCxnSpPr>
        <p:spPr bwMode="auto">
          <a:xfrm>
            <a:off x="502920" y="3931920"/>
            <a:ext cx="4267200" cy="0"/>
          </a:xfrm>
          <a:prstGeom prst="straightConnector1">
            <a:avLst/>
          </a:prstGeom>
          <a:noFill/>
          <a:ln w="28575" cap="flat" cmpd="sng" algn="ctr">
            <a:solidFill>
              <a:schemeClr val="tx1"/>
            </a:solidFill>
            <a:prstDash val="sysDot"/>
            <a:round/>
            <a:headEnd type="none" w="med" len="med"/>
            <a:tailEnd type="none"/>
          </a:ln>
          <a:effectLst/>
        </p:spPr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724FE93-2EE3-4172-B59B-B2B34F3C336F}"/>
              </a:ext>
            </a:extLst>
          </p:cNvPr>
          <p:cNvSpPr/>
          <p:nvPr/>
        </p:nvSpPr>
        <p:spPr>
          <a:xfrm>
            <a:off x="5486400" y="3153712"/>
            <a:ext cx="20581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Nested Parallel Regions</a:t>
            </a:r>
            <a:b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(no computation)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424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D72D-D4FE-495A-9302-88B27487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8816-D1A8-4717-8A5B-0AE759FE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Existing Approaches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OS-level thread-based 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User-level thread-based approach</a:t>
            </a:r>
          </a:p>
          <a:p>
            <a:pPr lvl="2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 is a user-level thread (ULT)?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BOLT for both Nested and Flat Parallelism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Scalability optimizations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ULT-aware affinity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proc_bind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Thread coordination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wait_policy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93F64E-0F8C-45AD-9938-946DBB07F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924D-C534-46E2-8AF9-A24E6E3C5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0377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C2A4-D9FF-4733-B423-505FD60A8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Microbenchmarks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48736-2788-4C76-A45F-0BC6B2D9F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D096D-2253-4699-9ACE-827D0015A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4C22E9F-27F6-4A7D-A6C7-C282D57A25D5}"/>
              </a:ext>
            </a:extLst>
          </p:cNvPr>
          <p:cNvSpPr/>
          <p:nvPr/>
        </p:nvSpPr>
        <p:spPr>
          <a:xfrm>
            <a:off x="428348" y="1285945"/>
            <a:ext cx="3868632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(L)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L;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num_thLreads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(28)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28;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comp_20000_cycles(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386D86-6EEA-4A96-AC39-628C61A53D92}"/>
              </a:ext>
            </a:extLst>
          </p:cNvPr>
          <p:cNvSpPr/>
          <p:nvPr/>
        </p:nvSpPr>
        <p:spPr>
          <a:xfrm>
            <a:off x="4858276" y="1271406"/>
            <a:ext cx="3868632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work_cycles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get_work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alpha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comp_cycles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j,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work_cycles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DF427D0-2713-489C-8B5A-BC0B73348685}"/>
              </a:ext>
            </a:extLst>
          </p:cNvPr>
          <p:cNvGrpSpPr/>
          <p:nvPr/>
        </p:nvGrpSpPr>
        <p:grpSpPr>
          <a:xfrm>
            <a:off x="4686300" y="109549"/>
            <a:ext cx="4249632" cy="1161857"/>
            <a:chOff x="4686300" y="109549"/>
            <a:chExt cx="4249632" cy="1161857"/>
          </a:xfrm>
        </p:grpSpPr>
        <p:sp>
          <p:nvSpPr>
            <p:cNvPr id="13" name="Speech Bubble: Rectangle with Corners Rounded 12">
              <a:extLst>
                <a:ext uri="{FF2B5EF4-FFF2-40B4-BE49-F238E27FC236}">
                  <a16:creationId xmlns:a16="http://schemas.microsoft.com/office/drawing/2014/main" id="{8D8D2EA6-09CB-4656-A08D-C0873A7BF664}"/>
                </a:ext>
              </a:extLst>
            </p:cNvPr>
            <p:cNvSpPr/>
            <p:nvPr/>
          </p:nvSpPr>
          <p:spPr bwMode="auto">
            <a:xfrm>
              <a:off x="4686300" y="148138"/>
              <a:ext cx="4249632" cy="1123268"/>
            </a:xfrm>
            <a:prstGeom prst="wedgeRoundRectCallout">
              <a:avLst>
                <a:gd name="adj1" fmla="val 11570"/>
                <a:gd name="adj2" fmla="val 57347"/>
                <a:gd name="adj3" fmla="val 16667"/>
              </a:avLst>
            </a:prstGeom>
            <a:solidFill>
              <a:srgbClr val="FFFFCC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400" dirty="0">
                  <a:solidFill>
                    <a:srgbClr val="FF0000"/>
                  </a:solidFill>
                  <a:latin typeface="Consolas" panose="020B0609020204030204" pitchFamily="49" charset="0"/>
                  <a:cs typeface="Arial" panose="020B0604020202020204" pitchFamily="34" charset="0"/>
                </a:rPr>
                <a:t>alpha</a:t>
              </a:r>
              <a:r>
                <a:rPr lang="en-US" sz="16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 makes the computation size random, while keeping the</a:t>
              </a:r>
              <a:br>
                <a:rPr lang="en-US" sz="16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</a:br>
              <a:r>
                <a:rPr lang="en-US" sz="16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total problem size.</a:t>
              </a:r>
              <a:endParaRPr kumimoji="0" lang="en-US" sz="16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endParaRPr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9725EBE9-919D-4990-A6F5-63ABA2DBECC9}"/>
                </a:ext>
              </a:extLst>
            </p:cNvPr>
            <p:cNvSpPr/>
            <p:nvPr/>
          </p:nvSpPr>
          <p:spPr bwMode="auto">
            <a:xfrm flipH="1">
              <a:off x="7336642" y="723215"/>
              <a:ext cx="533400" cy="183733"/>
            </a:xfrm>
            <a:prstGeom prst="rtTriangle">
              <a:avLst/>
            </a:prstGeom>
            <a:solidFill>
              <a:schemeClr val="tx2">
                <a:lumMod val="75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90F50A7-F0E1-423C-AC62-DA991BC8C3EB}"/>
                </a:ext>
              </a:extLst>
            </p:cNvPr>
            <p:cNvSpPr/>
            <p:nvPr/>
          </p:nvSpPr>
          <p:spPr bwMode="auto">
            <a:xfrm>
              <a:off x="8142979" y="109549"/>
              <a:ext cx="445594" cy="792162"/>
            </a:xfrm>
            <a:custGeom>
              <a:avLst/>
              <a:gdLst>
                <a:gd name="connsiteX0" fmla="*/ 0 w 914411"/>
                <a:gd name="connsiteY0" fmla="*/ 1082040 h 1120140"/>
                <a:gd name="connsiteX1" fmla="*/ 0 w 914411"/>
                <a:gd name="connsiteY1" fmla="*/ 1082040 h 1120140"/>
                <a:gd name="connsiteX2" fmla="*/ 304800 w 914411"/>
                <a:gd name="connsiteY2" fmla="*/ 1066800 h 1120140"/>
                <a:gd name="connsiteX3" fmla="*/ 365760 w 914411"/>
                <a:gd name="connsiteY3" fmla="*/ 1051560 h 1120140"/>
                <a:gd name="connsiteX4" fmla="*/ 632460 w 914411"/>
                <a:gd name="connsiteY4" fmla="*/ 960120 h 1120140"/>
                <a:gd name="connsiteX5" fmla="*/ 777240 w 914411"/>
                <a:gd name="connsiteY5" fmla="*/ 800100 h 1120140"/>
                <a:gd name="connsiteX6" fmla="*/ 792480 w 914411"/>
                <a:gd name="connsiteY6" fmla="*/ 769620 h 1120140"/>
                <a:gd name="connsiteX7" fmla="*/ 830580 w 914411"/>
                <a:gd name="connsiteY7" fmla="*/ 655320 h 1120140"/>
                <a:gd name="connsiteX8" fmla="*/ 876300 w 914411"/>
                <a:gd name="connsiteY8" fmla="*/ 350520 h 1120140"/>
                <a:gd name="connsiteX9" fmla="*/ 899160 w 914411"/>
                <a:gd name="connsiteY9" fmla="*/ 220980 h 1120140"/>
                <a:gd name="connsiteX10" fmla="*/ 906780 w 914411"/>
                <a:gd name="connsiteY10" fmla="*/ 152400 h 1120140"/>
                <a:gd name="connsiteX11" fmla="*/ 914400 w 914411"/>
                <a:gd name="connsiteY11" fmla="*/ 0 h 1120140"/>
                <a:gd name="connsiteX12" fmla="*/ 906780 w 914411"/>
                <a:gd name="connsiteY12" fmla="*/ 1120140 h 1120140"/>
                <a:gd name="connsiteX13" fmla="*/ 0 w 914411"/>
                <a:gd name="connsiteY13" fmla="*/ 1082040 h 1120140"/>
                <a:gd name="connsiteX0" fmla="*/ 6664 w 943935"/>
                <a:gd name="connsiteY0" fmla="*/ 1135380 h 1135380"/>
                <a:gd name="connsiteX1" fmla="*/ 29524 w 943935"/>
                <a:gd name="connsiteY1" fmla="*/ 1082040 h 1135380"/>
                <a:gd name="connsiteX2" fmla="*/ 334324 w 943935"/>
                <a:gd name="connsiteY2" fmla="*/ 1066800 h 1135380"/>
                <a:gd name="connsiteX3" fmla="*/ 395284 w 943935"/>
                <a:gd name="connsiteY3" fmla="*/ 1051560 h 1135380"/>
                <a:gd name="connsiteX4" fmla="*/ 661984 w 943935"/>
                <a:gd name="connsiteY4" fmla="*/ 960120 h 1135380"/>
                <a:gd name="connsiteX5" fmla="*/ 806764 w 943935"/>
                <a:gd name="connsiteY5" fmla="*/ 800100 h 1135380"/>
                <a:gd name="connsiteX6" fmla="*/ 822004 w 943935"/>
                <a:gd name="connsiteY6" fmla="*/ 769620 h 1135380"/>
                <a:gd name="connsiteX7" fmla="*/ 860104 w 943935"/>
                <a:gd name="connsiteY7" fmla="*/ 655320 h 1135380"/>
                <a:gd name="connsiteX8" fmla="*/ 905824 w 943935"/>
                <a:gd name="connsiteY8" fmla="*/ 350520 h 1135380"/>
                <a:gd name="connsiteX9" fmla="*/ 928684 w 943935"/>
                <a:gd name="connsiteY9" fmla="*/ 220980 h 1135380"/>
                <a:gd name="connsiteX10" fmla="*/ 936304 w 943935"/>
                <a:gd name="connsiteY10" fmla="*/ 152400 h 1135380"/>
                <a:gd name="connsiteX11" fmla="*/ 943924 w 943935"/>
                <a:gd name="connsiteY11" fmla="*/ 0 h 1135380"/>
                <a:gd name="connsiteX12" fmla="*/ 936304 w 943935"/>
                <a:gd name="connsiteY12" fmla="*/ 1120140 h 1135380"/>
                <a:gd name="connsiteX13" fmla="*/ 6664 w 943935"/>
                <a:gd name="connsiteY13" fmla="*/ 1135380 h 1135380"/>
                <a:gd name="connsiteX0" fmla="*/ 0 w 1001565"/>
                <a:gd name="connsiteY0" fmla="*/ 1137762 h 1137762"/>
                <a:gd name="connsiteX1" fmla="*/ 87154 w 1001565"/>
                <a:gd name="connsiteY1" fmla="*/ 1082040 h 1137762"/>
                <a:gd name="connsiteX2" fmla="*/ 391954 w 1001565"/>
                <a:gd name="connsiteY2" fmla="*/ 1066800 h 1137762"/>
                <a:gd name="connsiteX3" fmla="*/ 452914 w 1001565"/>
                <a:gd name="connsiteY3" fmla="*/ 1051560 h 1137762"/>
                <a:gd name="connsiteX4" fmla="*/ 719614 w 1001565"/>
                <a:gd name="connsiteY4" fmla="*/ 960120 h 1137762"/>
                <a:gd name="connsiteX5" fmla="*/ 864394 w 1001565"/>
                <a:gd name="connsiteY5" fmla="*/ 800100 h 1137762"/>
                <a:gd name="connsiteX6" fmla="*/ 879634 w 1001565"/>
                <a:gd name="connsiteY6" fmla="*/ 769620 h 1137762"/>
                <a:gd name="connsiteX7" fmla="*/ 917734 w 1001565"/>
                <a:gd name="connsiteY7" fmla="*/ 655320 h 1137762"/>
                <a:gd name="connsiteX8" fmla="*/ 963454 w 1001565"/>
                <a:gd name="connsiteY8" fmla="*/ 350520 h 1137762"/>
                <a:gd name="connsiteX9" fmla="*/ 986314 w 1001565"/>
                <a:gd name="connsiteY9" fmla="*/ 220980 h 1137762"/>
                <a:gd name="connsiteX10" fmla="*/ 993934 w 1001565"/>
                <a:gd name="connsiteY10" fmla="*/ 152400 h 1137762"/>
                <a:gd name="connsiteX11" fmla="*/ 1001554 w 1001565"/>
                <a:gd name="connsiteY11" fmla="*/ 0 h 1137762"/>
                <a:gd name="connsiteX12" fmla="*/ 993934 w 1001565"/>
                <a:gd name="connsiteY12" fmla="*/ 1120140 h 1137762"/>
                <a:gd name="connsiteX13" fmla="*/ 0 w 1001565"/>
                <a:gd name="connsiteY13" fmla="*/ 1137762 h 1137762"/>
                <a:gd name="connsiteX0" fmla="*/ 15496 w 1017061"/>
                <a:gd name="connsiteY0" fmla="*/ 1137762 h 1137762"/>
                <a:gd name="connsiteX1" fmla="*/ 407450 w 1017061"/>
                <a:gd name="connsiteY1" fmla="*/ 1066800 h 1137762"/>
                <a:gd name="connsiteX2" fmla="*/ 468410 w 1017061"/>
                <a:gd name="connsiteY2" fmla="*/ 1051560 h 1137762"/>
                <a:gd name="connsiteX3" fmla="*/ 735110 w 1017061"/>
                <a:gd name="connsiteY3" fmla="*/ 960120 h 1137762"/>
                <a:gd name="connsiteX4" fmla="*/ 879890 w 1017061"/>
                <a:gd name="connsiteY4" fmla="*/ 800100 h 1137762"/>
                <a:gd name="connsiteX5" fmla="*/ 895130 w 1017061"/>
                <a:gd name="connsiteY5" fmla="*/ 769620 h 1137762"/>
                <a:gd name="connsiteX6" fmla="*/ 933230 w 1017061"/>
                <a:gd name="connsiteY6" fmla="*/ 655320 h 1137762"/>
                <a:gd name="connsiteX7" fmla="*/ 978950 w 1017061"/>
                <a:gd name="connsiteY7" fmla="*/ 350520 h 1137762"/>
                <a:gd name="connsiteX8" fmla="*/ 1001810 w 1017061"/>
                <a:gd name="connsiteY8" fmla="*/ 220980 h 1137762"/>
                <a:gd name="connsiteX9" fmla="*/ 1009430 w 1017061"/>
                <a:gd name="connsiteY9" fmla="*/ 152400 h 1137762"/>
                <a:gd name="connsiteX10" fmla="*/ 1017050 w 1017061"/>
                <a:gd name="connsiteY10" fmla="*/ 0 h 1137762"/>
                <a:gd name="connsiteX11" fmla="*/ 1009430 w 1017061"/>
                <a:gd name="connsiteY11" fmla="*/ 1120140 h 1137762"/>
                <a:gd name="connsiteX12" fmla="*/ 15496 w 1017061"/>
                <a:gd name="connsiteY12" fmla="*/ 1137762 h 1137762"/>
                <a:gd name="connsiteX0" fmla="*/ 16965 w 1018530"/>
                <a:gd name="connsiteY0" fmla="*/ 1137762 h 1137762"/>
                <a:gd name="connsiteX1" fmla="*/ 408919 w 1018530"/>
                <a:gd name="connsiteY1" fmla="*/ 1066800 h 1137762"/>
                <a:gd name="connsiteX2" fmla="*/ 736579 w 1018530"/>
                <a:gd name="connsiteY2" fmla="*/ 960120 h 1137762"/>
                <a:gd name="connsiteX3" fmla="*/ 881359 w 1018530"/>
                <a:gd name="connsiteY3" fmla="*/ 800100 h 1137762"/>
                <a:gd name="connsiteX4" fmla="*/ 896599 w 1018530"/>
                <a:gd name="connsiteY4" fmla="*/ 769620 h 1137762"/>
                <a:gd name="connsiteX5" fmla="*/ 934699 w 1018530"/>
                <a:gd name="connsiteY5" fmla="*/ 655320 h 1137762"/>
                <a:gd name="connsiteX6" fmla="*/ 980419 w 1018530"/>
                <a:gd name="connsiteY6" fmla="*/ 350520 h 1137762"/>
                <a:gd name="connsiteX7" fmla="*/ 1003279 w 1018530"/>
                <a:gd name="connsiteY7" fmla="*/ 220980 h 1137762"/>
                <a:gd name="connsiteX8" fmla="*/ 1010899 w 1018530"/>
                <a:gd name="connsiteY8" fmla="*/ 152400 h 1137762"/>
                <a:gd name="connsiteX9" fmla="*/ 1018519 w 1018530"/>
                <a:gd name="connsiteY9" fmla="*/ 0 h 1137762"/>
                <a:gd name="connsiteX10" fmla="*/ 1010899 w 1018530"/>
                <a:gd name="connsiteY10" fmla="*/ 1120140 h 1137762"/>
                <a:gd name="connsiteX11" fmla="*/ 16965 w 1018530"/>
                <a:gd name="connsiteY11" fmla="*/ 1137762 h 1137762"/>
                <a:gd name="connsiteX0" fmla="*/ 17878 w 1019443"/>
                <a:gd name="connsiteY0" fmla="*/ 1137762 h 1137762"/>
                <a:gd name="connsiteX1" fmla="*/ 409832 w 1019443"/>
                <a:gd name="connsiteY1" fmla="*/ 1066800 h 1137762"/>
                <a:gd name="connsiteX2" fmla="*/ 882272 w 1019443"/>
                <a:gd name="connsiteY2" fmla="*/ 800100 h 1137762"/>
                <a:gd name="connsiteX3" fmla="*/ 897512 w 1019443"/>
                <a:gd name="connsiteY3" fmla="*/ 769620 h 1137762"/>
                <a:gd name="connsiteX4" fmla="*/ 935612 w 1019443"/>
                <a:gd name="connsiteY4" fmla="*/ 655320 h 1137762"/>
                <a:gd name="connsiteX5" fmla="*/ 981332 w 1019443"/>
                <a:gd name="connsiteY5" fmla="*/ 350520 h 1137762"/>
                <a:gd name="connsiteX6" fmla="*/ 1004192 w 1019443"/>
                <a:gd name="connsiteY6" fmla="*/ 220980 h 1137762"/>
                <a:gd name="connsiteX7" fmla="*/ 1011812 w 1019443"/>
                <a:gd name="connsiteY7" fmla="*/ 152400 h 1137762"/>
                <a:gd name="connsiteX8" fmla="*/ 1019432 w 1019443"/>
                <a:gd name="connsiteY8" fmla="*/ 0 h 1137762"/>
                <a:gd name="connsiteX9" fmla="*/ 1011812 w 1019443"/>
                <a:gd name="connsiteY9" fmla="*/ 1120140 h 1137762"/>
                <a:gd name="connsiteX10" fmla="*/ 17878 w 1019443"/>
                <a:gd name="connsiteY10" fmla="*/ 1137762 h 1137762"/>
                <a:gd name="connsiteX0" fmla="*/ 17878 w 1019443"/>
                <a:gd name="connsiteY0" fmla="*/ 1137762 h 1137762"/>
                <a:gd name="connsiteX1" fmla="*/ 409832 w 1019443"/>
                <a:gd name="connsiteY1" fmla="*/ 1066800 h 1137762"/>
                <a:gd name="connsiteX2" fmla="*/ 882272 w 1019443"/>
                <a:gd name="connsiteY2" fmla="*/ 800100 h 1137762"/>
                <a:gd name="connsiteX3" fmla="*/ 935612 w 1019443"/>
                <a:gd name="connsiteY3" fmla="*/ 655320 h 1137762"/>
                <a:gd name="connsiteX4" fmla="*/ 981332 w 1019443"/>
                <a:gd name="connsiteY4" fmla="*/ 350520 h 1137762"/>
                <a:gd name="connsiteX5" fmla="*/ 1004192 w 1019443"/>
                <a:gd name="connsiteY5" fmla="*/ 220980 h 1137762"/>
                <a:gd name="connsiteX6" fmla="*/ 1011812 w 1019443"/>
                <a:gd name="connsiteY6" fmla="*/ 152400 h 1137762"/>
                <a:gd name="connsiteX7" fmla="*/ 1019432 w 1019443"/>
                <a:gd name="connsiteY7" fmla="*/ 0 h 1137762"/>
                <a:gd name="connsiteX8" fmla="*/ 1011812 w 1019443"/>
                <a:gd name="connsiteY8" fmla="*/ 1120140 h 1137762"/>
                <a:gd name="connsiteX9" fmla="*/ 17878 w 1019443"/>
                <a:gd name="connsiteY9" fmla="*/ 1137762 h 1137762"/>
                <a:gd name="connsiteX0" fmla="*/ 17878 w 1019443"/>
                <a:gd name="connsiteY0" fmla="*/ 1137762 h 1137762"/>
                <a:gd name="connsiteX1" fmla="*/ 409832 w 1019443"/>
                <a:gd name="connsiteY1" fmla="*/ 1066800 h 1137762"/>
                <a:gd name="connsiteX2" fmla="*/ 882272 w 1019443"/>
                <a:gd name="connsiteY2" fmla="*/ 800100 h 1137762"/>
                <a:gd name="connsiteX3" fmla="*/ 935612 w 1019443"/>
                <a:gd name="connsiteY3" fmla="*/ 655320 h 1137762"/>
                <a:gd name="connsiteX4" fmla="*/ 1004192 w 1019443"/>
                <a:gd name="connsiteY4" fmla="*/ 220980 h 1137762"/>
                <a:gd name="connsiteX5" fmla="*/ 1011812 w 1019443"/>
                <a:gd name="connsiteY5" fmla="*/ 152400 h 1137762"/>
                <a:gd name="connsiteX6" fmla="*/ 1019432 w 1019443"/>
                <a:gd name="connsiteY6" fmla="*/ 0 h 1137762"/>
                <a:gd name="connsiteX7" fmla="*/ 1011812 w 1019443"/>
                <a:gd name="connsiteY7" fmla="*/ 1120140 h 1137762"/>
                <a:gd name="connsiteX8" fmla="*/ 17878 w 1019443"/>
                <a:gd name="connsiteY8" fmla="*/ 1137762 h 1137762"/>
                <a:gd name="connsiteX0" fmla="*/ 17878 w 1019443"/>
                <a:gd name="connsiteY0" fmla="*/ 1137762 h 1137762"/>
                <a:gd name="connsiteX1" fmla="*/ 409832 w 1019443"/>
                <a:gd name="connsiteY1" fmla="*/ 1066800 h 1137762"/>
                <a:gd name="connsiteX2" fmla="*/ 882272 w 1019443"/>
                <a:gd name="connsiteY2" fmla="*/ 800100 h 1137762"/>
                <a:gd name="connsiteX3" fmla="*/ 1004192 w 1019443"/>
                <a:gd name="connsiteY3" fmla="*/ 220980 h 1137762"/>
                <a:gd name="connsiteX4" fmla="*/ 1011812 w 1019443"/>
                <a:gd name="connsiteY4" fmla="*/ 152400 h 1137762"/>
                <a:gd name="connsiteX5" fmla="*/ 1019432 w 1019443"/>
                <a:gd name="connsiteY5" fmla="*/ 0 h 1137762"/>
                <a:gd name="connsiteX6" fmla="*/ 1011812 w 1019443"/>
                <a:gd name="connsiteY6" fmla="*/ 1120140 h 1137762"/>
                <a:gd name="connsiteX7" fmla="*/ 17878 w 1019443"/>
                <a:gd name="connsiteY7" fmla="*/ 1137762 h 1137762"/>
                <a:gd name="connsiteX0" fmla="*/ 17878 w 1024408"/>
                <a:gd name="connsiteY0" fmla="*/ 1137762 h 1137762"/>
                <a:gd name="connsiteX1" fmla="*/ 409832 w 1024408"/>
                <a:gd name="connsiteY1" fmla="*/ 1066800 h 1137762"/>
                <a:gd name="connsiteX2" fmla="*/ 882272 w 1024408"/>
                <a:gd name="connsiteY2" fmla="*/ 800100 h 1137762"/>
                <a:gd name="connsiteX3" fmla="*/ 1011812 w 1024408"/>
                <a:gd name="connsiteY3" fmla="*/ 152400 h 1137762"/>
                <a:gd name="connsiteX4" fmla="*/ 1019432 w 1024408"/>
                <a:gd name="connsiteY4" fmla="*/ 0 h 1137762"/>
                <a:gd name="connsiteX5" fmla="*/ 1011812 w 1024408"/>
                <a:gd name="connsiteY5" fmla="*/ 1120140 h 1137762"/>
                <a:gd name="connsiteX6" fmla="*/ 17878 w 1024408"/>
                <a:gd name="connsiteY6" fmla="*/ 1137762 h 1137762"/>
                <a:gd name="connsiteX0" fmla="*/ 17878 w 1019432"/>
                <a:gd name="connsiteY0" fmla="*/ 1140752 h 1140752"/>
                <a:gd name="connsiteX1" fmla="*/ 409832 w 1019432"/>
                <a:gd name="connsiteY1" fmla="*/ 1069790 h 1140752"/>
                <a:gd name="connsiteX2" fmla="*/ 882272 w 1019432"/>
                <a:gd name="connsiteY2" fmla="*/ 803090 h 1140752"/>
                <a:gd name="connsiteX3" fmla="*/ 1019432 w 1019432"/>
                <a:gd name="connsiteY3" fmla="*/ 2990 h 1140752"/>
                <a:gd name="connsiteX4" fmla="*/ 1011812 w 1019432"/>
                <a:gd name="connsiteY4" fmla="*/ 1123130 h 1140752"/>
                <a:gd name="connsiteX5" fmla="*/ 17878 w 1019432"/>
                <a:gd name="connsiteY5" fmla="*/ 1140752 h 1140752"/>
                <a:gd name="connsiteX0" fmla="*/ 18830 w 1020384"/>
                <a:gd name="connsiteY0" fmla="*/ 1137829 h 1171614"/>
                <a:gd name="connsiteX1" fmla="*/ 410784 w 1020384"/>
                <a:gd name="connsiteY1" fmla="*/ 1066867 h 1171614"/>
                <a:gd name="connsiteX2" fmla="*/ 1020384 w 1020384"/>
                <a:gd name="connsiteY2" fmla="*/ 67 h 1171614"/>
                <a:gd name="connsiteX3" fmla="*/ 1012764 w 1020384"/>
                <a:gd name="connsiteY3" fmla="*/ 1120207 h 1171614"/>
                <a:gd name="connsiteX4" fmla="*/ 18830 w 1020384"/>
                <a:gd name="connsiteY4" fmla="*/ 1137829 h 1171614"/>
                <a:gd name="connsiteX0" fmla="*/ 16724 w 1018278"/>
                <a:gd name="connsiteY0" fmla="*/ 1137917 h 1137917"/>
                <a:gd name="connsiteX1" fmla="*/ 408678 w 1018278"/>
                <a:gd name="connsiteY1" fmla="*/ 1066955 h 1137917"/>
                <a:gd name="connsiteX2" fmla="*/ 695381 w 1018278"/>
                <a:gd name="connsiteY2" fmla="*/ 859785 h 1137917"/>
                <a:gd name="connsiteX3" fmla="*/ 1018278 w 1018278"/>
                <a:gd name="connsiteY3" fmla="*/ 155 h 1137917"/>
                <a:gd name="connsiteX4" fmla="*/ 1010658 w 1018278"/>
                <a:gd name="connsiteY4" fmla="*/ 1120295 h 1137917"/>
                <a:gd name="connsiteX5" fmla="*/ 16724 w 1018278"/>
                <a:gd name="connsiteY5" fmla="*/ 1137917 h 1137917"/>
                <a:gd name="connsiteX0" fmla="*/ 17614 w 1019168"/>
                <a:gd name="connsiteY0" fmla="*/ 1137908 h 1137908"/>
                <a:gd name="connsiteX1" fmla="*/ 409568 w 1019168"/>
                <a:gd name="connsiteY1" fmla="*/ 1066946 h 1137908"/>
                <a:gd name="connsiteX2" fmla="*/ 841527 w 1019168"/>
                <a:gd name="connsiteY2" fmla="*/ 907401 h 1137908"/>
                <a:gd name="connsiteX3" fmla="*/ 1019168 w 1019168"/>
                <a:gd name="connsiteY3" fmla="*/ 146 h 1137908"/>
                <a:gd name="connsiteX4" fmla="*/ 1011548 w 1019168"/>
                <a:gd name="connsiteY4" fmla="*/ 1120286 h 1137908"/>
                <a:gd name="connsiteX5" fmla="*/ 17614 w 1019168"/>
                <a:gd name="connsiteY5" fmla="*/ 1137908 h 1137908"/>
                <a:gd name="connsiteX0" fmla="*/ 17614 w 1019168"/>
                <a:gd name="connsiteY0" fmla="*/ 1137921 h 1137921"/>
                <a:gd name="connsiteX1" fmla="*/ 409568 w 1019168"/>
                <a:gd name="connsiteY1" fmla="*/ 1066959 h 1137921"/>
                <a:gd name="connsiteX2" fmla="*/ 841527 w 1019168"/>
                <a:gd name="connsiteY2" fmla="*/ 907414 h 1137921"/>
                <a:gd name="connsiteX3" fmla="*/ 1019168 w 1019168"/>
                <a:gd name="connsiteY3" fmla="*/ 159 h 1137921"/>
                <a:gd name="connsiteX4" fmla="*/ 1011548 w 1019168"/>
                <a:gd name="connsiteY4" fmla="*/ 1120299 h 1137921"/>
                <a:gd name="connsiteX5" fmla="*/ 17614 w 1019168"/>
                <a:gd name="connsiteY5" fmla="*/ 1137921 h 1137921"/>
                <a:gd name="connsiteX0" fmla="*/ 18052 w 1019606"/>
                <a:gd name="connsiteY0" fmla="*/ 1137909 h 1137909"/>
                <a:gd name="connsiteX1" fmla="*/ 410006 w 1019606"/>
                <a:gd name="connsiteY1" fmla="*/ 1066947 h 1137909"/>
                <a:gd name="connsiteX2" fmla="*/ 908640 w 1019606"/>
                <a:gd name="connsiteY2" fmla="*/ 964552 h 1137909"/>
                <a:gd name="connsiteX3" fmla="*/ 1019606 w 1019606"/>
                <a:gd name="connsiteY3" fmla="*/ 147 h 1137909"/>
                <a:gd name="connsiteX4" fmla="*/ 1011986 w 1019606"/>
                <a:gd name="connsiteY4" fmla="*/ 1120287 h 1137909"/>
                <a:gd name="connsiteX5" fmla="*/ 18052 w 1019606"/>
                <a:gd name="connsiteY5" fmla="*/ 1137909 h 1137909"/>
                <a:gd name="connsiteX0" fmla="*/ 296 w 1001850"/>
                <a:gd name="connsiteY0" fmla="*/ 1137909 h 1137909"/>
                <a:gd name="connsiteX1" fmla="*/ 890884 w 1001850"/>
                <a:gd name="connsiteY1" fmla="*/ 964552 h 1137909"/>
                <a:gd name="connsiteX2" fmla="*/ 1001850 w 1001850"/>
                <a:gd name="connsiteY2" fmla="*/ 147 h 1137909"/>
                <a:gd name="connsiteX3" fmla="*/ 994230 w 1001850"/>
                <a:gd name="connsiteY3" fmla="*/ 1120287 h 1137909"/>
                <a:gd name="connsiteX4" fmla="*/ 296 w 1001850"/>
                <a:gd name="connsiteY4" fmla="*/ 1137909 h 1137909"/>
                <a:gd name="connsiteX0" fmla="*/ 292 w 1001846"/>
                <a:gd name="connsiteY0" fmla="*/ 1137904 h 1137904"/>
                <a:gd name="connsiteX1" fmla="*/ 900405 w 1001846"/>
                <a:gd name="connsiteY1" fmla="*/ 993122 h 1137904"/>
                <a:gd name="connsiteX2" fmla="*/ 1001846 w 1001846"/>
                <a:gd name="connsiteY2" fmla="*/ 142 h 1137904"/>
                <a:gd name="connsiteX3" fmla="*/ 994226 w 1001846"/>
                <a:gd name="connsiteY3" fmla="*/ 1120282 h 1137904"/>
                <a:gd name="connsiteX4" fmla="*/ 292 w 1001846"/>
                <a:gd name="connsiteY4" fmla="*/ 1137904 h 1137904"/>
                <a:gd name="connsiteX0" fmla="*/ 292 w 1001846"/>
                <a:gd name="connsiteY0" fmla="*/ 1137762 h 1137762"/>
                <a:gd name="connsiteX1" fmla="*/ 900405 w 1001846"/>
                <a:gd name="connsiteY1" fmla="*/ 992980 h 1137762"/>
                <a:gd name="connsiteX2" fmla="*/ 1001846 w 1001846"/>
                <a:gd name="connsiteY2" fmla="*/ 0 h 1137762"/>
                <a:gd name="connsiteX3" fmla="*/ 994226 w 1001846"/>
                <a:gd name="connsiteY3" fmla="*/ 1120140 h 1137762"/>
                <a:gd name="connsiteX4" fmla="*/ 292 w 1001846"/>
                <a:gd name="connsiteY4" fmla="*/ 1137762 h 1137762"/>
                <a:gd name="connsiteX0" fmla="*/ 319 w 1001873"/>
                <a:gd name="connsiteY0" fmla="*/ 1137762 h 1137762"/>
                <a:gd name="connsiteX1" fmla="*/ 836185 w 1001873"/>
                <a:gd name="connsiteY1" fmla="*/ 951938 h 1137762"/>
                <a:gd name="connsiteX2" fmla="*/ 1001873 w 1001873"/>
                <a:gd name="connsiteY2" fmla="*/ 0 h 1137762"/>
                <a:gd name="connsiteX3" fmla="*/ 994253 w 1001873"/>
                <a:gd name="connsiteY3" fmla="*/ 1120140 h 1137762"/>
                <a:gd name="connsiteX4" fmla="*/ 319 w 1001873"/>
                <a:gd name="connsiteY4" fmla="*/ 1137762 h 1137762"/>
                <a:gd name="connsiteX0" fmla="*/ 310 w 1001864"/>
                <a:gd name="connsiteY0" fmla="*/ 1137762 h 1137762"/>
                <a:gd name="connsiteX1" fmla="*/ 853309 w 1001864"/>
                <a:gd name="connsiteY1" fmla="*/ 984771 h 1137762"/>
                <a:gd name="connsiteX2" fmla="*/ 1001864 w 1001864"/>
                <a:gd name="connsiteY2" fmla="*/ 0 h 1137762"/>
                <a:gd name="connsiteX3" fmla="*/ 994244 w 1001864"/>
                <a:gd name="connsiteY3" fmla="*/ 1120140 h 1137762"/>
                <a:gd name="connsiteX4" fmla="*/ 310 w 1001864"/>
                <a:gd name="connsiteY4" fmla="*/ 1137762 h 1137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864" h="1137762">
                  <a:moveTo>
                    <a:pt x="310" y="1137762"/>
                  </a:moveTo>
                  <a:cubicBezTo>
                    <a:pt x="-16914" y="1111806"/>
                    <a:pt x="686383" y="1174398"/>
                    <a:pt x="853309" y="984771"/>
                  </a:cubicBezTo>
                  <a:cubicBezTo>
                    <a:pt x="935859" y="742677"/>
                    <a:pt x="957255" y="226060"/>
                    <a:pt x="1001864" y="0"/>
                  </a:cubicBezTo>
                  <a:lnTo>
                    <a:pt x="994244" y="1120140"/>
                  </a:lnTo>
                  <a:lnTo>
                    <a:pt x="310" y="1137762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B9E625F-6699-463E-82FE-0B02C19EADE0}"/>
                </a:ext>
              </a:extLst>
            </p:cNvPr>
            <p:cNvSpPr/>
            <p:nvPr/>
          </p:nvSpPr>
          <p:spPr bwMode="auto">
            <a:xfrm>
              <a:off x="6538178" y="816158"/>
              <a:ext cx="533400" cy="85553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457D49B-F1E5-4D34-8A7D-E3BD8F79AE05}"/>
                </a:ext>
              </a:extLst>
            </p:cNvPr>
            <p:cNvSpPr/>
            <p:nvPr/>
          </p:nvSpPr>
          <p:spPr>
            <a:xfrm>
              <a:off x="7911997" y="901711"/>
              <a:ext cx="102393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Large alpha</a:t>
              </a:r>
              <a:endParaRPr lang="en-US" sz="140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71F304C-8FD4-44BC-A067-A5EC91F2E7A7}"/>
                </a:ext>
              </a:extLst>
            </p:cNvPr>
            <p:cNvGrpSpPr/>
            <p:nvPr/>
          </p:nvGrpSpPr>
          <p:grpSpPr>
            <a:xfrm rot="16200000" flipV="1">
              <a:off x="7213284" y="469489"/>
              <a:ext cx="140622" cy="1172893"/>
              <a:chOff x="15989300" y="7013245"/>
              <a:chExt cx="437610" cy="1440000"/>
            </a:xfrm>
          </p:grpSpPr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F6E2490C-5635-4FA8-8557-3F1B716E9C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989300" y="7013245"/>
                <a:ext cx="216000" cy="144000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F6A2BCDD-C4FA-4BE2-8609-73907ED60B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6210910" y="7013245"/>
                <a:ext cx="216000" cy="1440000"/>
              </a:xfrm>
              <a:prstGeom prst="line">
                <a:avLst/>
              </a:prstGeom>
              <a:ln w="12700">
                <a:solidFill>
                  <a:schemeClr val="bg2">
                    <a:lumMod val="1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39AB83B9-E58D-40D3-95EC-1D9D700AAA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0588950"/>
              </p:ext>
            </p:extLst>
          </p:nvPr>
        </p:nvGraphicFramePr>
        <p:xfrm>
          <a:off x="21203" y="2695128"/>
          <a:ext cx="4572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2E54CADA-943A-40AA-9A13-FE7151AEF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1212375"/>
              </p:ext>
            </p:extLst>
          </p:nvPr>
        </p:nvGraphicFramePr>
        <p:xfrm>
          <a:off x="4363932" y="2726327"/>
          <a:ext cx="45720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6" name="Speech Bubble: Rectangle with Corners Rounded 25">
            <a:extLst>
              <a:ext uri="{FF2B5EF4-FFF2-40B4-BE49-F238E27FC236}">
                <a16:creationId xmlns:a16="http://schemas.microsoft.com/office/drawing/2014/main" id="{E7AB7A43-8275-4FC5-811D-C54F0DC9B8A7}"/>
              </a:ext>
            </a:extLst>
          </p:cNvPr>
          <p:cNvSpPr/>
          <p:nvPr/>
        </p:nvSpPr>
        <p:spPr bwMode="auto">
          <a:xfrm>
            <a:off x="2590800" y="6402025"/>
            <a:ext cx="4939143" cy="270600"/>
          </a:xfrm>
          <a:prstGeom prst="wedgeRoundRectCallout">
            <a:avLst>
              <a:gd name="adj1" fmla="val -31832"/>
              <a:gd name="adj2" fmla="val -77469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(Ideal): theoretical lower bound under perfect scalability.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23" name="Heptagon 22">
            <a:extLst>
              <a:ext uri="{FF2B5EF4-FFF2-40B4-BE49-F238E27FC236}">
                <a16:creationId xmlns:a16="http://schemas.microsoft.com/office/drawing/2014/main" id="{7AB22A39-A5FE-49F4-BA04-DB12AF9EB7CE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28EF11D8-F14E-4EE4-B2B0-3DC6E12D8C95}"/>
              </a:ext>
            </a:extLst>
          </p:cNvPr>
          <p:cNvSpPr/>
          <p:nvPr/>
        </p:nvSpPr>
        <p:spPr bwMode="auto">
          <a:xfrm rot="5400000">
            <a:off x="7358809" y="4647517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8BF37F3-E630-4CE7-9547-C153DF1B42BD}"/>
              </a:ext>
            </a:extLst>
          </p:cNvPr>
          <p:cNvSpPr/>
          <p:nvPr/>
        </p:nvSpPr>
        <p:spPr>
          <a:xfrm>
            <a:off x="7752377" y="4686130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5455E629-22AB-4B8A-9FC6-A6127201AF7F}"/>
              </a:ext>
            </a:extLst>
          </p:cNvPr>
          <p:cNvSpPr/>
          <p:nvPr/>
        </p:nvSpPr>
        <p:spPr bwMode="auto">
          <a:xfrm rot="5400000">
            <a:off x="3016079" y="4647517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DF590D5-E6DC-42CD-93AF-9F259E806884}"/>
              </a:ext>
            </a:extLst>
          </p:cNvPr>
          <p:cNvSpPr/>
          <p:nvPr/>
        </p:nvSpPr>
        <p:spPr>
          <a:xfrm>
            <a:off x="3409647" y="4686130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9392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Graphic spid="22" grpId="0">
        <p:bldAsOne/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C2A4-D9FF-4733-B423-505FD60A8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Microbenchmarks: vs. </a:t>
            </a:r>
            <a:r>
              <a:rPr lang="en-US" dirty="0" err="1"/>
              <a:t>taskloop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548736-2788-4C76-A45F-0BC6B2D9F5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D096D-2253-4699-9ACE-827D0015A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8B445C-F593-44A8-AD10-1C5719B9CEC3}"/>
              </a:ext>
            </a:extLst>
          </p:cNvPr>
          <p:cNvSpPr/>
          <p:nvPr/>
        </p:nvSpPr>
        <p:spPr>
          <a:xfrm>
            <a:off x="428625" y="1020035"/>
            <a:ext cx="3868632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L;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taskloop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grainsize(1)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28;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comp_20000_cycles(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40DFAA20-5BB0-4BED-A43C-3756759AC6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7036402"/>
              </p:ext>
            </p:extLst>
          </p:nvPr>
        </p:nvGraphicFramePr>
        <p:xfrm>
          <a:off x="0" y="2488945"/>
          <a:ext cx="4572000" cy="3329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C31560FC-DB7A-40FC-A23A-D5EF9B742A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4203143"/>
              </p:ext>
            </p:extLst>
          </p:nvPr>
        </p:nvGraphicFramePr>
        <p:xfrm>
          <a:off x="4495800" y="2488945"/>
          <a:ext cx="4572000" cy="33299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856D6-BA84-416E-9B15-FFF7D13BD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034466"/>
            <a:ext cx="8229600" cy="738006"/>
          </a:xfrm>
        </p:spPr>
        <p:txBody>
          <a:bodyPr/>
          <a:lstStyle/>
          <a:p>
            <a:r>
              <a:rPr lang="en-US" dirty="0"/>
              <a:t>Parallel regions of BOLT are </a:t>
            </a:r>
            <a:r>
              <a:rPr lang="en-US" dirty="0">
                <a:solidFill>
                  <a:srgbClr val="FF0000"/>
                </a:solidFill>
              </a:rPr>
              <a:t>as fast as </a:t>
            </a:r>
            <a:r>
              <a:rPr lang="en-US" sz="2000" dirty="0" err="1">
                <a:solidFill>
                  <a:srgbClr val="FF0000"/>
                </a:solidFill>
                <a:latin typeface="Consolas" panose="020B0609020204030204" pitchFamily="49" charset="0"/>
              </a:rPr>
              <a:t>taskloop</a:t>
            </a:r>
            <a:r>
              <a:rPr lang="en-US" dirty="0"/>
              <a:t>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9DC7591-A9DC-4736-A73D-E342319D553A}"/>
              </a:ext>
            </a:extLst>
          </p:cNvPr>
          <p:cNvSpPr/>
          <p:nvPr/>
        </p:nvSpPr>
        <p:spPr>
          <a:xfrm>
            <a:off x="4858276" y="1039085"/>
            <a:ext cx="3868632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Run on a 56-core Skylake server</a:t>
            </a:r>
            <a:endParaRPr lang="en-US" sz="12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 {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work_cycles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get_work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alpha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j = 0; j &lt; 56;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j++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comp_cycles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, j,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work_cycles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);}</a:t>
            </a:r>
          </a:p>
        </p:txBody>
      </p:sp>
      <p:sp>
        <p:nvSpPr>
          <p:cNvPr id="12" name="Heptagon 11">
            <a:extLst>
              <a:ext uri="{FF2B5EF4-FFF2-40B4-BE49-F238E27FC236}">
                <a16:creationId xmlns:a16="http://schemas.microsoft.com/office/drawing/2014/main" id="{3D1F6B40-9AF3-4514-B355-0F07123FACC6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345988D-2FA4-47C9-B60F-098E34D7EFAA}"/>
              </a:ext>
            </a:extLst>
          </p:cNvPr>
          <p:cNvSpPr/>
          <p:nvPr/>
        </p:nvSpPr>
        <p:spPr bwMode="auto">
          <a:xfrm rot="5400000">
            <a:off x="7358809" y="4039933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2F1E986-71CD-47A2-A6EB-D72DEA298A62}"/>
              </a:ext>
            </a:extLst>
          </p:cNvPr>
          <p:cNvSpPr/>
          <p:nvPr/>
        </p:nvSpPr>
        <p:spPr>
          <a:xfrm>
            <a:off x="7752377" y="4078546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0F5A4A66-595F-4103-920C-7AC09B2E8F3C}"/>
              </a:ext>
            </a:extLst>
          </p:cNvPr>
          <p:cNvSpPr/>
          <p:nvPr/>
        </p:nvSpPr>
        <p:spPr bwMode="auto">
          <a:xfrm rot="5400000">
            <a:off x="3016079" y="4039933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E1F2A8F-AF25-477B-98A7-F1B4BC67A7CE}"/>
              </a:ext>
            </a:extLst>
          </p:cNvPr>
          <p:cNvSpPr/>
          <p:nvPr/>
        </p:nvSpPr>
        <p:spPr>
          <a:xfrm>
            <a:off x="3409647" y="4078546"/>
            <a:ext cx="114980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Lower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42530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516B-B779-4F96-9CEC-C5E0A5429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763000" cy="792162"/>
          </a:xfrm>
        </p:spPr>
        <p:txBody>
          <a:bodyPr/>
          <a:lstStyle/>
          <a:p>
            <a:r>
              <a:rPr lang="en-US" dirty="0"/>
              <a:t>Evaluation: Use Case of Nested Parallel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468EE-E556-4A70-A8F9-C50D3550E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2999"/>
            <a:ext cx="4902085" cy="5394325"/>
          </a:xfrm>
        </p:spPr>
        <p:txBody>
          <a:bodyPr/>
          <a:lstStyle/>
          <a:p>
            <a:r>
              <a:rPr lang="en-US" dirty="0"/>
              <a:t>The number of threads for outer loops is </a:t>
            </a:r>
            <a:r>
              <a:rPr lang="en-US" dirty="0">
                <a:solidFill>
                  <a:srgbClr val="FF0000"/>
                </a:solidFill>
              </a:rPr>
              <a:t>usually set to # of cores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i.e., if not nested, oversubscription</a:t>
            </a:r>
            <a:br>
              <a:rPr lang="en-US" dirty="0"/>
            </a:br>
            <a:r>
              <a:rPr lang="en-US" dirty="0"/>
              <a:t>does not happen.</a:t>
            </a:r>
          </a:p>
          <a:p>
            <a:r>
              <a:rPr lang="en-US" dirty="0"/>
              <a:t>However, many layers are OpenMP parallelized, which can </a:t>
            </a:r>
            <a:r>
              <a:rPr lang="en-US" dirty="0">
                <a:solidFill>
                  <a:srgbClr val="FF0000"/>
                </a:solidFill>
              </a:rPr>
              <a:t>unintentionally result in nesting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will show two examples.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D22357-0202-4B45-A3BB-66CB58732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9C2BB-95CA-4BC4-AF8C-430633AC5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7" name="Rounded Rectangle 540">
            <a:extLst>
              <a:ext uri="{FF2B5EF4-FFF2-40B4-BE49-F238E27FC236}">
                <a16:creationId xmlns:a16="http://schemas.microsoft.com/office/drawing/2014/main" id="{B885E578-4655-47DC-8989-8E3E324A58D1}"/>
              </a:ext>
            </a:extLst>
          </p:cNvPr>
          <p:cNvSpPr/>
          <p:nvPr/>
        </p:nvSpPr>
        <p:spPr>
          <a:xfrm>
            <a:off x="5353789" y="3610688"/>
            <a:ext cx="1314448" cy="361833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High-Level Runtime System</a:t>
            </a:r>
          </a:p>
        </p:txBody>
      </p:sp>
      <p:sp>
        <p:nvSpPr>
          <p:cNvPr id="8" name="Rounded Rectangle 540">
            <a:extLst>
              <a:ext uri="{FF2B5EF4-FFF2-40B4-BE49-F238E27FC236}">
                <a16:creationId xmlns:a16="http://schemas.microsoft.com/office/drawing/2014/main" id="{8E6D5AF3-B2E0-40F8-AA54-740BEA3C6D0B}"/>
              </a:ext>
            </a:extLst>
          </p:cNvPr>
          <p:cNvSpPr/>
          <p:nvPr/>
        </p:nvSpPr>
        <p:spPr>
          <a:xfrm>
            <a:off x="5353787" y="4067771"/>
            <a:ext cx="3333013" cy="361833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Runtime System</a:t>
            </a:r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B30F2B3A-9E99-4A7C-B970-16B617963BB3}"/>
              </a:ext>
            </a:extLst>
          </p:cNvPr>
          <p:cNvSpPr/>
          <p:nvPr/>
        </p:nvSpPr>
        <p:spPr>
          <a:xfrm rot="5400000" flipV="1">
            <a:off x="5913709" y="1211730"/>
            <a:ext cx="2232221" cy="3313964"/>
          </a:xfrm>
          <a:prstGeom prst="corner">
            <a:avLst>
              <a:gd name="adj1" fmla="val 85436"/>
              <a:gd name="adj2" fmla="val 78295"/>
            </a:avLst>
          </a:prstGeom>
          <a:solidFill>
            <a:schemeClr val="accent6">
              <a:lumMod val="20000"/>
              <a:lumOff val="80000"/>
            </a:schemeClr>
          </a:solidFill>
          <a:ln w="31750" cap="flat" cmpd="sng" algn="ctr">
            <a:solidFill>
              <a:schemeClr val="accent6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kern="0" dirty="0">
              <a:cs typeface="Helvetica" panose="020B0604020202020204" pitchFamily="34" charset="0"/>
            </a:endParaRPr>
          </a:p>
        </p:txBody>
      </p:sp>
      <p:sp>
        <p:nvSpPr>
          <p:cNvPr id="10" name="Rounded Rectangle 552">
            <a:extLst>
              <a:ext uri="{FF2B5EF4-FFF2-40B4-BE49-F238E27FC236}">
                <a16:creationId xmlns:a16="http://schemas.microsoft.com/office/drawing/2014/main" id="{1FB79033-538A-4A5B-B105-A0A2E56D7DB7}"/>
              </a:ext>
            </a:extLst>
          </p:cNvPr>
          <p:cNvSpPr/>
          <p:nvPr/>
        </p:nvSpPr>
        <p:spPr>
          <a:xfrm>
            <a:off x="5486401" y="2249332"/>
            <a:ext cx="2190013" cy="568423"/>
          </a:xfrm>
          <a:prstGeom prst="roundRect">
            <a:avLst>
              <a:gd name="adj" fmla="val 0"/>
            </a:avLst>
          </a:prstGeom>
          <a:solidFill>
            <a:schemeClr val="accent2">
              <a:lumMod val="20000"/>
              <a:lumOff val="80000"/>
            </a:schemeClr>
          </a:solidFill>
          <a:ln w="31750" cap="flat" cmpd="sng" algn="ctr">
            <a:solidFill>
              <a:schemeClr val="accent2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Scientific Library</a:t>
            </a:r>
          </a:p>
        </p:txBody>
      </p:sp>
      <p:sp>
        <p:nvSpPr>
          <p:cNvPr id="11" name="Rounded Rectangle 540">
            <a:extLst>
              <a:ext uri="{FF2B5EF4-FFF2-40B4-BE49-F238E27FC236}">
                <a16:creationId xmlns:a16="http://schemas.microsoft.com/office/drawing/2014/main" id="{C42453CF-13F2-4056-8CA6-494A834736B9}"/>
              </a:ext>
            </a:extLst>
          </p:cNvPr>
          <p:cNvSpPr/>
          <p:nvPr/>
        </p:nvSpPr>
        <p:spPr>
          <a:xfrm>
            <a:off x="6015039" y="2919355"/>
            <a:ext cx="1104164" cy="47605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>
                <a:lumMod val="75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Math Library 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495C542-0E0B-4678-9638-3DA7E6503597}"/>
              </a:ext>
            </a:extLst>
          </p:cNvPr>
          <p:cNvSpPr/>
          <p:nvPr/>
        </p:nvSpPr>
        <p:spPr>
          <a:xfrm>
            <a:off x="6398485" y="1749368"/>
            <a:ext cx="12795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886200"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User Applications</a:t>
            </a:r>
          </a:p>
        </p:txBody>
      </p:sp>
      <p:sp>
        <p:nvSpPr>
          <p:cNvPr id="13" name="Rounded Rectangle 540">
            <a:extLst>
              <a:ext uri="{FF2B5EF4-FFF2-40B4-BE49-F238E27FC236}">
                <a16:creationId xmlns:a16="http://schemas.microsoft.com/office/drawing/2014/main" id="{CCF627E2-C679-4A64-8D29-FA31BAD07CE0}"/>
              </a:ext>
            </a:extLst>
          </p:cNvPr>
          <p:cNvSpPr/>
          <p:nvPr/>
        </p:nvSpPr>
        <p:spPr>
          <a:xfrm>
            <a:off x="7201637" y="2919355"/>
            <a:ext cx="1104164" cy="47605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>
                <a:lumMod val="75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Math Library B</a:t>
            </a:r>
          </a:p>
        </p:txBody>
      </p:sp>
      <p:sp>
        <p:nvSpPr>
          <p:cNvPr id="14" name="Rounded Rectangle 540">
            <a:extLst>
              <a:ext uri="{FF2B5EF4-FFF2-40B4-BE49-F238E27FC236}">
                <a16:creationId xmlns:a16="http://schemas.microsoft.com/office/drawing/2014/main" id="{CDB237C3-7D24-457C-8485-F3E0BA6963ED}"/>
              </a:ext>
            </a:extLst>
          </p:cNvPr>
          <p:cNvSpPr/>
          <p:nvPr/>
        </p:nvSpPr>
        <p:spPr>
          <a:xfrm>
            <a:off x="6211037" y="2015269"/>
            <a:ext cx="236219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15" name="Rounded Rectangle 540">
            <a:extLst>
              <a:ext uri="{FF2B5EF4-FFF2-40B4-BE49-F238E27FC236}">
                <a16:creationId xmlns:a16="http://schemas.microsoft.com/office/drawing/2014/main" id="{DB4543F3-3F4E-480E-BD64-A79423CFD629}"/>
              </a:ext>
            </a:extLst>
          </p:cNvPr>
          <p:cNvSpPr/>
          <p:nvPr/>
        </p:nvSpPr>
        <p:spPr>
          <a:xfrm>
            <a:off x="5560837" y="2542132"/>
            <a:ext cx="1982964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16" name="Rounded Rectangle 540">
            <a:extLst>
              <a:ext uri="{FF2B5EF4-FFF2-40B4-BE49-F238E27FC236}">
                <a16:creationId xmlns:a16="http://schemas.microsoft.com/office/drawing/2014/main" id="{A267C5D6-95F3-47C7-80D8-04F26C62A73E}"/>
              </a:ext>
            </a:extLst>
          </p:cNvPr>
          <p:cNvSpPr/>
          <p:nvPr/>
        </p:nvSpPr>
        <p:spPr>
          <a:xfrm>
            <a:off x="6100441" y="3161347"/>
            <a:ext cx="93335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sp>
        <p:nvSpPr>
          <p:cNvPr id="17" name="Rounded Rectangle 540">
            <a:extLst>
              <a:ext uri="{FF2B5EF4-FFF2-40B4-BE49-F238E27FC236}">
                <a16:creationId xmlns:a16="http://schemas.microsoft.com/office/drawing/2014/main" id="{14CBAFA1-FE2E-4612-92EA-623A5B622B3F}"/>
              </a:ext>
            </a:extLst>
          </p:cNvPr>
          <p:cNvSpPr/>
          <p:nvPr/>
        </p:nvSpPr>
        <p:spPr>
          <a:xfrm>
            <a:off x="7281495" y="3165953"/>
            <a:ext cx="933359" cy="168932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t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OpenMP-parallelized code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9C970EC-FCF2-4285-8E3A-40D17EC1CE41}"/>
              </a:ext>
            </a:extLst>
          </p:cNvPr>
          <p:cNvGrpSpPr/>
          <p:nvPr/>
        </p:nvGrpSpPr>
        <p:grpSpPr>
          <a:xfrm>
            <a:off x="5830037" y="2015269"/>
            <a:ext cx="2593848" cy="2052502"/>
            <a:chOff x="6096000" y="3386868"/>
            <a:chExt cx="2593848" cy="2052502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B85E871-C4BE-4DE4-BB69-4D5D6374D58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229600" y="3555800"/>
              <a:ext cx="0" cy="792531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C64ED6A-8440-4078-92C0-6EA02B2FB9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689848" y="3555800"/>
              <a:ext cx="0" cy="1883570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C9249A6-70C9-4B2F-9B4E-909E589D2BE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229600" y="4701878"/>
              <a:ext cx="0" cy="73749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458ABDA-B9F3-4D11-BCB1-520264FE07D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162800" y="4701878"/>
              <a:ext cx="0" cy="73749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39DF6B7-78E0-47AB-B8C2-C04049FBB8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4082663"/>
              <a:ext cx="0" cy="89962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66D885E4-C6EA-43A3-BB4E-1B700A314A5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248400" y="5323376"/>
              <a:ext cx="0" cy="11599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B6DC0081-B1C7-4658-91A7-7F8683BFEDF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6000" y="3386868"/>
              <a:ext cx="0" cy="25044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40E3D53F-D6D0-4F2E-8B45-705672CF908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678343" y="4078819"/>
              <a:ext cx="0" cy="26951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C5977CF-CB71-4237-804E-711920C5EDB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829513" y="4077173"/>
              <a:ext cx="0" cy="269512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E8B897-E11D-4597-ABF7-EEDBBD95444A}"/>
              </a:ext>
            </a:extLst>
          </p:cNvPr>
          <p:cNvGrpSpPr/>
          <p:nvPr/>
        </p:nvGrpSpPr>
        <p:grpSpPr>
          <a:xfrm>
            <a:off x="6551950" y="2673285"/>
            <a:ext cx="733899" cy="359748"/>
            <a:chOff x="6761915" y="4055876"/>
            <a:chExt cx="733899" cy="359748"/>
          </a:xfrm>
        </p:grpSpPr>
        <p:sp>
          <p:nvSpPr>
            <p:cNvPr id="29" name="Explosion: 14 Points 28">
              <a:extLst>
                <a:ext uri="{FF2B5EF4-FFF2-40B4-BE49-F238E27FC236}">
                  <a16:creationId xmlns:a16="http://schemas.microsoft.com/office/drawing/2014/main" id="{B93BB678-238B-4994-96A3-7A7763D133D2}"/>
                </a:ext>
              </a:extLst>
            </p:cNvPr>
            <p:cNvSpPr/>
            <p:nvPr/>
          </p:nvSpPr>
          <p:spPr bwMode="auto">
            <a:xfrm rot="900000">
              <a:off x="6761915" y="4055876"/>
              <a:ext cx="733899" cy="359748"/>
            </a:xfrm>
            <a:prstGeom prst="irregularSeal2">
              <a:avLst/>
            </a:prstGeom>
            <a:solidFill>
              <a:schemeClr val="bg1"/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960B04B-450C-470E-AD04-D24CEA11D173}"/>
                </a:ext>
              </a:extLst>
            </p:cNvPr>
            <p:cNvSpPr/>
            <p:nvPr/>
          </p:nvSpPr>
          <p:spPr>
            <a:xfrm>
              <a:off x="6777401" y="4086157"/>
              <a:ext cx="6607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kern="0" dirty="0">
                  <a:solidFill>
                    <a:srgbClr val="FF0000"/>
                  </a:solidFill>
                  <a:cs typeface="Helvetica" panose="020B0604020202020204" pitchFamily="34" charset="0"/>
                </a:rPr>
                <a:t>nested!</a:t>
              </a:r>
              <a:endParaRPr lang="en-US" sz="1200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0DE12BA-5E88-4629-83A6-74F441250097}"/>
              </a:ext>
            </a:extLst>
          </p:cNvPr>
          <p:cNvGrpSpPr/>
          <p:nvPr/>
        </p:nvGrpSpPr>
        <p:grpSpPr>
          <a:xfrm>
            <a:off x="7365553" y="2660773"/>
            <a:ext cx="733899" cy="359748"/>
            <a:chOff x="6761915" y="4055876"/>
            <a:chExt cx="733899" cy="359748"/>
          </a:xfrm>
        </p:grpSpPr>
        <p:sp>
          <p:nvSpPr>
            <p:cNvPr id="32" name="Explosion: 14 Points 31">
              <a:extLst>
                <a:ext uri="{FF2B5EF4-FFF2-40B4-BE49-F238E27FC236}">
                  <a16:creationId xmlns:a16="http://schemas.microsoft.com/office/drawing/2014/main" id="{32EB20EB-211A-4F2E-A1B0-AE74C5613FBF}"/>
                </a:ext>
              </a:extLst>
            </p:cNvPr>
            <p:cNvSpPr/>
            <p:nvPr/>
          </p:nvSpPr>
          <p:spPr bwMode="auto">
            <a:xfrm rot="900000">
              <a:off x="6761915" y="4055876"/>
              <a:ext cx="733899" cy="359748"/>
            </a:xfrm>
            <a:prstGeom prst="irregularSeal2">
              <a:avLst/>
            </a:prstGeom>
            <a:solidFill>
              <a:schemeClr val="bg1"/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45820F8-C214-4567-A5B4-8471A89E2EE6}"/>
                </a:ext>
              </a:extLst>
            </p:cNvPr>
            <p:cNvSpPr/>
            <p:nvPr/>
          </p:nvSpPr>
          <p:spPr>
            <a:xfrm>
              <a:off x="6777401" y="4086157"/>
              <a:ext cx="6607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kern="0" dirty="0">
                  <a:solidFill>
                    <a:srgbClr val="FF0000"/>
                  </a:solidFill>
                  <a:cs typeface="Helvetica" panose="020B0604020202020204" pitchFamily="34" charset="0"/>
                </a:rPr>
                <a:t>nested</a:t>
              </a:r>
              <a:r>
                <a:rPr lang="en-US" sz="12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!</a:t>
              </a:r>
              <a:endParaRPr lang="en-US" sz="12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0DCB950-A0D6-4E63-AEDB-BA2366472C26}"/>
              </a:ext>
            </a:extLst>
          </p:cNvPr>
          <p:cNvGrpSpPr/>
          <p:nvPr/>
        </p:nvGrpSpPr>
        <p:grpSpPr>
          <a:xfrm>
            <a:off x="5810022" y="1322428"/>
            <a:ext cx="1176925" cy="307777"/>
            <a:chOff x="7594507" y="5845593"/>
            <a:chExt cx="1176925" cy="307777"/>
          </a:xfrm>
        </p:grpSpPr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7501100-32B3-4429-A7F3-3F4B5E0037E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597704" y="5867400"/>
              <a:ext cx="0" cy="250444"/>
            </a:xfrm>
            <a:prstGeom prst="straightConnector1">
              <a:avLst/>
            </a:prstGeom>
            <a:noFill/>
            <a:ln w="254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FF6727E-18C1-4E6A-B0F6-8886FF9D8F68}"/>
                </a:ext>
              </a:extLst>
            </p:cNvPr>
            <p:cNvSpPr/>
            <p:nvPr/>
          </p:nvSpPr>
          <p:spPr>
            <a:xfrm>
              <a:off x="7594507" y="5845593"/>
              <a:ext cx="117692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:Function call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51852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D3320-D604-452E-95F0-E6199EE5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1: KIFMM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8C7CD-56F5-49A9-8ADA-E9EE23A6F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KIFMM</a:t>
            </a:r>
            <a:r>
              <a:rPr lang="en-US" baseline="30000" dirty="0"/>
              <a:t>[*]</a:t>
            </a:r>
            <a:r>
              <a:rPr lang="en-US" dirty="0"/>
              <a:t>: highly optimized N-body solver</a:t>
            </a:r>
          </a:p>
          <a:p>
            <a:pPr lvl="1"/>
            <a:r>
              <a:rPr lang="en-US" dirty="0"/>
              <a:t>N-body solver is one of the heaviest kernels</a:t>
            </a:r>
            <a:br>
              <a:rPr lang="en-US" dirty="0"/>
            </a:br>
            <a:r>
              <a:rPr lang="en-US" dirty="0"/>
              <a:t>in astronomy simulations.</a:t>
            </a:r>
          </a:p>
          <a:p>
            <a:r>
              <a:rPr lang="en-US" dirty="0"/>
              <a:t>Multiple layers are parallelized by OpenMP.</a:t>
            </a:r>
          </a:p>
          <a:p>
            <a:pPr lvl="1"/>
            <a:r>
              <a:rPr lang="en-US" dirty="0"/>
              <a:t>BLAS and FFT.</a:t>
            </a:r>
          </a:p>
          <a:p>
            <a:r>
              <a:rPr lang="en-US" dirty="0"/>
              <a:t>We focus on </a:t>
            </a:r>
            <a:r>
              <a:rPr lang="en-US" dirty="0">
                <a:solidFill>
                  <a:srgbClr val="FF0000"/>
                </a:solidFill>
              </a:rPr>
              <a:t>the upward phase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in KIFMM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9C8708-33A6-4EC6-8F0D-995A58071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47D40-5DEB-47C8-89F7-A62729418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3076" name="Picture 4" descr="https://upload.wikimedia.org/wikipedia/commons/thumb/c/c3/NGC_4414_%28NASA-med%29.jpg/931px-NGC_4414_%28NASA-med%29.jpg">
            <a:extLst>
              <a:ext uri="{FF2B5EF4-FFF2-40B4-BE49-F238E27FC236}">
                <a16:creationId xmlns:a16="http://schemas.microsoft.com/office/drawing/2014/main" id="{CB6FCF29-CD2E-46EC-9BB1-6094C16C3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8506" y="471172"/>
            <a:ext cx="2658884" cy="2195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ounded Rectangle 542">
            <a:extLst>
              <a:ext uri="{FF2B5EF4-FFF2-40B4-BE49-F238E27FC236}">
                <a16:creationId xmlns:a16="http://schemas.microsoft.com/office/drawing/2014/main" id="{70F4E707-91D0-4328-95F7-CCB65D1ADDBB}"/>
              </a:ext>
            </a:extLst>
          </p:cNvPr>
          <p:cNvSpPr/>
          <p:nvPr/>
        </p:nvSpPr>
        <p:spPr>
          <a:xfrm>
            <a:off x="7270496" y="3889470"/>
            <a:ext cx="1134516" cy="688224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FFTW3</a:t>
            </a:r>
          </a:p>
        </p:txBody>
      </p:sp>
      <p:sp>
        <p:nvSpPr>
          <p:cNvPr id="21" name="Rounded Rectangle 542">
            <a:extLst>
              <a:ext uri="{FF2B5EF4-FFF2-40B4-BE49-F238E27FC236}">
                <a16:creationId xmlns:a16="http://schemas.microsoft.com/office/drawing/2014/main" id="{1BA57F0D-6186-4416-83A6-DCC0941DF48A}"/>
              </a:ext>
            </a:extLst>
          </p:cNvPr>
          <p:cNvSpPr/>
          <p:nvPr/>
        </p:nvSpPr>
        <p:spPr>
          <a:xfrm>
            <a:off x="6023141" y="3889470"/>
            <a:ext cx="1134516" cy="688224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BLAS</a:t>
            </a:r>
          </a:p>
        </p:txBody>
      </p:sp>
      <p:sp>
        <p:nvSpPr>
          <p:cNvPr id="23" name="L-Shape 22">
            <a:extLst>
              <a:ext uri="{FF2B5EF4-FFF2-40B4-BE49-F238E27FC236}">
                <a16:creationId xmlns:a16="http://schemas.microsoft.com/office/drawing/2014/main" id="{4250102A-0452-4B43-BBBC-1F31F3A0C89A}"/>
              </a:ext>
            </a:extLst>
          </p:cNvPr>
          <p:cNvSpPr/>
          <p:nvPr/>
        </p:nvSpPr>
        <p:spPr>
          <a:xfrm rot="5400000" flipV="1">
            <a:off x="6721687" y="2273875"/>
            <a:ext cx="1602622" cy="3005017"/>
          </a:xfrm>
          <a:prstGeom prst="corner">
            <a:avLst>
              <a:gd name="adj1" fmla="val 33307"/>
              <a:gd name="adj2" fmla="val 51555"/>
            </a:avLst>
          </a:prstGeom>
          <a:solidFill>
            <a:schemeClr val="accent3">
              <a:lumMod val="20000"/>
              <a:lumOff val="80000"/>
            </a:schemeClr>
          </a:solidFill>
          <a:ln w="31750" cap="flat" cmpd="sng" algn="ctr">
            <a:solidFill>
              <a:schemeClr val="accent3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cs typeface="Helvetica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DB691C-8267-4CC1-AF04-3D691F724252}"/>
              </a:ext>
            </a:extLst>
          </p:cNvPr>
          <p:cNvSpPr/>
          <p:nvPr/>
        </p:nvSpPr>
        <p:spPr>
          <a:xfrm>
            <a:off x="6023141" y="3004475"/>
            <a:ext cx="2921142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KIFMM</a:t>
            </a:r>
          </a:p>
        </p:txBody>
      </p:sp>
      <p:sp>
        <p:nvSpPr>
          <p:cNvPr id="22" name="Rounded Rectangle 540">
            <a:extLst>
              <a:ext uri="{FF2B5EF4-FFF2-40B4-BE49-F238E27FC236}">
                <a16:creationId xmlns:a16="http://schemas.microsoft.com/office/drawing/2014/main" id="{8BB69D4C-B44C-4436-AC0C-50A856EC7F40}"/>
              </a:ext>
            </a:extLst>
          </p:cNvPr>
          <p:cNvSpPr/>
          <p:nvPr/>
        </p:nvSpPr>
        <p:spPr>
          <a:xfrm>
            <a:off x="6145288" y="3383934"/>
            <a:ext cx="2692371" cy="307301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sp>
        <p:nvSpPr>
          <p:cNvPr id="25" name="Rounded Rectangle 540">
            <a:extLst>
              <a:ext uri="{FF2B5EF4-FFF2-40B4-BE49-F238E27FC236}">
                <a16:creationId xmlns:a16="http://schemas.microsoft.com/office/drawing/2014/main" id="{824A1855-C457-42D5-99B3-00E90C20CD99}"/>
              </a:ext>
            </a:extLst>
          </p:cNvPr>
          <p:cNvSpPr/>
          <p:nvPr/>
        </p:nvSpPr>
        <p:spPr>
          <a:xfrm>
            <a:off x="6054687" y="4185989"/>
            <a:ext cx="1071076" cy="361833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sp>
        <p:nvSpPr>
          <p:cNvPr id="26" name="Rounded Rectangle 540">
            <a:extLst>
              <a:ext uri="{FF2B5EF4-FFF2-40B4-BE49-F238E27FC236}">
                <a16:creationId xmlns:a16="http://schemas.microsoft.com/office/drawing/2014/main" id="{6D4A37ED-EE95-42EC-9F63-9F0AE760D410}"/>
              </a:ext>
            </a:extLst>
          </p:cNvPr>
          <p:cNvSpPr/>
          <p:nvPr/>
        </p:nvSpPr>
        <p:spPr>
          <a:xfrm>
            <a:off x="7302216" y="4188881"/>
            <a:ext cx="1071076" cy="361833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cxnSp>
        <p:nvCxnSpPr>
          <p:cNvPr id="3072" name="Straight Arrow Connector 3071">
            <a:extLst>
              <a:ext uri="{FF2B5EF4-FFF2-40B4-BE49-F238E27FC236}">
                <a16:creationId xmlns:a16="http://schemas.microsoft.com/office/drawing/2014/main" id="{6740085B-3773-4C64-B325-19672CAC5334}"/>
              </a:ext>
            </a:extLst>
          </p:cNvPr>
          <p:cNvCxnSpPr>
            <a:cxnSpLocks/>
          </p:cNvCxnSpPr>
          <p:nvPr/>
        </p:nvCxnSpPr>
        <p:spPr bwMode="auto">
          <a:xfrm flipH="1">
            <a:off x="6898608" y="3691235"/>
            <a:ext cx="399256" cy="215990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CFB3F75-A68C-41B8-BC54-843E57066278}"/>
              </a:ext>
            </a:extLst>
          </p:cNvPr>
          <p:cNvCxnSpPr>
            <a:cxnSpLocks/>
          </p:cNvCxnSpPr>
          <p:nvPr/>
        </p:nvCxnSpPr>
        <p:spPr bwMode="auto">
          <a:xfrm>
            <a:off x="7620833" y="3701362"/>
            <a:ext cx="607584" cy="188108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1F5F0-81FE-4B0E-A5B8-5A5D4E681440}"/>
              </a:ext>
            </a:extLst>
          </p:cNvPr>
          <p:cNvCxnSpPr>
            <a:cxnSpLocks/>
          </p:cNvCxnSpPr>
          <p:nvPr/>
        </p:nvCxnSpPr>
        <p:spPr bwMode="auto">
          <a:xfrm>
            <a:off x="8197504" y="3889470"/>
            <a:ext cx="0" cy="304099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72AA18A-EE2E-4BAD-B5E6-DD1B31690509}"/>
              </a:ext>
            </a:extLst>
          </p:cNvPr>
          <p:cNvCxnSpPr>
            <a:cxnSpLocks/>
          </p:cNvCxnSpPr>
          <p:nvPr/>
        </p:nvCxnSpPr>
        <p:spPr bwMode="auto">
          <a:xfrm>
            <a:off x="6898606" y="3907225"/>
            <a:ext cx="0" cy="278763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1" name="Rounded Rectangle 540">
            <a:extLst>
              <a:ext uri="{FF2B5EF4-FFF2-40B4-BE49-F238E27FC236}">
                <a16:creationId xmlns:a16="http://schemas.microsoft.com/office/drawing/2014/main" id="{28476AAF-4D4B-4F85-A639-8024332748FE}"/>
              </a:ext>
            </a:extLst>
          </p:cNvPr>
          <p:cNvSpPr/>
          <p:nvPr/>
        </p:nvSpPr>
        <p:spPr>
          <a:xfrm>
            <a:off x="6020489" y="4667168"/>
            <a:ext cx="3005017" cy="307301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Runtime System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D7F53F3-81B1-4FB4-847C-E33EAC62BE41}"/>
              </a:ext>
            </a:extLst>
          </p:cNvPr>
          <p:cNvSpPr/>
          <p:nvPr/>
        </p:nvSpPr>
        <p:spPr>
          <a:xfrm>
            <a:off x="1" y="6368980"/>
            <a:ext cx="9144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[*] A. </a:t>
            </a:r>
            <a:r>
              <a:rPr lang="en-US" sz="9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Chandramowlishwaran</a:t>
            </a:r>
            <a:r>
              <a:rPr lang="en-US" sz="9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et al., "Brief Announcement: Towards a Communication Optimal Fast Multipole Method and Its Implications at </a:t>
            </a:r>
            <a:r>
              <a:rPr lang="en-US" sz="9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Exascale</a:t>
            </a:r>
            <a:r>
              <a:rPr lang="en-US" sz="9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", SPAA '12, 2012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ED2DDE6-CF03-414D-BDC2-C0789941D089}"/>
              </a:ext>
            </a:extLst>
          </p:cNvPr>
          <p:cNvSpPr/>
          <p:nvPr/>
        </p:nvSpPr>
        <p:spPr>
          <a:xfrm>
            <a:off x="410478" y="4383598"/>
            <a:ext cx="5467285" cy="1384995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max_levels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for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j = 0; j 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nodecounts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j++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[...];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dgemv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(...);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1400" dirty="0" err="1">
                <a:solidFill>
                  <a:srgbClr val="008000"/>
                </a:solidFill>
                <a:latin typeface="Consolas" panose="020B0609020204030204" pitchFamily="49" charset="0"/>
              </a:rPr>
              <a:t>dgemv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() creates a parallel region.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lang="en-US" sz="1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79878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58B9F-E8A5-469C-9F81-345D5F1A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Performance: KIFMM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5A2DC-A503-4FC3-935A-F52C22C524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936765"/>
            <a:ext cx="8229600" cy="2677656"/>
          </a:xfrm>
        </p:spPr>
        <p:txBody>
          <a:bodyPr/>
          <a:lstStyle/>
          <a:p>
            <a:r>
              <a:rPr lang="en-US" dirty="0"/>
              <a:t>Experiments on Skylake 56 cores.</a:t>
            </a:r>
          </a:p>
          <a:p>
            <a:pPr lvl="1"/>
            <a:r>
              <a:rPr lang="en-US" dirty="0"/>
              <a:t># of threads for the outer parallel region = 56</a:t>
            </a:r>
          </a:p>
          <a:p>
            <a:pPr lvl="1"/>
            <a:r>
              <a:rPr lang="en-US" dirty="0"/>
              <a:t># of threads for the inner parallel region = N (changed)</a:t>
            </a:r>
          </a:p>
          <a:p>
            <a:r>
              <a:rPr lang="en-US" dirty="0"/>
              <a:t>Two important results:</a:t>
            </a:r>
          </a:p>
          <a:p>
            <a:pPr lvl="1"/>
            <a:r>
              <a:rPr lang="en-US" dirty="0"/>
              <a:t>N=1 (flat): </a:t>
            </a:r>
            <a:r>
              <a:rPr lang="en-US" dirty="0">
                <a:solidFill>
                  <a:srgbClr val="FF0000"/>
                </a:solidFill>
              </a:rPr>
              <a:t>performance is almost the same.</a:t>
            </a:r>
          </a:p>
          <a:p>
            <a:pPr lvl="1"/>
            <a:r>
              <a:rPr lang="en-US" dirty="0"/>
              <a:t>N&gt;1 (nested): </a:t>
            </a:r>
            <a:r>
              <a:rPr lang="en-US" dirty="0">
                <a:solidFill>
                  <a:srgbClr val="FF0000"/>
                </a:solidFill>
              </a:rPr>
              <a:t>BOLT further boosts performance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48715A-FE69-47C8-AD00-640F5ED4A6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7604A-7EE5-4F37-887B-05108FCCC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3461D1-44D3-4C69-B476-6AB22FB68E6A}"/>
              </a:ext>
            </a:extLst>
          </p:cNvPr>
          <p:cNvSpPr/>
          <p:nvPr/>
        </p:nvSpPr>
        <p:spPr>
          <a:xfrm>
            <a:off x="152400" y="1144809"/>
            <a:ext cx="4876800" cy="2677656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kifmm_upward</a:t>
            </a:r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():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for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max_levels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  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(56)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  for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j = 0; j &lt;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nodecounts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];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j++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[...];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dgemv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(...); </a:t>
            </a:r>
            <a:r>
              <a:rPr 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// creates a parallel region.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dgemv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(...): </a:t>
            </a:r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in MKL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(N)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 [...];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dgemv_sequential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(...);</a:t>
            </a:r>
            <a:endParaRPr lang="en-US" sz="1400" dirty="0">
              <a:latin typeface="Consolas" panose="020B0609020204030204" pitchFamily="49" charset="0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18E298FF-9F23-431E-A038-491AE53519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8396767"/>
              </p:ext>
            </p:extLst>
          </p:nvPr>
        </p:nvGraphicFramePr>
        <p:xfrm>
          <a:off x="5098053" y="965515"/>
          <a:ext cx="3789384" cy="2369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5311DA1-F005-41C8-A7E0-B58E6CFFA01B}"/>
              </a:ext>
            </a:extLst>
          </p:cNvPr>
          <p:cNvSpPr/>
          <p:nvPr/>
        </p:nvSpPr>
        <p:spPr>
          <a:xfrm>
            <a:off x="5833099" y="3137352"/>
            <a:ext cx="243460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NP=12, # pts = 100,000</a:t>
            </a:r>
            <a:endParaRPr lang="en-US" sz="1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2B637E4-4A66-4EDC-876F-B8D41AB418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9302019"/>
              </p:ext>
            </p:extLst>
          </p:nvPr>
        </p:nvGraphicFramePr>
        <p:xfrm>
          <a:off x="5098053" y="3375864"/>
          <a:ext cx="3893547" cy="395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0F9E3C28-02AD-4A18-90B3-7080421BAAD5}"/>
              </a:ext>
            </a:extLst>
          </p:cNvPr>
          <p:cNvSpPr/>
          <p:nvPr/>
        </p:nvSpPr>
        <p:spPr bwMode="auto">
          <a:xfrm>
            <a:off x="6137589" y="3822465"/>
            <a:ext cx="3008508" cy="1023925"/>
          </a:xfrm>
          <a:prstGeom prst="wedgeRoundRectCallout">
            <a:avLst>
              <a:gd name="adj1" fmla="val -30184"/>
              <a:gd name="adj2" fmla="val -55076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Different Intel OpenMP configurations: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nobind</a:t>
            </a: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(=false),</a:t>
            </a:r>
            <a:r>
              <a:rPr kumimoji="0" lang="en-US" sz="1200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true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,close,spread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: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proc_bind</a:t>
            </a:r>
            <a:endParaRPr lang="en-US" sz="1200" dirty="0">
              <a:solidFill>
                <a:schemeClr val="bg2">
                  <a:lumMod val="10000"/>
                </a:schemeClr>
              </a:solidFill>
              <a:cs typeface="Arial" panose="020B0604020202020204" pitchFamily="34" charset="0"/>
            </a:endParaRP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dyn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: MKL_DYNAMIC=true</a:t>
            </a:r>
          </a:p>
          <a:p>
            <a:pPr marL="0" marR="0" indent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Note that other parameters ar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e hand tuned</a:t>
            </a:r>
            <a:b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(see the paper).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7C24695-4BA0-4504-BA7F-F0D373693103}"/>
              </a:ext>
            </a:extLst>
          </p:cNvPr>
          <p:cNvSpPr/>
          <p:nvPr/>
        </p:nvSpPr>
        <p:spPr bwMode="auto">
          <a:xfrm rot="16200000">
            <a:off x="6079597" y="2253085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25843D0-FD2D-433E-A8CB-3862EB42D4FB}"/>
              </a:ext>
            </a:extLst>
          </p:cNvPr>
          <p:cNvSpPr/>
          <p:nvPr/>
        </p:nvSpPr>
        <p:spPr>
          <a:xfrm>
            <a:off x="6416987" y="2499258"/>
            <a:ext cx="11498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Higher is better</a:t>
            </a:r>
            <a:endParaRPr lang="en-US" sz="12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A1589AA-82C2-409C-8E68-F8A7A8216DEF}"/>
              </a:ext>
            </a:extLst>
          </p:cNvPr>
          <p:cNvGrpSpPr/>
          <p:nvPr/>
        </p:nvGrpSpPr>
        <p:grpSpPr>
          <a:xfrm>
            <a:off x="5688135" y="829628"/>
            <a:ext cx="561419" cy="1544914"/>
            <a:chOff x="5688135" y="829628"/>
            <a:chExt cx="561419" cy="154491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177B1D1-B885-41A3-8C05-3DF8E0B22BAF}"/>
                </a:ext>
              </a:extLst>
            </p:cNvPr>
            <p:cNvSpPr/>
            <p:nvPr/>
          </p:nvSpPr>
          <p:spPr bwMode="auto">
            <a:xfrm>
              <a:off x="5800103" y="1757677"/>
              <a:ext cx="337486" cy="616865"/>
            </a:xfrm>
            <a:prstGeom prst="rect">
              <a:avLst/>
            </a:prstGeom>
            <a:noFill/>
            <a:ln w="73025" cap="flat" cmpd="sng" algn="ctr">
              <a:solidFill>
                <a:srgbClr val="FF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F48142F9-76C4-4B54-AD24-C24AE4924AFC}"/>
                </a:ext>
              </a:extLst>
            </p:cNvPr>
            <p:cNvSpPr/>
            <p:nvPr/>
          </p:nvSpPr>
          <p:spPr bwMode="auto">
            <a:xfrm rot="5400000">
              <a:off x="5582085" y="935678"/>
              <a:ext cx="773520" cy="561419"/>
            </a:xfrm>
            <a:prstGeom prst="rightArrow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768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D3320-D604-452E-95F0-E6199EE51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2: FFT in </a:t>
            </a:r>
            <a:r>
              <a:rPr lang="en-US" dirty="0" err="1"/>
              <a:t>QBox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8C7CD-56F5-49A9-8ADA-E9EE23A6F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Qbox</a:t>
            </a:r>
            <a:r>
              <a:rPr lang="en-US" baseline="30000" dirty="0"/>
              <a:t>[*]</a:t>
            </a:r>
            <a:r>
              <a:rPr lang="en-US" dirty="0"/>
              <a:t>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first-principles molecular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dynamics code.</a:t>
            </a:r>
          </a:p>
          <a:p>
            <a:r>
              <a:rPr lang="en-US" dirty="0"/>
              <a:t>We focus on the </a:t>
            </a:r>
            <a:r>
              <a:rPr lang="en-US" dirty="0">
                <a:solidFill>
                  <a:srgbClr val="FF0000"/>
                </a:solidFill>
              </a:rPr>
              <a:t>FFT computation part.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extracted this FFT kernel and change</a:t>
            </a:r>
            <a:br>
              <a:rPr lang="en-US" dirty="0"/>
            </a:br>
            <a:r>
              <a:rPr lang="en-US" dirty="0"/>
              <a:t>the parameters based on the gold benchmark.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9C8708-33A6-4EC6-8F0D-995A58071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347D40-5DEB-47C8-89F7-A62729418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D7F53F3-81B1-4FB4-847C-E33EAC62BE41}"/>
              </a:ext>
            </a:extLst>
          </p:cNvPr>
          <p:cNvSpPr/>
          <p:nvPr/>
        </p:nvSpPr>
        <p:spPr>
          <a:xfrm>
            <a:off x="914401" y="6368980"/>
            <a:ext cx="82296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tx1">
                    <a:lumMod val="50000"/>
                  </a:schemeClr>
                </a:solidFill>
              </a:rPr>
              <a:t>[*] F. </a:t>
            </a:r>
            <a:r>
              <a:rPr lang="en-US" sz="900" dirty="0" err="1">
                <a:solidFill>
                  <a:schemeClr val="tx1">
                    <a:lumMod val="50000"/>
                  </a:schemeClr>
                </a:solidFill>
              </a:rPr>
              <a:t>Gygi</a:t>
            </a:r>
            <a:r>
              <a:rPr lang="en-US" sz="900" dirty="0">
                <a:solidFill>
                  <a:schemeClr val="tx1">
                    <a:lumMod val="50000"/>
                  </a:schemeClr>
                </a:solidFill>
              </a:rPr>
              <a:t>, “Architecture of </a:t>
            </a:r>
            <a:r>
              <a:rPr lang="en-US" sz="900" dirty="0" err="1">
                <a:solidFill>
                  <a:schemeClr val="tx1">
                    <a:lumMod val="50000"/>
                  </a:schemeClr>
                </a:solidFill>
              </a:rPr>
              <a:t>Qbox</a:t>
            </a:r>
            <a:r>
              <a:rPr lang="en-US" sz="900" dirty="0">
                <a:solidFill>
                  <a:schemeClr val="tx1">
                    <a:lumMod val="50000"/>
                  </a:schemeClr>
                </a:solidFill>
              </a:rPr>
              <a:t>: A scalable first-principles molecular dynamics code,” IBM Journal of Research and Development, vol. 52, no. 1.2, pp. 137–144, Jan. 2008.</a:t>
            </a:r>
            <a:endParaRPr lang="en-US" sz="900" dirty="0">
              <a:solidFill>
                <a:schemeClr val="tx1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9EEF4D7-D05E-4E37-8AEF-168F10415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474" y="439696"/>
            <a:ext cx="3742168" cy="159089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7CAB3CC-A790-46F6-BDC2-36F1A57D7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199" y="4925967"/>
            <a:ext cx="1458501" cy="1424713"/>
          </a:xfrm>
          <a:prstGeom prst="rect">
            <a:avLst/>
          </a:prstGeom>
        </p:spPr>
      </p:pic>
      <p:sp>
        <p:nvSpPr>
          <p:cNvPr id="20" name="Rounded Rectangle 542">
            <a:extLst>
              <a:ext uri="{FF2B5EF4-FFF2-40B4-BE49-F238E27FC236}">
                <a16:creationId xmlns:a16="http://schemas.microsoft.com/office/drawing/2014/main" id="{70F4E707-91D0-4328-95F7-CCB65D1ADDBB}"/>
              </a:ext>
            </a:extLst>
          </p:cNvPr>
          <p:cNvSpPr/>
          <p:nvPr/>
        </p:nvSpPr>
        <p:spPr>
          <a:xfrm>
            <a:off x="3044892" y="3517290"/>
            <a:ext cx="1076832" cy="852605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FFTW3</a:t>
            </a:r>
          </a:p>
        </p:txBody>
      </p:sp>
      <p:sp>
        <p:nvSpPr>
          <p:cNvPr id="23" name="L-Shape 22">
            <a:extLst>
              <a:ext uri="{FF2B5EF4-FFF2-40B4-BE49-F238E27FC236}">
                <a16:creationId xmlns:a16="http://schemas.microsoft.com/office/drawing/2014/main" id="{4250102A-0452-4B43-BBBC-1F31F3A0C89A}"/>
              </a:ext>
            </a:extLst>
          </p:cNvPr>
          <p:cNvSpPr/>
          <p:nvPr/>
        </p:nvSpPr>
        <p:spPr>
          <a:xfrm rot="5400000" flipV="1">
            <a:off x="1671613" y="1402496"/>
            <a:ext cx="1752986" cy="4181811"/>
          </a:xfrm>
          <a:prstGeom prst="corner">
            <a:avLst>
              <a:gd name="adj1" fmla="val 25609"/>
              <a:gd name="adj2" fmla="val 47208"/>
            </a:avLst>
          </a:prstGeom>
          <a:solidFill>
            <a:schemeClr val="accent3">
              <a:lumMod val="20000"/>
              <a:lumOff val="80000"/>
            </a:schemeClr>
          </a:solidFill>
          <a:ln w="31750" cap="flat" cmpd="sng" algn="ctr">
            <a:solidFill>
              <a:schemeClr val="accent3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cs typeface="Helvetica" panose="020B0604020202020204" pitchFamily="34" charset="0"/>
            </a:endParaRPr>
          </a:p>
        </p:txBody>
      </p:sp>
      <p:sp>
        <p:nvSpPr>
          <p:cNvPr id="22" name="Rounded Rectangle 540">
            <a:extLst>
              <a:ext uri="{FF2B5EF4-FFF2-40B4-BE49-F238E27FC236}">
                <a16:creationId xmlns:a16="http://schemas.microsoft.com/office/drawing/2014/main" id="{8BB69D4C-B44C-4436-AC0C-50A856EC7F40}"/>
              </a:ext>
            </a:extLst>
          </p:cNvPr>
          <p:cNvSpPr/>
          <p:nvPr/>
        </p:nvSpPr>
        <p:spPr>
          <a:xfrm>
            <a:off x="1523095" y="3025770"/>
            <a:ext cx="2439305" cy="307301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sp>
        <p:nvSpPr>
          <p:cNvPr id="26" name="Rounded Rectangle 540">
            <a:extLst>
              <a:ext uri="{FF2B5EF4-FFF2-40B4-BE49-F238E27FC236}">
                <a16:creationId xmlns:a16="http://schemas.microsoft.com/office/drawing/2014/main" id="{6D4A37ED-EE95-42EC-9F63-9F0AE760D410}"/>
              </a:ext>
            </a:extLst>
          </p:cNvPr>
          <p:cNvSpPr/>
          <p:nvPr/>
        </p:nvSpPr>
        <p:spPr>
          <a:xfrm>
            <a:off x="3074998" y="3952914"/>
            <a:ext cx="1016618" cy="370936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CFB3F75-A68C-41B8-BC54-843E57066278}"/>
              </a:ext>
            </a:extLst>
          </p:cNvPr>
          <p:cNvCxnSpPr>
            <a:cxnSpLocks/>
            <a:stCxn id="22" idx="2"/>
          </p:cNvCxnSpPr>
          <p:nvPr/>
        </p:nvCxnSpPr>
        <p:spPr bwMode="auto">
          <a:xfrm>
            <a:off x="2742748" y="3333071"/>
            <a:ext cx="490173" cy="256627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7D1F5F0-81FE-4B0E-A5B8-5A5D4E681440}"/>
              </a:ext>
            </a:extLst>
          </p:cNvPr>
          <p:cNvCxnSpPr>
            <a:cxnSpLocks/>
          </p:cNvCxnSpPr>
          <p:nvPr/>
        </p:nvCxnSpPr>
        <p:spPr bwMode="auto">
          <a:xfrm>
            <a:off x="3224962" y="3576182"/>
            <a:ext cx="0" cy="376732"/>
          </a:xfrm>
          <a:prstGeom prst="straightConnector1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1" name="Rounded Rectangle 540">
            <a:extLst>
              <a:ext uri="{FF2B5EF4-FFF2-40B4-BE49-F238E27FC236}">
                <a16:creationId xmlns:a16="http://schemas.microsoft.com/office/drawing/2014/main" id="{28476AAF-4D4B-4F85-A639-8024332748FE}"/>
              </a:ext>
            </a:extLst>
          </p:cNvPr>
          <p:cNvSpPr/>
          <p:nvPr/>
        </p:nvSpPr>
        <p:spPr>
          <a:xfrm>
            <a:off x="466389" y="4437085"/>
            <a:ext cx="4181811" cy="307301"/>
          </a:xfrm>
          <a:prstGeom prst="roundRect">
            <a:avLst>
              <a:gd name="adj" fmla="val 0"/>
            </a:avLst>
          </a:prstGeom>
          <a:solidFill>
            <a:schemeClr val="accent4">
              <a:lumMod val="20000"/>
              <a:lumOff val="80000"/>
            </a:schemeClr>
          </a:solidFill>
          <a:ln w="31750" cap="flat" cmpd="sng" algn="ctr">
            <a:solidFill>
              <a:schemeClr val="accent4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Runtime System</a:t>
            </a:r>
          </a:p>
        </p:txBody>
      </p:sp>
      <p:sp>
        <p:nvSpPr>
          <p:cNvPr id="32" name="L-Shape 31">
            <a:extLst>
              <a:ext uri="{FF2B5EF4-FFF2-40B4-BE49-F238E27FC236}">
                <a16:creationId xmlns:a16="http://schemas.microsoft.com/office/drawing/2014/main" id="{734E58E7-F4F4-4F09-865F-B08CCF870789}"/>
              </a:ext>
            </a:extLst>
          </p:cNvPr>
          <p:cNvSpPr/>
          <p:nvPr/>
        </p:nvSpPr>
        <p:spPr>
          <a:xfrm rot="5400000" flipV="1">
            <a:off x="1524913" y="2941586"/>
            <a:ext cx="852606" cy="2004016"/>
          </a:xfrm>
          <a:prstGeom prst="corner">
            <a:avLst>
              <a:gd name="adj1" fmla="val 29583"/>
              <a:gd name="adj2" fmla="val 29763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cs typeface="Helvetica" panose="020B0604020202020204" pitchFamily="34" charset="0"/>
            </a:endParaRPr>
          </a:p>
        </p:txBody>
      </p:sp>
      <p:sp>
        <p:nvSpPr>
          <p:cNvPr id="33" name="L-Shape 32">
            <a:extLst>
              <a:ext uri="{FF2B5EF4-FFF2-40B4-BE49-F238E27FC236}">
                <a16:creationId xmlns:a16="http://schemas.microsoft.com/office/drawing/2014/main" id="{A1272B0B-F365-4DFD-BD47-6A610AEDAD89}"/>
              </a:ext>
            </a:extLst>
          </p:cNvPr>
          <p:cNvSpPr/>
          <p:nvPr/>
        </p:nvSpPr>
        <p:spPr>
          <a:xfrm rot="16200000" flipV="1">
            <a:off x="1102727" y="2888634"/>
            <a:ext cx="852606" cy="2128559"/>
          </a:xfrm>
          <a:prstGeom prst="corner">
            <a:avLst>
              <a:gd name="adj1" fmla="val 39638"/>
              <a:gd name="adj2" fmla="val 61651"/>
            </a:avLst>
          </a:prstGeom>
          <a:solidFill>
            <a:schemeClr val="accent1">
              <a:lumMod val="20000"/>
              <a:lumOff val="80000"/>
            </a:schemeClr>
          </a:solidFill>
          <a:ln w="31750" cap="flat" cmpd="sng" algn="ctr">
            <a:solidFill>
              <a:schemeClr val="accent1"/>
            </a:solidFill>
            <a:prstDash val="solid"/>
          </a:ln>
          <a:effectLst/>
        </p:spPr>
        <p:txBody>
          <a:bodyPr rtlCol="0"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cs typeface="Helvetica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5E9A8C-D6C4-4685-A775-EF5779BD7E96}"/>
              </a:ext>
            </a:extLst>
          </p:cNvPr>
          <p:cNvSpPr/>
          <p:nvPr/>
        </p:nvSpPr>
        <p:spPr>
          <a:xfrm>
            <a:off x="1137235" y="3472911"/>
            <a:ext cx="1627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3886200"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LAPACK/</a:t>
            </a:r>
            <a:r>
              <a:rPr lang="en-US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ScaLAPACK</a:t>
            </a:r>
            <a:endParaRPr lang="en-US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01CE07-2420-4655-AA33-EE895B4406E1}"/>
              </a:ext>
            </a:extLst>
          </p:cNvPr>
          <p:cNvSpPr/>
          <p:nvPr/>
        </p:nvSpPr>
        <p:spPr>
          <a:xfrm>
            <a:off x="1358016" y="3798548"/>
            <a:ext cx="5155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3886200">
              <a:defRPr/>
            </a:pPr>
            <a:r>
              <a:rPr lang="en-US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BLAS</a:t>
            </a:r>
          </a:p>
        </p:txBody>
      </p:sp>
      <p:sp>
        <p:nvSpPr>
          <p:cNvPr id="36" name="Rounded Rectangle 540">
            <a:extLst>
              <a:ext uri="{FF2B5EF4-FFF2-40B4-BE49-F238E27FC236}">
                <a16:creationId xmlns:a16="http://schemas.microsoft.com/office/drawing/2014/main" id="{BF452E6A-FFDC-4DE7-B238-CEE7A98F0445}"/>
              </a:ext>
            </a:extLst>
          </p:cNvPr>
          <p:cNvSpPr/>
          <p:nvPr/>
        </p:nvSpPr>
        <p:spPr>
          <a:xfrm>
            <a:off x="625113" y="4121453"/>
            <a:ext cx="1887986" cy="188108"/>
          </a:xfrm>
          <a:prstGeom prst="roundRect">
            <a:avLst>
              <a:gd name="adj" fmla="val 0"/>
            </a:avLst>
          </a:prstGeom>
          <a:solidFill>
            <a:schemeClr val="tx1">
              <a:lumMod val="20000"/>
              <a:lumOff val="80000"/>
            </a:schemeClr>
          </a:solidFill>
          <a:ln w="31750" cap="flat" cmpd="sng" algn="ctr">
            <a:solidFill>
              <a:schemeClr val="bg2">
                <a:lumMod val="50000"/>
              </a:schemeClr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OpenMP parallelized code</a:t>
            </a:r>
          </a:p>
        </p:txBody>
      </p:sp>
      <p:sp>
        <p:nvSpPr>
          <p:cNvPr id="41" name="Rounded Rectangle 540">
            <a:extLst>
              <a:ext uri="{FF2B5EF4-FFF2-40B4-BE49-F238E27FC236}">
                <a16:creationId xmlns:a16="http://schemas.microsoft.com/office/drawing/2014/main" id="{FA8DF509-284F-47A6-B5CB-7BE88512A184}"/>
              </a:ext>
            </a:extLst>
          </p:cNvPr>
          <p:cNvSpPr/>
          <p:nvPr/>
        </p:nvSpPr>
        <p:spPr>
          <a:xfrm>
            <a:off x="464750" y="4802254"/>
            <a:ext cx="4181811" cy="307301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1750" cap="flat" cmpd="sng" algn="ctr">
            <a:solidFill>
              <a:schemeClr val="tx2"/>
            </a:solidFill>
            <a:prstDash val="solid"/>
          </a:ln>
          <a:effectLst/>
        </p:spPr>
        <p:txBody>
          <a:bodyPr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kern="0" dirty="0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MPI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74230301-1C65-433C-83F7-EE2F83A21A24}"/>
              </a:ext>
            </a:extLst>
          </p:cNvPr>
          <p:cNvSpPr/>
          <p:nvPr/>
        </p:nvSpPr>
        <p:spPr bwMode="auto">
          <a:xfrm>
            <a:off x="1026974" y="2834424"/>
            <a:ext cx="3359388" cy="1695660"/>
          </a:xfrm>
          <a:custGeom>
            <a:avLst/>
            <a:gdLst>
              <a:gd name="connsiteX0" fmla="*/ 673100 w 4211603"/>
              <a:gd name="connsiteY0" fmla="*/ 6560 h 1695660"/>
              <a:gd name="connsiteX1" fmla="*/ 349250 w 4211603"/>
              <a:gd name="connsiteY1" fmla="*/ 25610 h 1695660"/>
              <a:gd name="connsiteX2" fmla="*/ 298450 w 4211603"/>
              <a:gd name="connsiteY2" fmla="*/ 38310 h 1695660"/>
              <a:gd name="connsiteX3" fmla="*/ 165100 w 4211603"/>
              <a:gd name="connsiteY3" fmla="*/ 89110 h 1695660"/>
              <a:gd name="connsiteX4" fmla="*/ 127000 w 4211603"/>
              <a:gd name="connsiteY4" fmla="*/ 101810 h 1695660"/>
              <a:gd name="connsiteX5" fmla="*/ 57150 w 4211603"/>
              <a:gd name="connsiteY5" fmla="*/ 152610 h 1695660"/>
              <a:gd name="connsiteX6" fmla="*/ 38100 w 4211603"/>
              <a:gd name="connsiteY6" fmla="*/ 171660 h 1695660"/>
              <a:gd name="connsiteX7" fmla="*/ 0 w 4211603"/>
              <a:gd name="connsiteY7" fmla="*/ 266910 h 1695660"/>
              <a:gd name="connsiteX8" fmla="*/ 6350 w 4211603"/>
              <a:gd name="connsiteY8" fmla="*/ 381210 h 1695660"/>
              <a:gd name="connsiteX9" fmla="*/ 12700 w 4211603"/>
              <a:gd name="connsiteY9" fmla="*/ 400260 h 1695660"/>
              <a:gd name="connsiteX10" fmla="*/ 171450 w 4211603"/>
              <a:gd name="connsiteY10" fmla="*/ 527260 h 1695660"/>
              <a:gd name="connsiteX11" fmla="*/ 222250 w 4211603"/>
              <a:gd name="connsiteY11" fmla="*/ 552660 h 1695660"/>
              <a:gd name="connsiteX12" fmla="*/ 406400 w 4211603"/>
              <a:gd name="connsiteY12" fmla="*/ 616160 h 1695660"/>
              <a:gd name="connsiteX13" fmla="*/ 457200 w 4211603"/>
              <a:gd name="connsiteY13" fmla="*/ 628860 h 1695660"/>
              <a:gd name="connsiteX14" fmla="*/ 692150 w 4211603"/>
              <a:gd name="connsiteY14" fmla="*/ 673310 h 1695660"/>
              <a:gd name="connsiteX15" fmla="*/ 781050 w 4211603"/>
              <a:gd name="connsiteY15" fmla="*/ 692360 h 1695660"/>
              <a:gd name="connsiteX16" fmla="*/ 990600 w 4211603"/>
              <a:gd name="connsiteY16" fmla="*/ 717760 h 1695660"/>
              <a:gd name="connsiteX17" fmla="*/ 1187450 w 4211603"/>
              <a:gd name="connsiteY17" fmla="*/ 743160 h 1695660"/>
              <a:gd name="connsiteX18" fmla="*/ 1581150 w 4211603"/>
              <a:gd name="connsiteY18" fmla="*/ 749510 h 1695660"/>
              <a:gd name="connsiteX19" fmla="*/ 1695450 w 4211603"/>
              <a:gd name="connsiteY19" fmla="*/ 762210 h 1695660"/>
              <a:gd name="connsiteX20" fmla="*/ 1860550 w 4211603"/>
              <a:gd name="connsiteY20" fmla="*/ 774910 h 1695660"/>
              <a:gd name="connsiteX21" fmla="*/ 2032000 w 4211603"/>
              <a:gd name="connsiteY21" fmla="*/ 813010 h 1695660"/>
              <a:gd name="connsiteX22" fmla="*/ 2298700 w 4211603"/>
              <a:gd name="connsiteY22" fmla="*/ 889210 h 1695660"/>
              <a:gd name="connsiteX23" fmla="*/ 2393950 w 4211603"/>
              <a:gd name="connsiteY23" fmla="*/ 959060 h 1695660"/>
              <a:gd name="connsiteX24" fmla="*/ 2400300 w 4211603"/>
              <a:gd name="connsiteY24" fmla="*/ 984460 h 1695660"/>
              <a:gd name="connsiteX25" fmla="*/ 2482850 w 4211603"/>
              <a:gd name="connsiteY25" fmla="*/ 1168610 h 1695660"/>
              <a:gd name="connsiteX26" fmla="*/ 2495550 w 4211603"/>
              <a:gd name="connsiteY26" fmla="*/ 1263860 h 1695660"/>
              <a:gd name="connsiteX27" fmla="*/ 2520950 w 4211603"/>
              <a:gd name="connsiteY27" fmla="*/ 1416260 h 1695660"/>
              <a:gd name="connsiteX28" fmla="*/ 2540000 w 4211603"/>
              <a:gd name="connsiteY28" fmla="*/ 1441660 h 1695660"/>
              <a:gd name="connsiteX29" fmla="*/ 2571750 w 4211603"/>
              <a:gd name="connsiteY29" fmla="*/ 1492460 h 1695660"/>
              <a:gd name="connsiteX30" fmla="*/ 2590800 w 4211603"/>
              <a:gd name="connsiteY30" fmla="*/ 1505160 h 1695660"/>
              <a:gd name="connsiteX31" fmla="*/ 2641600 w 4211603"/>
              <a:gd name="connsiteY31" fmla="*/ 1543260 h 1695660"/>
              <a:gd name="connsiteX32" fmla="*/ 2717800 w 4211603"/>
              <a:gd name="connsiteY32" fmla="*/ 1568660 h 1695660"/>
              <a:gd name="connsiteX33" fmla="*/ 2749550 w 4211603"/>
              <a:gd name="connsiteY33" fmla="*/ 1581360 h 1695660"/>
              <a:gd name="connsiteX34" fmla="*/ 2984500 w 4211603"/>
              <a:gd name="connsiteY34" fmla="*/ 1644860 h 1695660"/>
              <a:gd name="connsiteX35" fmla="*/ 3168650 w 4211603"/>
              <a:gd name="connsiteY35" fmla="*/ 1676610 h 1695660"/>
              <a:gd name="connsiteX36" fmla="*/ 3194050 w 4211603"/>
              <a:gd name="connsiteY36" fmla="*/ 1682960 h 1695660"/>
              <a:gd name="connsiteX37" fmla="*/ 3359150 w 4211603"/>
              <a:gd name="connsiteY37" fmla="*/ 1695660 h 1695660"/>
              <a:gd name="connsiteX38" fmla="*/ 3721100 w 4211603"/>
              <a:gd name="connsiteY38" fmla="*/ 1689310 h 1695660"/>
              <a:gd name="connsiteX39" fmla="*/ 3949700 w 4211603"/>
              <a:gd name="connsiteY39" fmla="*/ 1651210 h 1695660"/>
              <a:gd name="connsiteX40" fmla="*/ 4025900 w 4211603"/>
              <a:gd name="connsiteY40" fmla="*/ 1600410 h 1695660"/>
              <a:gd name="connsiteX41" fmla="*/ 4038600 w 4211603"/>
              <a:gd name="connsiteY41" fmla="*/ 1581360 h 1695660"/>
              <a:gd name="connsiteX42" fmla="*/ 4064000 w 4211603"/>
              <a:gd name="connsiteY42" fmla="*/ 1536910 h 1695660"/>
              <a:gd name="connsiteX43" fmla="*/ 4114800 w 4211603"/>
              <a:gd name="connsiteY43" fmla="*/ 1435310 h 1695660"/>
              <a:gd name="connsiteX44" fmla="*/ 4140200 w 4211603"/>
              <a:gd name="connsiteY44" fmla="*/ 1340060 h 1695660"/>
              <a:gd name="connsiteX45" fmla="*/ 4165600 w 4211603"/>
              <a:gd name="connsiteY45" fmla="*/ 1238460 h 1695660"/>
              <a:gd name="connsiteX46" fmla="*/ 4184650 w 4211603"/>
              <a:gd name="connsiteY46" fmla="*/ 1206710 h 1695660"/>
              <a:gd name="connsiteX47" fmla="*/ 4203700 w 4211603"/>
              <a:gd name="connsiteY47" fmla="*/ 1136860 h 1695660"/>
              <a:gd name="connsiteX48" fmla="*/ 4171950 w 4211603"/>
              <a:gd name="connsiteY48" fmla="*/ 736810 h 1695660"/>
              <a:gd name="connsiteX49" fmla="*/ 4159250 w 4211603"/>
              <a:gd name="connsiteY49" fmla="*/ 717760 h 1695660"/>
              <a:gd name="connsiteX50" fmla="*/ 4076700 w 4211603"/>
              <a:gd name="connsiteY50" fmla="*/ 597110 h 1695660"/>
              <a:gd name="connsiteX51" fmla="*/ 4064000 w 4211603"/>
              <a:gd name="connsiteY51" fmla="*/ 578060 h 1695660"/>
              <a:gd name="connsiteX52" fmla="*/ 3975100 w 4211603"/>
              <a:gd name="connsiteY52" fmla="*/ 489160 h 1695660"/>
              <a:gd name="connsiteX53" fmla="*/ 3886200 w 4211603"/>
              <a:gd name="connsiteY53" fmla="*/ 400260 h 1695660"/>
              <a:gd name="connsiteX54" fmla="*/ 3816350 w 4211603"/>
              <a:gd name="connsiteY54" fmla="*/ 343110 h 1695660"/>
              <a:gd name="connsiteX55" fmla="*/ 3683000 w 4211603"/>
              <a:gd name="connsiteY55" fmla="*/ 235160 h 1695660"/>
              <a:gd name="connsiteX56" fmla="*/ 3543300 w 4211603"/>
              <a:gd name="connsiteY56" fmla="*/ 146260 h 1695660"/>
              <a:gd name="connsiteX57" fmla="*/ 3441700 w 4211603"/>
              <a:gd name="connsiteY57" fmla="*/ 101810 h 1695660"/>
              <a:gd name="connsiteX58" fmla="*/ 3365500 w 4211603"/>
              <a:gd name="connsiteY58" fmla="*/ 70060 h 1695660"/>
              <a:gd name="connsiteX59" fmla="*/ 3143250 w 4211603"/>
              <a:gd name="connsiteY59" fmla="*/ 51010 h 1695660"/>
              <a:gd name="connsiteX60" fmla="*/ 2800350 w 4211603"/>
              <a:gd name="connsiteY60" fmla="*/ 31960 h 1695660"/>
              <a:gd name="connsiteX61" fmla="*/ 1054100 w 4211603"/>
              <a:gd name="connsiteY61" fmla="*/ 25610 h 1695660"/>
              <a:gd name="connsiteX62" fmla="*/ 876300 w 4211603"/>
              <a:gd name="connsiteY62" fmla="*/ 19260 h 1695660"/>
              <a:gd name="connsiteX63" fmla="*/ 838200 w 4211603"/>
              <a:gd name="connsiteY63" fmla="*/ 12910 h 1695660"/>
              <a:gd name="connsiteX64" fmla="*/ 762000 w 4211603"/>
              <a:gd name="connsiteY64" fmla="*/ 6560 h 1695660"/>
              <a:gd name="connsiteX65" fmla="*/ 673100 w 4211603"/>
              <a:gd name="connsiteY65" fmla="*/ 6560 h 1695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11603" h="1695660">
                <a:moveTo>
                  <a:pt x="673100" y="6560"/>
                </a:moveTo>
                <a:cubicBezTo>
                  <a:pt x="604308" y="9735"/>
                  <a:pt x="599275" y="-5005"/>
                  <a:pt x="349250" y="25610"/>
                </a:cubicBezTo>
                <a:cubicBezTo>
                  <a:pt x="331925" y="27731"/>
                  <a:pt x="314951" y="32620"/>
                  <a:pt x="298450" y="38310"/>
                </a:cubicBezTo>
                <a:cubicBezTo>
                  <a:pt x="253482" y="53816"/>
                  <a:pt x="209705" y="72590"/>
                  <a:pt x="165100" y="89110"/>
                </a:cubicBezTo>
                <a:cubicBezTo>
                  <a:pt x="152546" y="93759"/>
                  <a:pt x="139700" y="97577"/>
                  <a:pt x="127000" y="101810"/>
                </a:cubicBezTo>
                <a:cubicBezTo>
                  <a:pt x="103717" y="118743"/>
                  <a:pt x="79788" y="134823"/>
                  <a:pt x="57150" y="152610"/>
                </a:cubicBezTo>
                <a:cubicBezTo>
                  <a:pt x="50089" y="158158"/>
                  <a:pt x="42116" y="163628"/>
                  <a:pt x="38100" y="171660"/>
                </a:cubicBezTo>
                <a:cubicBezTo>
                  <a:pt x="22807" y="202246"/>
                  <a:pt x="12700" y="235160"/>
                  <a:pt x="0" y="266910"/>
                </a:cubicBezTo>
                <a:cubicBezTo>
                  <a:pt x="2117" y="305010"/>
                  <a:pt x="2732" y="343223"/>
                  <a:pt x="6350" y="381210"/>
                </a:cubicBezTo>
                <a:cubicBezTo>
                  <a:pt x="6985" y="387873"/>
                  <a:pt x="9152" y="394584"/>
                  <a:pt x="12700" y="400260"/>
                </a:cubicBezTo>
                <a:cubicBezTo>
                  <a:pt x="46306" y="454030"/>
                  <a:pt x="131530" y="507300"/>
                  <a:pt x="171450" y="527260"/>
                </a:cubicBezTo>
                <a:cubicBezTo>
                  <a:pt x="188383" y="535727"/>
                  <a:pt x="204543" y="545960"/>
                  <a:pt x="222250" y="552660"/>
                </a:cubicBezTo>
                <a:cubicBezTo>
                  <a:pt x="282978" y="575638"/>
                  <a:pt x="344637" y="596129"/>
                  <a:pt x="406400" y="616160"/>
                </a:cubicBezTo>
                <a:cubicBezTo>
                  <a:pt x="423003" y="621545"/>
                  <a:pt x="440084" y="625437"/>
                  <a:pt x="457200" y="628860"/>
                </a:cubicBezTo>
                <a:cubicBezTo>
                  <a:pt x="535358" y="644492"/>
                  <a:pt x="613933" y="657973"/>
                  <a:pt x="692150" y="673310"/>
                </a:cubicBezTo>
                <a:cubicBezTo>
                  <a:pt x="721890" y="679141"/>
                  <a:pt x="750929" y="689013"/>
                  <a:pt x="781050" y="692360"/>
                </a:cubicBezTo>
                <a:cubicBezTo>
                  <a:pt x="844651" y="699427"/>
                  <a:pt x="937856" y="709519"/>
                  <a:pt x="990600" y="717760"/>
                </a:cubicBezTo>
                <a:cubicBezTo>
                  <a:pt x="1139993" y="741103"/>
                  <a:pt x="880711" y="732334"/>
                  <a:pt x="1187450" y="743160"/>
                </a:cubicBezTo>
                <a:cubicBezTo>
                  <a:pt x="1318619" y="747789"/>
                  <a:pt x="1449917" y="747393"/>
                  <a:pt x="1581150" y="749510"/>
                </a:cubicBezTo>
                <a:cubicBezTo>
                  <a:pt x="1619250" y="753743"/>
                  <a:pt x="1657241" y="759112"/>
                  <a:pt x="1695450" y="762210"/>
                </a:cubicBezTo>
                <a:cubicBezTo>
                  <a:pt x="1730804" y="765077"/>
                  <a:pt x="1813487" y="764452"/>
                  <a:pt x="1860550" y="774910"/>
                </a:cubicBezTo>
                <a:cubicBezTo>
                  <a:pt x="2051602" y="817366"/>
                  <a:pt x="1927363" y="798062"/>
                  <a:pt x="2032000" y="813010"/>
                </a:cubicBezTo>
                <a:cubicBezTo>
                  <a:pt x="2277295" y="885936"/>
                  <a:pt x="2186832" y="866836"/>
                  <a:pt x="2298700" y="889210"/>
                </a:cubicBezTo>
                <a:cubicBezTo>
                  <a:pt x="2329951" y="907960"/>
                  <a:pt x="2372081" y="926257"/>
                  <a:pt x="2393950" y="959060"/>
                </a:cubicBezTo>
                <a:cubicBezTo>
                  <a:pt x="2398791" y="966322"/>
                  <a:pt x="2396719" y="976501"/>
                  <a:pt x="2400300" y="984460"/>
                </a:cubicBezTo>
                <a:cubicBezTo>
                  <a:pt x="2501923" y="1210288"/>
                  <a:pt x="2408202" y="974525"/>
                  <a:pt x="2482850" y="1168610"/>
                </a:cubicBezTo>
                <a:cubicBezTo>
                  <a:pt x="2487083" y="1200360"/>
                  <a:pt x="2491577" y="1232076"/>
                  <a:pt x="2495550" y="1263860"/>
                </a:cubicBezTo>
                <a:cubicBezTo>
                  <a:pt x="2499362" y="1294357"/>
                  <a:pt x="2502842" y="1376423"/>
                  <a:pt x="2520950" y="1416260"/>
                </a:cubicBezTo>
                <a:cubicBezTo>
                  <a:pt x="2525329" y="1425895"/>
                  <a:pt x="2533650" y="1433193"/>
                  <a:pt x="2540000" y="1441660"/>
                </a:cubicBezTo>
                <a:cubicBezTo>
                  <a:pt x="2548810" y="1468089"/>
                  <a:pt x="2545866" y="1466576"/>
                  <a:pt x="2571750" y="1492460"/>
                </a:cubicBezTo>
                <a:cubicBezTo>
                  <a:pt x="2577146" y="1497856"/>
                  <a:pt x="2584628" y="1500671"/>
                  <a:pt x="2590800" y="1505160"/>
                </a:cubicBezTo>
                <a:cubicBezTo>
                  <a:pt x="2607918" y="1517610"/>
                  <a:pt x="2623573" y="1532167"/>
                  <a:pt x="2641600" y="1543260"/>
                </a:cubicBezTo>
                <a:cubicBezTo>
                  <a:pt x="2659406" y="1554218"/>
                  <a:pt x="2700582" y="1562921"/>
                  <a:pt x="2717800" y="1568660"/>
                </a:cubicBezTo>
                <a:cubicBezTo>
                  <a:pt x="2728614" y="1572265"/>
                  <a:pt x="2738854" y="1577419"/>
                  <a:pt x="2749550" y="1581360"/>
                </a:cubicBezTo>
                <a:cubicBezTo>
                  <a:pt x="2860766" y="1622334"/>
                  <a:pt x="2846654" y="1618351"/>
                  <a:pt x="2984500" y="1644860"/>
                </a:cubicBezTo>
                <a:cubicBezTo>
                  <a:pt x="3045668" y="1656623"/>
                  <a:pt x="3108221" y="1661503"/>
                  <a:pt x="3168650" y="1676610"/>
                </a:cubicBezTo>
                <a:cubicBezTo>
                  <a:pt x="3177117" y="1678727"/>
                  <a:pt x="3185366" y="1682092"/>
                  <a:pt x="3194050" y="1682960"/>
                </a:cubicBezTo>
                <a:cubicBezTo>
                  <a:pt x="3248972" y="1688452"/>
                  <a:pt x="3304117" y="1691427"/>
                  <a:pt x="3359150" y="1695660"/>
                </a:cubicBezTo>
                <a:cubicBezTo>
                  <a:pt x="3479800" y="1693543"/>
                  <a:pt x="3600533" y="1694265"/>
                  <a:pt x="3721100" y="1689310"/>
                </a:cubicBezTo>
                <a:cubicBezTo>
                  <a:pt x="3789272" y="1686508"/>
                  <a:pt x="3885702" y="1664010"/>
                  <a:pt x="3949700" y="1651210"/>
                </a:cubicBezTo>
                <a:cubicBezTo>
                  <a:pt x="3984243" y="1633939"/>
                  <a:pt x="3989417" y="1633245"/>
                  <a:pt x="4025900" y="1600410"/>
                </a:cubicBezTo>
                <a:cubicBezTo>
                  <a:pt x="4031573" y="1595305"/>
                  <a:pt x="4034673" y="1587904"/>
                  <a:pt x="4038600" y="1581360"/>
                </a:cubicBezTo>
                <a:cubicBezTo>
                  <a:pt x="4047380" y="1566727"/>
                  <a:pt x="4056368" y="1552174"/>
                  <a:pt x="4064000" y="1536910"/>
                </a:cubicBezTo>
                <a:cubicBezTo>
                  <a:pt x="4119064" y="1426782"/>
                  <a:pt x="4081823" y="1484776"/>
                  <a:pt x="4114800" y="1435310"/>
                </a:cubicBezTo>
                <a:cubicBezTo>
                  <a:pt x="4123267" y="1403560"/>
                  <a:pt x="4132589" y="1372026"/>
                  <a:pt x="4140200" y="1340060"/>
                </a:cubicBezTo>
                <a:cubicBezTo>
                  <a:pt x="4154256" y="1281025"/>
                  <a:pt x="4135860" y="1312811"/>
                  <a:pt x="4165600" y="1238460"/>
                </a:cubicBezTo>
                <a:cubicBezTo>
                  <a:pt x="4170184" y="1227001"/>
                  <a:pt x="4178300" y="1217293"/>
                  <a:pt x="4184650" y="1206710"/>
                </a:cubicBezTo>
                <a:cubicBezTo>
                  <a:pt x="4191000" y="1183427"/>
                  <a:pt x="4202922" y="1160981"/>
                  <a:pt x="4203700" y="1136860"/>
                </a:cubicBezTo>
                <a:cubicBezTo>
                  <a:pt x="4210069" y="939411"/>
                  <a:pt x="4228209" y="877458"/>
                  <a:pt x="4171950" y="736810"/>
                </a:cubicBezTo>
                <a:cubicBezTo>
                  <a:pt x="4169116" y="729724"/>
                  <a:pt x="4163250" y="724260"/>
                  <a:pt x="4159250" y="717760"/>
                </a:cubicBezTo>
                <a:cubicBezTo>
                  <a:pt x="4091563" y="607769"/>
                  <a:pt x="4153092" y="698966"/>
                  <a:pt x="4076700" y="597110"/>
                </a:cubicBezTo>
                <a:cubicBezTo>
                  <a:pt x="4072121" y="591005"/>
                  <a:pt x="4069231" y="583617"/>
                  <a:pt x="4064000" y="578060"/>
                </a:cubicBezTo>
                <a:cubicBezTo>
                  <a:pt x="4035278" y="547543"/>
                  <a:pt x="4004733" y="518793"/>
                  <a:pt x="3975100" y="489160"/>
                </a:cubicBezTo>
                <a:cubicBezTo>
                  <a:pt x="3945467" y="459527"/>
                  <a:pt x="3921069" y="423506"/>
                  <a:pt x="3886200" y="400260"/>
                </a:cubicBezTo>
                <a:cubicBezTo>
                  <a:pt x="3851625" y="377210"/>
                  <a:pt x="3863470" y="386303"/>
                  <a:pt x="3816350" y="343110"/>
                </a:cubicBezTo>
                <a:cubicBezTo>
                  <a:pt x="3756061" y="287845"/>
                  <a:pt x="3811274" y="316789"/>
                  <a:pt x="3683000" y="235160"/>
                </a:cubicBezTo>
                <a:cubicBezTo>
                  <a:pt x="3636433" y="205527"/>
                  <a:pt x="3593868" y="168384"/>
                  <a:pt x="3543300" y="146260"/>
                </a:cubicBezTo>
                <a:lnTo>
                  <a:pt x="3441700" y="101810"/>
                </a:lnTo>
                <a:cubicBezTo>
                  <a:pt x="3413060" y="88922"/>
                  <a:pt x="3400450" y="77341"/>
                  <a:pt x="3365500" y="70060"/>
                </a:cubicBezTo>
                <a:cubicBezTo>
                  <a:pt x="3295957" y="55572"/>
                  <a:pt x="3213004" y="55370"/>
                  <a:pt x="3143250" y="51010"/>
                </a:cubicBezTo>
                <a:cubicBezTo>
                  <a:pt x="3031581" y="44031"/>
                  <a:pt x="2912720" y="32709"/>
                  <a:pt x="2800350" y="31960"/>
                </a:cubicBezTo>
                <a:lnTo>
                  <a:pt x="1054100" y="25610"/>
                </a:lnTo>
                <a:cubicBezTo>
                  <a:pt x="994833" y="23493"/>
                  <a:pt x="935502" y="22742"/>
                  <a:pt x="876300" y="19260"/>
                </a:cubicBezTo>
                <a:cubicBezTo>
                  <a:pt x="863447" y="18504"/>
                  <a:pt x="850996" y="14332"/>
                  <a:pt x="838200" y="12910"/>
                </a:cubicBezTo>
                <a:cubicBezTo>
                  <a:pt x="812868" y="10095"/>
                  <a:pt x="787400" y="8677"/>
                  <a:pt x="762000" y="6560"/>
                </a:cubicBezTo>
                <a:cubicBezTo>
                  <a:pt x="709905" y="-6464"/>
                  <a:pt x="741892" y="3385"/>
                  <a:pt x="673100" y="6560"/>
                </a:cubicBezTo>
                <a:close/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641839F-B3D5-4AFC-AE79-8A484B2B62FE}"/>
              </a:ext>
            </a:extLst>
          </p:cNvPr>
          <p:cNvSpPr/>
          <p:nvPr/>
        </p:nvSpPr>
        <p:spPr>
          <a:xfrm>
            <a:off x="4712363" y="2660898"/>
            <a:ext cx="4372724" cy="2246769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FFT backward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num /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nprocs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;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fftw_execute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(plan_2d, ...);</a:t>
            </a:r>
          </a:p>
          <a:p>
            <a:endParaRPr lang="en-US" sz="14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fftw_execute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(...): </a:t>
            </a:r>
            <a:r>
              <a:rPr lang="en-US" sz="1400" dirty="0">
                <a:solidFill>
                  <a:srgbClr val="1C8000"/>
                </a:solidFill>
                <a:latin typeface="Consolas" panose="020B0609020204030204" pitchFamily="49" charset="0"/>
              </a:rPr>
              <a:t>// in FFTW3</a:t>
            </a:r>
          </a:p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[...];</a:t>
            </a:r>
          </a:p>
          <a:p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(N)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&lt; [...];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fftw_sequential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(...);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1DB691C-8267-4CC1-AF04-3D691F724252}"/>
              </a:ext>
            </a:extLst>
          </p:cNvPr>
          <p:cNvSpPr/>
          <p:nvPr/>
        </p:nvSpPr>
        <p:spPr>
          <a:xfrm>
            <a:off x="459851" y="2646311"/>
            <a:ext cx="4179162" cy="3693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3886200">
              <a:defRPr/>
            </a:pPr>
            <a:r>
              <a:rPr lang="en-US" kern="0" dirty="0" err="1">
                <a:solidFill>
                  <a:schemeClr val="bg2">
                    <a:lumMod val="10000"/>
                  </a:schemeClr>
                </a:solidFill>
                <a:cs typeface="Helvetica" panose="020B0604020202020204" pitchFamily="34" charset="0"/>
              </a:rPr>
              <a:t>Qbox</a:t>
            </a:r>
            <a:endParaRPr lang="en-US" kern="0" dirty="0">
              <a:solidFill>
                <a:schemeClr val="bg2">
                  <a:lumMod val="10000"/>
                </a:schemeClr>
              </a:solidFill>
              <a:cs typeface="Helvetica" panose="020B0604020202020204" pitchFamily="34" charset="0"/>
            </a:endParaRPr>
          </a:p>
        </p:txBody>
      </p:sp>
      <p:sp>
        <p:nvSpPr>
          <p:cNvPr id="25" name="Heptagon 24">
            <a:extLst>
              <a:ext uri="{FF2B5EF4-FFF2-40B4-BE49-F238E27FC236}">
                <a16:creationId xmlns:a16="http://schemas.microsoft.com/office/drawing/2014/main" id="{45A62C59-086B-4EAA-9EF8-406CFD16B0CA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13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>
            <a:extLst>
              <a:ext uri="{FF2B5EF4-FFF2-40B4-BE49-F238E27FC236}">
                <a16:creationId xmlns:a16="http://schemas.microsoft.com/office/drawing/2014/main" id="{AB60233B-CD36-4549-A3D7-74B080DBC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Performance: FFTW3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F5013B60-ADB2-4E5A-B59F-8BB95903C9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556412"/>
            <a:ext cx="8616233" cy="1027919"/>
          </a:xfrm>
        </p:spPr>
        <p:txBody>
          <a:bodyPr/>
          <a:lstStyle/>
          <a:p>
            <a:r>
              <a:rPr lang="en-US" dirty="0"/>
              <a:t>N=1 (flat): </a:t>
            </a:r>
            <a:r>
              <a:rPr lang="en-US" dirty="0">
                <a:solidFill>
                  <a:srgbClr val="FF0000"/>
                </a:solidFill>
              </a:rPr>
              <a:t>performance is almost the same</a:t>
            </a:r>
            <a:r>
              <a:rPr lang="en-US" dirty="0"/>
              <a:t>.</a:t>
            </a:r>
          </a:p>
          <a:p>
            <a:r>
              <a:rPr lang="en-US" dirty="0"/>
              <a:t>N&gt;1 (nested): </a:t>
            </a:r>
            <a:r>
              <a:rPr lang="en-US" dirty="0">
                <a:solidFill>
                  <a:srgbClr val="FF0000"/>
                </a:solidFill>
              </a:rPr>
              <a:t>BOLT further increased performance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0D7091-7FAE-4D25-BC91-44664FF2F0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5E077-232B-46EE-9AA1-FDF74099E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38</a:t>
            </a:fld>
            <a:endParaRPr lang="en-US" dirty="0"/>
          </a:p>
        </p:txBody>
      </p:sp>
      <p:graphicFrame>
        <p:nvGraphicFramePr>
          <p:cNvPr id="78" name="Chart 77">
            <a:extLst>
              <a:ext uri="{FF2B5EF4-FFF2-40B4-BE49-F238E27FC236}">
                <a16:creationId xmlns:a16="http://schemas.microsoft.com/office/drawing/2014/main" id="{1349E199-A3E5-4F0C-BC8D-910C009667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3008694"/>
              </p:ext>
            </p:extLst>
          </p:nvPr>
        </p:nvGraphicFramePr>
        <p:xfrm>
          <a:off x="111297" y="2980815"/>
          <a:ext cx="3774501" cy="524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1" name="Rectangle 80">
            <a:extLst>
              <a:ext uri="{FF2B5EF4-FFF2-40B4-BE49-F238E27FC236}">
                <a16:creationId xmlns:a16="http://schemas.microsoft.com/office/drawing/2014/main" id="{09540069-2823-443B-97E4-06628C98D3D7}"/>
              </a:ext>
            </a:extLst>
          </p:cNvPr>
          <p:cNvSpPr/>
          <p:nvPr/>
        </p:nvSpPr>
        <p:spPr>
          <a:xfrm>
            <a:off x="111297" y="976366"/>
            <a:ext cx="3774501" cy="193899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FFT backward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&lt; num /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nprocs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;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fftw_execute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(plan_2d, ...);</a:t>
            </a:r>
          </a:p>
          <a:p>
            <a:endParaRPr lang="en-US" sz="1200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fftw_execute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(...): </a:t>
            </a:r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in FFTW3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[...];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num_threads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(N)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&lt; [...];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fftw_sequential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(...);</a:t>
            </a:r>
            <a:endParaRPr lang="en-US" sz="1200" dirty="0">
              <a:latin typeface="Consolas" panose="020B0609020204030204" pitchFamily="49" charset="0"/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5B0FC90-DEC4-4BD3-9C0E-365FEE8DD489}"/>
              </a:ext>
            </a:extLst>
          </p:cNvPr>
          <p:cNvGrpSpPr/>
          <p:nvPr/>
        </p:nvGrpSpPr>
        <p:grpSpPr>
          <a:xfrm>
            <a:off x="3993001" y="533400"/>
            <a:ext cx="5149140" cy="3962400"/>
            <a:chOff x="3993001" y="533400"/>
            <a:chExt cx="5149140" cy="396240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D264026-2CEF-44F2-83E5-9A52217EEF56}"/>
                </a:ext>
              </a:extLst>
            </p:cNvPr>
            <p:cNvGrpSpPr/>
            <p:nvPr/>
          </p:nvGrpSpPr>
          <p:grpSpPr>
            <a:xfrm>
              <a:off x="4075505" y="2969293"/>
              <a:ext cx="5048677" cy="128897"/>
              <a:chOff x="160723" y="2458990"/>
              <a:chExt cx="7315200" cy="256780"/>
            </a:xfrm>
          </p:grpSpPr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373386E-F7FC-4793-B90F-EBB58C260C2A}"/>
                  </a:ext>
                </a:extLst>
              </p:cNvPr>
              <p:cNvSpPr/>
              <p:nvPr/>
            </p:nvSpPr>
            <p:spPr>
              <a:xfrm>
                <a:off x="160723" y="2458992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64 atoms / 32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257910D6-B474-4211-805D-29FBDA770C30}"/>
                  </a:ext>
                </a:extLst>
              </p:cNvPr>
              <p:cNvSpPr/>
              <p:nvPr/>
            </p:nvSpPr>
            <p:spPr>
              <a:xfrm>
                <a:off x="2590012" y="2458990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96 atoms / 32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9324B690-2563-4932-8FB1-1F0A014D1E75}"/>
                  </a:ext>
                </a:extLst>
              </p:cNvPr>
              <p:cNvSpPr/>
              <p:nvPr/>
            </p:nvSpPr>
            <p:spPr>
              <a:xfrm>
                <a:off x="5041322" y="2458990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128 atoms / 32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2DA257C-5E06-4DBE-B6AB-EC2648058F73}"/>
                </a:ext>
              </a:extLst>
            </p:cNvPr>
            <p:cNvGrpSpPr/>
            <p:nvPr/>
          </p:nvGrpSpPr>
          <p:grpSpPr>
            <a:xfrm>
              <a:off x="4093464" y="4303367"/>
              <a:ext cx="5048677" cy="128898"/>
              <a:chOff x="160723" y="2502661"/>
              <a:chExt cx="7315200" cy="256783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EC960DC8-22FE-49D3-A6B8-497D08A73333}"/>
                  </a:ext>
                </a:extLst>
              </p:cNvPr>
              <p:cNvSpPr/>
              <p:nvPr/>
            </p:nvSpPr>
            <p:spPr>
              <a:xfrm>
                <a:off x="160723" y="2502665"/>
                <a:ext cx="2434601" cy="2567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64 atoms / 48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D5E9CA4F-EE36-4AA9-8976-E8A36049EB6C}"/>
                  </a:ext>
                </a:extLst>
              </p:cNvPr>
              <p:cNvSpPr/>
              <p:nvPr/>
            </p:nvSpPr>
            <p:spPr>
              <a:xfrm>
                <a:off x="2590012" y="2502661"/>
                <a:ext cx="2434601" cy="2567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96 atoms / 48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FF2EDF2F-20C6-47CF-9164-65F84C3275DC}"/>
                  </a:ext>
                </a:extLst>
              </p:cNvPr>
              <p:cNvSpPr/>
              <p:nvPr/>
            </p:nvSpPr>
            <p:spPr>
              <a:xfrm>
                <a:off x="5041322" y="2502663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128 atoms / 48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AE3EAD89-5E96-45BB-8D2C-EC744ED2C35A}"/>
                </a:ext>
              </a:extLst>
            </p:cNvPr>
            <p:cNvGrpSpPr/>
            <p:nvPr/>
          </p:nvGrpSpPr>
          <p:grpSpPr>
            <a:xfrm>
              <a:off x="3993001" y="533400"/>
              <a:ext cx="5097867" cy="3962400"/>
              <a:chOff x="0" y="-3657600"/>
              <a:chExt cx="13731588" cy="8595360"/>
            </a:xfrm>
          </p:grpSpPr>
          <p:graphicFrame>
            <p:nvGraphicFramePr>
              <p:cNvPr id="69" name="Chart 68">
                <a:extLst>
                  <a:ext uri="{FF2B5EF4-FFF2-40B4-BE49-F238E27FC236}">
                    <a16:creationId xmlns:a16="http://schemas.microsoft.com/office/drawing/2014/main" id="{4397F9EE-4959-4EE6-92DE-2CEE67865C34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418623543"/>
                  </p:ext>
                </p:extLst>
              </p:nvPr>
            </p:nvGraphicFramePr>
            <p:xfrm>
              <a:off x="0" y="-3657600"/>
              <a:ext cx="4540625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graphicFrame>
            <p:nvGraphicFramePr>
              <p:cNvPr id="70" name="Chart 69">
                <a:extLst>
                  <a:ext uri="{FF2B5EF4-FFF2-40B4-BE49-F238E27FC236}">
                    <a16:creationId xmlns:a16="http://schemas.microsoft.com/office/drawing/2014/main" id="{0F245D76-C13C-49DD-9819-A401A36647FA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556526993"/>
                  </p:ext>
                </p:extLst>
              </p:nvPr>
            </p:nvGraphicFramePr>
            <p:xfrm>
              <a:off x="4572000" y="-3657600"/>
              <a:ext cx="4540625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graphicFrame>
            <p:nvGraphicFramePr>
              <p:cNvPr id="71" name="Chart 70">
                <a:extLst>
                  <a:ext uri="{FF2B5EF4-FFF2-40B4-BE49-F238E27FC236}">
                    <a16:creationId xmlns:a16="http://schemas.microsoft.com/office/drawing/2014/main" id="{DD0C89CD-4D96-4712-955A-93B4F25B568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56551630"/>
                  </p:ext>
                </p:extLst>
              </p:nvPr>
            </p:nvGraphicFramePr>
            <p:xfrm>
              <a:off x="9144000" y="-3657600"/>
              <a:ext cx="4540626" cy="274319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6"/>
              </a:graphicData>
            </a:graphic>
          </p:graphicFrame>
          <p:graphicFrame>
            <p:nvGraphicFramePr>
              <p:cNvPr id="72" name="Chart 71">
                <a:extLst>
                  <a:ext uri="{FF2B5EF4-FFF2-40B4-BE49-F238E27FC236}">
                    <a16:creationId xmlns:a16="http://schemas.microsoft.com/office/drawing/2014/main" id="{28E05445-E86B-4220-9C54-55500D649157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08449617"/>
                  </p:ext>
                </p:extLst>
              </p:nvPr>
            </p:nvGraphicFramePr>
            <p:xfrm>
              <a:off x="0" y="-731520"/>
              <a:ext cx="4540625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7"/>
              </a:graphicData>
            </a:graphic>
          </p:graphicFrame>
          <p:graphicFrame>
            <p:nvGraphicFramePr>
              <p:cNvPr id="73" name="Chart 72">
                <a:extLst>
                  <a:ext uri="{FF2B5EF4-FFF2-40B4-BE49-F238E27FC236}">
                    <a16:creationId xmlns:a16="http://schemas.microsoft.com/office/drawing/2014/main" id="{0B2FF99F-5006-419B-B6AC-26BF088B46A8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2529771326"/>
                  </p:ext>
                </p:extLst>
              </p:nvPr>
            </p:nvGraphicFramePr>
            <p:xfrm>
              <a:off x="4572000" y="-731520"/>
              <a:ext cx="4591051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8"/>
              </a:graphicData>
            </a:graphic>
          </p:graphicFrame>
          <p:graphicFrame>
            <p:nvGraphicFramePr>
              <p:cNvPr id="74" name="Chart 73">
                <a:extLst>
                  <a:ext uri="{FF2B5EF4-FFF2-40B4-BE49-F238E27FC236}">
                    <a16:creationId xmlns:a16="http://schemas.microsoft.com/office/drawing/2014/main" id="{D6C636F9-874C-4577-A216-C158EB4711C9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125961411"/>
                  </p:ext>
                </p:extLst>
              </p:nvPr>
            </p:nvGraphicFramePr>
            <p:xfrm>
              <a:off x="9144000" y="-731520"/>
              <a:ext cx="4587588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9"/>
              </a:graphicData>
            </a:graphic>
          </p:graphicFrame>
          <p:graphicFrame>
            <p:nvGraphicFramePr>
              <p:cNvPr id="75" name="Chart 74">
                <a:extLst>
                  <a:ext uri="{FF2B5EF4-FFF2-40B4-BE49-F238E27FC236}">
                    <a16:creationId xmlns:a16="http://schemas.microsoft.com/office/drawing/2014/main" id="{7FBBD264-E5EC-4405-9CD2-BADCCE627B52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077322086"/>
                  </p:ext>
                </p:extLst>
              </p:nvPr>
            </p:nvGraphicFramePr>
            <p:xfrm>
              <a:off x="4572000" y="2194560"/>
              <a:ext cx="4587587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0"/>
              </a:graphicData>
            </a:graphic>
          </p:graphicFrame>
          <p:graphicFrame>
            <p:nvGraphicFramePr>
              <p:cNvPr id="76" name="Chart 75">
                <a:extLst>
                  <a:ext uri="{FF2B5EF4-FFF2-40B4-BE49-F238E27FC236}">
                    <a16:creationId xmlns:a16="http://schemas.microsoft.com/office/drawing/2014/main" id="{4757184B-2A0C-429E-B247-EBF9CC5BB0F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60847481"/>
                  </p:ext>
                </p:extLst>
              </p:nvPr>
            </p:nvGraphicFramePr>
            <p:xfrm>
              <a:off x="9144001" y="2194559"/>
              <a:ext cx="4587587" cy="274320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1"/>
              </a:graphicData>
            </a:graphic>
          </p:graphicFrame>
          <p:graphicFrame>
            <p:nvGraphicFramePr>
              <p:cNvPr id="77" name="Chart 76">
                <a:extLst>
                  <a:ext uri="{FF2B5EF4-FFF2-40B4-BE49-F238E27FC236}">
                    <a16:creationId xmlns:a16="http://schemas.microsoft.com/office/drawing/2014/main" id="{98A824B8-66BA-4A7C-89BC-9850685913E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962659217"/>
                  </p:ext>
                </p:extLst>
              </p:nvPr>
            </p:nvGraphicFramePr>
            <p:xfrm>
              <a:off x="0" y="2194560"/>
              <a:ext cx="4591051" cy="274320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12"/>
              </a:graphicData>
            </a:graphic>
          </p:graphicFrame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C670454-858E-46E2-B928-32914101F756}"/>
                </a:ext>
              </a:extLst>
            </p:cNvPr>
            <p:cNvGrpSpPr/>
            <p:nvPr/>
          </p:nvGrpSpPr>
          <p:grpSpPr>
            <a:xfrm>
              <a:off x="4093464" y="1660855"/>
              <a:ext cx="5048677" cy="128897"/>
              <a:chOff x="160723" y="2439667"/>
              <a:chExt cx="7315200" cy="256780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DE9B5A8D-D64F-41E4-A4E2-A0E3DC278F62}"/>
                  </a:ext>
                </a:extLst>
              </p:cNvPr>
              <p:cNvSpPr/>
              <p:nvPr/>
            </p:nvSpPr>
            <p:spPr>
              <a:xfrm>
                <a:off x="160723" y="2439669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64 atoms / 16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EB1D25C-4B21-4F66-B305-46330FFCA558}"/>
                  </a:ext>
                </a:extLst>
              </p:cNvPr>
              <p:cNvSpPr/>
              <p:nvPr/>
            </p:nvSpPr>
            <p:spPr>
              <a:xfrm>
                <a:off x="2590012" y="2439667"/>
                <a:ext cx="2434601" cy="2567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96 atoms / 16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8F5EDE9-AFE3-4A23-A670-54C2C922B82C}"/>
                  </a:ext>
                </a:extLst>
              </p:cNvPr>
              <p:cNvSpPr/>
              <p:nvPr/>
            </p:nvSpPr>
            <p:spPr>
              <a:xfrm>
                <a:off x="5041322" y="2439667"/>
                <a:ext cx="2434601" cy="2567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bg2">
                        <a:lumMod val="10000"/>
                      </a:schemeClr>
                    </a:solidFill>
                    <a:cs typeface="Arial" panose="020B0604020202020204" pitchFamily="34" charset="0"/>
                  </a:rPr>
                  <a:t>128 atoms / 16 MPI processes</a:t>
                </a:r>
                <a:endParaRPr lang="en-US" sz="1200" b="1" dirty="0">
                  <a:solidFill>
                    <a:schemeClr val="bg2">
                      <a:lumMod val="10000"/>
                    </a:schemeClr>
                  </a:solidFill>
                </a:endParaRPr>
              </a:p>
            </p:txBody>
          </p:sp>
        </p:grpSp>
      </p:grpSp>
      <p:sp>
        <p:nvSpPr>
          <p:cNvPr id="83" name="Rectangle 82">
            <a:extLst>
              <a:ext uri="{FF2B5EF4-FFF2-40B4-BE49-F238E27FC236}">
                <a16:creationId xmlns:a16="http://schemas.microsoft.com/office/drawing/2014/main" id="{984647E5-714E-4383-9D3D-2DE8FA430CC8}"/>
              </a:ext>
            </a:extLst>
          </p:cNvPr>
          <p:cNvSpPr/>
          <p:nvPr/>
        </p:nvSpPr>
        <p:spPr>
          <a:xfrm>
            <a:off x="5574168" y="131361"/>
            <a:ext cx="3752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X axis: # of inner threads (N)</a:t>
            </a:r>
            <a:br>
              <a:rPr lang="en-US" sz="14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</a:br>
            <a:r>
              <a:rPr lang="en-US" sz="14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Y axis: relative performance (BOLT + N=1: 1.0)</a:t>
            </a:r>
            <a:endParaRPr lang="en-US" sz="14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D9C3FDA-A0D2-4473-B6F4-67A80A9D8059}"/>
              </a:ext>
            </a:extLst>
          </p:cNvPr>
          <p:cNvSpPr/>
          <p:nvPr/>
        </p:nvSpPr>
        <p:spPr>
          <a:xfrm>
            <a:off x="82722" y="3429000"/>
            <a:ext cx="3924629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700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Intel OpenMP configurations: </a:t>
            </a:r>
            <a:r>
              <a:rPr lang="en-US" sz="700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nobind</a:t>
            </a:r>
            <a:r>
              <a:rPr lang="en-US" sz="700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(=false),</a:t>
            </a:r>
            <a:r>
              <a:rPr lang="en-US" sz="700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true,close,spread</a:t>
            </a:r>
            <a:r>
              <a:rPr lang="en-US" sz="700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: </a:t>
            </a:r>
            <a:r>
              <a:rPr lang="en-US" sz="700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proc_bind</a:t>
            </a:r>
            <a:r>
              <a:rPr lang="en-US" sz="700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sz="700" dirty="0" err="1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dyn</a:t>
            </a:r>
            <a:r>
              <a:rPr lang="en-US" sz="700" dirty="0">
                <a:solidFill>
                  <a:schemeClr val="tx1">
                    <a:lumMod val="75000"/>
                  </a:schemeClr>
                </a:solidFill>
                <a:cs typeface="Arial" panose="020B0604020202020204" pitchFamily="34" charset="0"/>
              </a:rPr>
              <a:t>: OMP_DYNAMIC=true</a:t>
            </a:r>
          </a:p>
        </p:txBody>
      </p:sp>
      <p:sp>
        <p:nvSpPr>
          <p:cNvPr id="86" name="Speech Bubble: Rectangle with Corners Rounded 85">
            <a:extLst>
              <a:ext uri="{FF2B5EF4-FFF2-40B4-BE49-F238E27FC236}">
                <a16:creationId xmlns:a16="http://schemas.microsoft.com/office/drawing/2014/main" id="{26646065-C571-4DC4-B734-779248DA8C6A}"/>
              </a:ext>
            </a:extLst>
          </p:cNvPr>
          <p:cNvSpPr/>
          <p:nvPr/>
        </p:nvSpPr>
        <p:spPr bwMode="auto">
          <a:xfrm>
            <a:off x="306912" y="3658262"/>
            <a:ext cx="3461899" cy="785634"/>
          </a:xfrm>
          <a:prstGeom prst="wedgeRoundRectCallout">
            <a:avLst>
              <a:gd name="adj1" fmla="val -30184"/>
              <a:gd name="adj2" fmla="val -55076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285750" marR="0" indent="-2857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600" dirty="0" err="1">
                <a:solidFill>
                  <a:schemeClr val="bg2">
                    <a:lumMod val="10000"/>
                  </a:schemeClr>
                </a:solidFill>
                <a:latin typeface="Inconsolata" panose="020B0609030003000000" pitchFamily="49" charset="0"/>
                <a:cs typeface="Arial" panose="020B0604020202020204" pitchFamily="34" charset="0"/>
              </a:rPr>
              <a:t>nprocs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= # of MPI nodes</a:t>
            </a:r>
          </a:p>
          <a:p>
            <a:pPr marL="285750" marR="0" indent="-2857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Inconsolata" panose="020B0609030003000000" pitchFamily="49" charset="0"/>
                <a:cs typeface="Arial" panose="020B0604020202020204" pitchFamily="34" charset="0"/>
              </a:rPr>
              <a:t>num</a:t>
            </a: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 (and </a:t>
            </a:r>
            <a:r>
              <a:rPr kumimoji="0" lang="en-US" sz="1600" i="0" u="none" strike="noStrike" cap="none" normalizeH="0" baseline="0" dirty="0" err="1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fftw</a:t>
            </a:r>
            <a:r>
              <a:rPr kumimoji="0" lang="en-US" sz="16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rPr>
              <a:t> size) is proportional to # of atoms.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8C6B7A8-8365-4E5A-9E7F-A9CCF19D3A10}"/>
              </a:ext>
            </a:extLst>
          </p:cNvPr>
          <p:cNvSpPr/>
          <p:nvPr/>
        </p:nvSpPr>
        <p:spPr>
          <a:xfrm>
            <a:off x="457199" y="4714421"/>
            <a:ext cx="4865232" cy="7694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Experiments on KNL 7230 64 cores.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# of threads for the outer parallel region = 64</a:t>
            </a:r>
          </a:p>
          <a:p>
            <a:pPr lvl="1"/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# of threads for the inner parallel region = N (changed)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68F5194-0191-4AA6-ADD9-FECE016BC2F1}"/>
              </a:ext>
            </a:extLst>
          </p:cNvPr>
          <p:cNvGrpSpPr/>
          <p:nvPr/>
        </p:nvGrpSpPr>
        <p:grpSpPr>
          <a:xfrm>
            <a:off x="6833353" y="4776391"/>
            <a:ext cx="2308788" cy="1751758"/>
            <a:chOff x="6667629" y="4620220"/>
            <a:chExt cx="2308788" cy="1751758"/>
          </a:xfrm>
        </p:grpSpPr>
        <p:sp>
          <p:nvSpPr>
            <p:cNvPr id="88" name="Arrow: Right 87">
              <a:extLst>
                <a:ext uri="{FF2B5EF4-FFF2-40B4-BE49-F238E27FC236}">
                  <a16:creationId xmlns:a16="http://schemas.microsoft.com/office/drawing/2014/main" id="{0DA3739A-DCDB-4710-9C5F-38193FBBB08D}"/>
                </a:ext>
              </a:extLst>
            </p:cNvPr>
            <p:cNvSpPr/>
            <p:nvPr/>
          </p:nvSpPr>
          <p:spPr bwMode="auto">
            <a:xfrm rot="9558899">
              <a:off x="6667629" y="4620220"/>
              <a:ext cx="2209539" cy="1751758"/>
            </a:xfrm>
            <a:prstGeom prst="rightArrow">
              <a:avLst/>
            </a:prstGeom>
            <a:solidFill>
              <a:srgbClr val="FF0000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F56FC7DA-5B2A-49BC-B03F-C9EDDE3BB400}"/>
                </a:ext>
              </a:extLst>
            </p:cNvPr>
            <p:cNvSpPr/>
            <p:nvPr/>
          </p:nvSpPr>
          <p:spPr>
            <a:xfrm rot="20381254">
              <a:off x="6952035" y="5055022"/>
              <a:ext cx="202438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  <a:cs typeface="Arial" panose="020B0604020202020204" pitchFamily="34" charset="0"/>
                </a:rPr>
                <a:t>More beneficial for nested parallel regions.</a:t>
              </a:r>
              <a:br>
                <a:rPr lang="en-US" sz="1400" b="1" dirty="0">
                  <a:solidFill>
                    <a:schemeClr val="bg1"/>
                  </a:solidFill>
                  <a:cs typeface="Arial" panose="020B0604020202020204" pitchFamily="34" charset="0"/>
                </a:rPr>
              </a:br>
              <a:r>
                <a:rPr lang="en-US" sz="1400" b="1" dirty="0">
                  <a:solidFill>
                    <a:schemeClr val="bg1"/>
                  </a:solidFill>
                  <a:cs typeface="Arial" panose="020B0604020202020204" pitchFamily="34" charset="0"/>
                </a:rPr>
                <a:t>=&gt; Strong scaling</a:t>
              </a:r>
            </a:p>
          </p:txBody>
        </p:sp>
      </p:grp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78528C95-DCDC-4ADF-8698-1D53807CD4BF}"/>
              </a:ext>
            </a:extLst>
          </p:cNvPr>
          <p:cNvSpPr/>
          <p:nvPr/>
        </p:nvSpPr>
        <p:spPr bwMode="auto">
          <a:xfrm rot="16200000">
            <a:off x="5544399" y="4528390"/>
            <a:ext cx="470685" cy="405504"/>
          </a:xfrm>
          <a:prstGeom prst="rightArrow">
            <a:avLst/>
          </a:prstGeom>
          <a:solidFill>
            <a:srgbClr val="FF0000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6B5A78E-164D-4E27-9B6E-4BC24905F4E7}"/>
              </a:ext>
            </a:extLst>
          </p:cNvPr>
          <p:cNvSpPr/>
          <p:nvPr/>
        </p:nvSpPr>
        <p:spPr>
          <a:xfrm>
            <a:off x="5881789" y="4774563"/>
            <a:ext cx="114980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Higher is better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360353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D72D-D4FE-495A-9302-88B27487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8816-D1A8-4717-8A5B-0AE759FE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Existing Approaches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OS-level thread-based approach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User-level thread-based approach</a:t>
            </a:r>
          </a:p>
          <a:p>
            <a:pPr lvl="2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What is a user-level thread (ULT)?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BOLT for both Nested and Flat Parallelism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Scalability optimizations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ULT-aware affinity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proc_bind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Thread coordination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wait_policy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93F64E-0F8C-45AD-9938-946DBB07F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924D-C534-46E2-8AF9-A24E6E3C5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398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A6A7-F132-4DF9-BA15-9BA71A156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Just Disable Nested Parallelism?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38578-E28D-41CB-82D9-6D2ADB7B6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3418"/>
            <a:ext cx="8541022" cy="198469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How to utilize nested parallel regions?</a:t>
            </a:r>
          </a:p>
          <a:p>
            <a:pPr lvl="1"/>
            <a:r>
              <a:rPr lang="en-US" dirty="0"/>
              <a:t>Enable nested parallelism: creation of exponential the number of threads</a:t>
            </a:r>
          </a:p>
          <a:p>
            <a:pPr lvl="1"/>
            <a:r>
              <a:rPr lang="en-US" dirty="0"/>
              <a:t>Disable nested parallelism: adversely decrease parallelism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6C647-CEDC-463E-B8F8-D4B5FD4FA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87296D-F921-467D-842A-6127B01890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E732F51B-D000-45B3-A721-9FAA8A1D4F17}"/>
              </a:ext>
            </a:extLst>
          </p:cNvPr>
          <p:cNvGrpSpPr/>
          <p:nvPr/>
        </p:nvGrpSpPr>
        <p:grpSpPr>
          <a:xfrm>
            <a:off x="316486" y="2517186"/>
            <a:ext cx="8681736" cy="3363894"/>
            <a:chOff x="316486" y="2517186"/>
            <a:chExt cx="8681736" cy="3363894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883D8587-2790-4962-BC34-D613E399A6CF}"/>
                </a:ext>
              </a:extLst>
            </p:cNvPr>
            <p:cNvGrpSpPr/>
            <p:nvPr/>
          </p:nvGrpSpPr>
          <p:grpSpPr>
            <a:xfrm>
              <a:off x="316486" y="4111607"/>
              <a:ext cx="2240119" cy="1556604"/>
              <a:chOff x="7789632" y="1238245"/>
              <a:chExt cx="3338084" cy="1556604"/>
            </a:xfrm>
          </p:grpSpPr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18AFD04A-48B4-42F2-B835-078610CB32C9}"/>
                  </a:ext>
                </a:extLst>
              </p:cNvPr>
              <p:cNvSpPr/>
              <p:nvPr/>
            </p:nvSpPr>
            <p:spPr>
              <a:xfrm>
                <a:off x="7789632" y="1238245"/>
                <a:ext cx="3331458" cy="577081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bg2">
                    <a:lumMod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sz="105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#pragma omp parallel for</a:t>
                </a:r>
              </a:p>
              <a:p>
                <a:r>
                  <a:rPr lang="en-US" sz="105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for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(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= 0; 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&lt; n; 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++)</a:t>
                </a:r>
              </a:p>
              <a:p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 comp(cells[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], ...);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A1442559-F5CA-4689-9A07-E75764305AFA}"/>
                  </a:ext>
                </a:extLst>
              </p:cNvPr>
              <p:cNvSpPr/>
              <p:nvPr/>
            </p:nvSpPr>
            <p:spPr>
              <a:xfrm>
                <a:off x="7796258" y="2056185"/>
                <a:ext cx="3331458" cy="738664"/>
              </a:xfrm>
              <a:prstGeom prst="rect">
                <a:avLst/>
              </a:prstGeom>
              <a:solidFill>
                <a:schemeClr val="bg1"/>
              </a:solidFill>
              <a:ln w="15875">
                <a:solidFill>
                  <a:schemeClr val="bg2">
                    <a:lumMod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r>
                  <a:rPr lang="en-US" sz="105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void 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comp</a:t>
                </a:r>
                <a:r>
                  <a:rPr lang="en-US" sz="1050" dirty="0">
                    <a:solidFill>
                      <a:schemeClr val="tx1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(...):</a:t>
                </a:r>
              </a:p>
              <a:p>
                <a:r>
                  <a:rPr lang="en-US" sz="1050" dirty="0">
                    <a:solidFill>
                      <a:schemeClr val="tx1">
                        <a:lumMod val="50000"/>
                      </a:schemeClr>
                    </a:solidFill>
                    <a:latin typeface="Consolas" panose="020B0609020204030204" pitchFamily="49" charset="0"/>
                  </a:rPr>
                  <a:t>  [...];</a:t>
                </a:r>
                <a:br>
                  <a:rPr lang="en-US" sz="1050" dirty="0">
                    <a:solidFill>
                      <a:schemeClr val="tx1">
                        <a:lumMod val="50000"/>
                      </a:schemeClr>
                    </a:solidFill>
                    <a:latin typeface="Consolas" panose="020B0609020204030204" pitchFamily="49" charset="0"/>
                  </a:rPr>
                </a:br>
                <a:r>
                  <a:rPr lang="en-US" sz="105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  #pragma omp parallel for</a:t>
                </a:r>
              </a:p>
              <a:p>
                <a:r>
                  <a:rPr lang="en-US" sz="1050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  for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(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= 0; 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 &lt; n; </a:t>
                </a:r>
                <a:r>
                  <a:rPr lang="en-US" sz="1050" dirty="0" err="1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i</a:t>
                </a:r>
                <a:r>
                  <a:rPr lang="en-US" sz="1050" dirty="0">
                    <a:solidFill>
                      <a:schemeClr val="bg2">
                        <a:lumMod val="10000"/>
                      </a:schemeClr>
                    </a:solidFill>
                    <a:latin typeface="Consolas" panose="020B0609020204030204" pitchFamily="49" charset="0"/>
                  </a:rPr>
                  <a:t>++);</a:t>
                </a:r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AF066A25-79E3-4F8F-9EF1-16A5DFA7FA7B}"/>
                </a:ext>
              </a:extLst>
            </p:cNvPr>
            <p:cNvGrpSpPr/>
            <p:nvPr/>
          </p:nvGrpSpPr>
          <p:grpSpPr>
            <a:xfrm>
              <a:off x="2810011" y="4517347"/>
              <a:ext cx="1361700" cy="762000"/>
              <a:chOff x="533400" y="2667000"/>
              <a:chExt cx="1981200" cy="762000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69BDC1CB-D3CD-440A-B71C-FFFF717946A5}"/>
                  </a:ext>
                </a:extLst>
              </p:cNvPr>
              <p:cNvSpPr/>
              <p:nvPr/>
            </p:nvSpPr>
            <p:spPr bwMode="auto">
              <a:xfrm>
                <a:off x="533400" y="3046864"/>
                <a:ext cx="1981200" cy="38213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28575" cap="flat" cmpd="sng" algn="ctr">
                <a:solidFill>
                  <a:schemeClr val="accent5">
                    <a:lumMod val="5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800" i="0" u="none" strike="noStrike" cap="none" normalizeH="0" baseline="0" dirty="0">
                    <a:ln>
                      <a:noFill/>
                    </a:ln>
                    <a:solidFill>
                      <a:schemeClr val="bg2">
                        <a:lumMod val="10000"/>
                      </a:schemeClr>
                    </a:solidFill>
                    <a:effectLst/>
                    <a:latin typeface="Calibri" pitchFamily="34" charset="0"/>
                  </a:rPr>
                  <a:t>Node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9A2B3F2-32E3-48BC-84BB-0013FDCB395E}"/>
                  </a:ext>
                </a:extLst>
              </p:cNvPr>
              <p:cNvSpPr/>
              <p:nvPr/>
            </p:nvSpPr>
            <p:spPr bwMode="auto">
              <a:xfrm>
                <a:off x="533400" y="2667000"/>
                <a:ext cx="954881" cy="303096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2857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alibri" pitchFamily="34" charset="0"/>
                  </a:rPr>
                  <a:t>Core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8027DB2B-A43F-41E5-9A5C-F243AC47EFA6}"/>
                  </a:ext>
                </a:extLst>
              </p:cNvPr>
              <p:cNvSpPr/>
              <p:nvPr/>
            </p:nvSpPr>
            <p:spPr bwMode="auto">
              <a:xfrm>
                <a:off x="1559719" y="2667000"/>
                <a:ext cx="954881" cy="303096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  <a:ln w="2857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dirty="0">
                    <a:solidFill>
                      <a:schemeClr val="bg1"/>
                    </a:solidFill>
                    <a:latin typeface="Calibri" pitchFamily="34" charset="0"/>
                  </a:rPr>
                  <a:t>Core</a:t>
                </a:r>
              </a:p>
            </p:txBody>
          </p:sp>
        </p:grp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F651A9D6-2451-40DD-A60C-0A1FB8AAC0AD}"/>
                </a:ext>
              </a:extLst>
            </p:cNvPr>
            <p:cNvSpPr/>
            <p:nvPr/>
          </p:nvSpPr>
          <p:spPr bwMode="auto">
            <a:xfrm>
              <a:off x="6006500" y="4657198"/>
              <a:ext cx="1329466" cy="21707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latin typeface="Calibri" pitchFamily="34" charset="0"/>
                </a:rPr>
                <a:t>Node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0FBC70D-ADC1-467E-8708-50D73DFE982E}"/>
                </a:ext>
              </a:extLst>
            </p:cNvPr>
            <p:cNvSpPr/>
            <p:nvPr/>
          </p:nvSpPr>
          <p:spPr bwMode="auto">
            <a:xfrm>
              <a:off x="7357334" y="4656062"/>
              <a:ext cx="1329466" cy="21707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latin typeface="Calibri" pitchFamily="34" charset="0"/>
                </a:rPr>
                <a:t>Node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35719C6-BB6A-4DD3-AAD1-DEF0ABC89A88}"/>
                </a:ext>
              </a:extLst>
            </p:cNvPr>
            <p:cNvSpPr/>
            <p:nvPr/>
          </p:nvSpPr>
          <p:spPr bwMode="auto">
            <a:xfrm>
              <a:off x="6006500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991D1CF-7724-4CEB-AC51-7B8C2F079B7F}"/>
                </a:ext>
              </a:extLst>
            </p:cNvPr>
            <p:cNvSpPr/>
            <p:nvPr/>
          </p:nvSpPr>
          <p:spPr bwMode="auto">
            <a:xfrm>
              <a:off x="7357334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F1F6D81-13E4-40A8-BB44-3827402CA4C6}"/>
                </a:ext>
              </a:extLst>
            </p:cNvPr>
            <p:cNvSpPr/>
            <p:nvPr/>
          </p:nvSpPr>
          <p:spPr bwMode="auto">
            <a:xfrm>
              <a:off x="6680354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844863A2-8E6D-4725-9A6D-CD6D92E58A0D}"/>
                </a:ext>
              </a:extLst>
            </p:cNvPr>
            <p:cNvSpPr/>
            <p:nvPr/>
          </p:nvSpPr>
          <p:spPr bwMode="auto">
            <a:xfrm>
              <a:off x="8031187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7318D7C-855C-4265-B470-B2403ADCE3F4}"/>
                </a:ext>
              </a:extLst>
            </p:cNvPr>
            <p:cNvSpPr/>
            <p:nvPr/>
          </p:nvSpPr>
          <p:spPr bwMode="auto">
            <a:xfrm>
              <a:off x="6006500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58AB3A1A-744F-47D4-80C7-14665672D5A3}"/>
                </a:ext>
              </a:extLst>
            </p:cNvPr>
            <p:cNvSpPr/>
            <p:nvPr/>
          </p:nvSpPr>
          <p:spPr bwMode="auto">
            <a:xfrm>
              <a:off x="7357334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4B307DA-1BA1-4B0A-BA96-7C1F6FB13911}"/>
                </a:ext>
              </a:extLst>
            </p:cNvPr>
            <p:cNvSpPr/>
            <p:nvPr/>
          </p:nvSpPr>
          <p:spPr bwMode="auto">
            <a:xfrm>
              <a:off x="6680354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35BA4101-0732-4C26-9FA8-CDCD70485F32}"/>
                </a:ext>
              </a:extLst>
            </p:cNvPr>
            <p:cNvSpPr/>
            <p:nvPr/>
          </p:nvSpPr>
          <p:spPr bwMode="auto">
            <a:xfrm>
              <a:off x="8031187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D9BDF4E0-98A3-4314-93C9-820915FAD244}"/>
                </a:ext>
              </a:extLst>
            </p:cNvPr>
            <p:cNvSpPr/>
            <p:nvPr/>
          </p:nvSpPr>
          <p:spPr bwMode="auto">
            <a:xfrm>
              <a:off x="6343687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5E254FE-9E82-41B7-B971-4AA46398AFAD}"/>
                </a:ext>
              </a:extLst>
            </p:cNvPr>
            <p:cNvSpPr/>
            <p:nvPr/>
          </p:nvSpPr>
          <p:spPr bwMode="auto">
            <a:xfrm>
              <a:off x="7694521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4CF63092-98C5-41EB-ABEB-2BF886B732A9}"/>
                </a:ext>
              </a:extLst>
            </p:cNvPr>
            <p:cNvSpPr/>
            <p:nvPr/>
          </p:nvSpPr>
          <p:spPr bwMode="auto">
            <a:xfrm>
              <a:off x="7017541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38EE6ED8-3B41-42C4-806C-59E26F31534F}"/>
                </a:ext>
              </a:extLst>
            </p:cNvPr>
            <p:cNvSpPr/>
            <p:nvPr/>
          </p:nvSpPr>
          <p:spPr bwMode="auto">
            <a:xfrm>
              <a:off x="8368374" y="4277334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4126E823-C484-49CE-A51D-102537334CF8}"/>
                </a:ext>
              </a:extLst>
            </p:cNvPr>
            <p:cNvSpPr/>
            <p:nvPr/>
          </p:nvSpPr>
          <p:spPr bwMode="auto">
            <a:xfrm>
              <a:off x="6343687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0E59DCB-CD6B-4DCD-984D-2F13F939410F}"/>
                </a:ext>
              </a:extLst>
            </p:cNvPr>
            <p:cNvSpPr/>
            <p:nvPr/>
          </p:nvSpPr>
          <p:spPr bwMode="auto">
            <a:xfrm>
              <a:off x="7694521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C4DB4837-EE3F-4AED-8DC1-85F9BD3FEE41}"/>
                </a:ext>
              </a:extLst>
            </p:cNvPr>
            <p:cNvSpPr/>
            <p:nvPr/>
          </p:nvSpPr>
          <p:spPr bwMode="auto">
            <a:xfrm>
              <a:off x="7017541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F26B2239-4ED3-4806-B54A-CF88F42B5644}"/>
                </a:ext>
              </a:extLst>
            </p:cNvPr>
            <p:cNvSpPr/>
            <p:nvPr/>
          </p:nvSpPr>
          <p:spPr bwMode="auto">
            <a:xfrm>
              <a:off x="8368374" y="4472782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9242E5F-707D-4DE1-BADB-814D52F475F9}"/>
                </a:ext>
              </a:extLst>
            </p:cNvPr>
            <p:cNvSpPr/>
            <p:nvPr/>
          </p:nvSpPr>
          <p:spPr bwMode="auto">
            <a:xfrm>
              <a:off x="6006500" y="5300015"/>
              <a:ext cx="1329466" cy="21707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latin typeface="Calibri" pitchFamily="34" charset="0"/>
                </a:rPr>
                <a:t>Node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7C7E9106-5F2A-4FA3-90E1-DCE2F9243605}"/>
                </a:ext>
              </a:extLst>
            </p:cNvPr>
            <p:cNvSpPr/>
            <p:nvPr/>
          </p:nvSpPr>
          <p:spPr bwMode="auto">
            <a:xfrm>
              <a:off x="7357334" y="5298879"/>
              <a:ext cx="1329466" cy="21707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latin typeface="Calibri" pitchFamily="34" charset="0"/>
                </a:rPr>
                <a:t>Node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9402BC81-F803-4D81-A12C-61E91194528C}"/>
                </a:ext>
              </a:extLst>
            </p:cNvPr>
            <p:cNvSpPr/>
            <p:nvPr/>
          </p:nvSpPr>
          <p:spPr bwMode="auto">
            <a:xfrm>
              <a:off x="6006500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87800EF5-1806-4F34-9B83-E1AE58A2BD4E}"/>
                </a:ext>
              </a:extLst>
            </p:cNvPr>
            <p:cNvSpPr/>
            <p:nvPr/>
          </p:nvSpPr>
          <p:spPr bwMode="auto">
            <a:xfrm>
              <a:off x="7357334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A4BEB623-A3D9-4543-8D8B-0BCAE9D0E18B}"/>
                </a:ext>
              </a:extLst>
            </p:cNvPr>
            <p:cNvSpPr/>
            <p:nvPr/>
          </p:nvSpPr>
          <p:spPr bwMode="auto">
            <a:xfrm>
              <a:off x="6680354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CBD8E0E1-CBE7-469D-98BA-498FE7D82A82}"/>
                </a:ext>
              </a:extLst>
            </p:cNvPr>
            <p:cNvSpPr/>
            <p:nvPr/>
          </p:nvSpPr>
          <p:spPr bwMode="auto">
            <a:xfrm>
              <a:off x="8031187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5042B4A9-EF34-4D69-BAAB-985C9B93977A}"/>
                </a:ext>
              </a:extLst>
            </p:cNvPr>
            <p:cNvSpPr/>
            <p:nvPr/>
          </p:nvSpPr>
          <p:spPr bwMode="auto">
            <a:xfrm>
              <a:off x="6006500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31F9FC7-D5FA-4E42-96D4-82BA39239588}"/>
                </a:ext>
              </a:extLst>
            </p:cNvPr>
            <p:cNvSpPr/>
            <p:nvPr/>
          </p:nvSpPr>
          <p:spPr bwMode="auto">
            <a:xfrm>
              <a:off x="7357334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380C82FF-716F-4E78-AAC1-C1E6B4C8748B}"/>
                </a:ext>
              </a:extLst>
            </p:cNvPr>
            <p:cNvSpPr/>
            <p:nvPr/>
          </p:nvSpPr>
          <p:spPr bwMode="auto">
            <a:xfrm>
              <a:off x="6680354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4EDF5FD6-613D-4938-93D3-8C60110B4880}"/>
                </a:ext>
              </a:extLst>
            </p:cNvPr>
            <p:cNvSpPr/>
            <p:nvPr/>
          </p:nvSpPr>
          <p:spPr bwMode="auto">
            <a:xfrm>
              <a:off x="8031187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45C6D752-4386-4FBB-9901-F8BDE72EB63D}"/>
                </a:ext>
              </a:extLst>
            </p:cNvPr>
            <p:cNvSpPr/>
            <p:nvPr/>
          </p:nvSpPr>
          <p:spPr bwMode="auto">
            <a:xfrm>
              <a:off x="6343687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0730944-77EA-401D-88A5-31589DDD3BE9}"/>
                </a:ext>
              </a:extLst>
            </p:cNvPr>
            <p:cNvSpPr/>
            <p:nvPr/>
          </p:nvSpPr>
          <p:spPr bwMode="auto">
            <a:xfrm>
              <a:off x="7694521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6909F0A9-2C77-4B0C-A184-8F157958AFAC}"/>
                </a:ext>
              </a:extLst>
            </p:cNvPr>
            <p:cNvSpPr/>
            <p:nvPr/>
          </p:nvSpPr>
          <p:spPr bwMode="auto">
            <a:xfrm>
              <a:off x="7017541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6E72BEDD-3410-4756-AC5D-0C50A02E28B6}"/>
                </a:ext>
              </a:extLst>
            </p:cNvPr>
            <p:cNvSpPr/>
            <p:nvPr/>
          </p:nvSpPr>
          <p:spPr bwMode="auto">
            <a:xfrm>
              <a:off x="8368374" y="4920151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81A51E2-93A0-439B-8142-7852C6A9D537}"/>
                </a:ext>
              </a:extLst>
            </p:cNvPr>
            <p:cNvSpPr/>
            <p:nvPr/>
          </p:nvSpPr>
          <p:spPr bwMode="auto">
            <a:xfrm>
              <a:off x="6343687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5B46534D-6B35-4043-9833-8526515B8ECB}"/>
                </a:ext>
              </a:extLst>
            </p:cNvPr>
            <p:cNvSpPr/>
            <p:nvPr/>
          </p:nvSpPr>
          <p:spPr bwMode="auto">
            <a:xfrm>
              <a:off x="7694521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05DE091-2271-4CC5-81F4-91FA904C4FF9}"/>
                </a:ext>
              </a:extLst>
            </p:cNvPr>
            <p:cNvSpPr/>
            <p:nvPr/>
          </p:nvSpPr>
          <p:spPr bwMode="auto">
            <a:xfrm>
              <a:off x="7017541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3DD96C62-4E1C-4DC7-A4A2-B955432ECF56}"/>
                </a:ext>
              </a:extLst>
            </p:cNvPr>
            <p:cNvSpPr/>
            <p:nvPr/>
          </p:nvSpPr>
          <p:spPr bwMode="auto">
            <a:xfrm>
              <a:off x="8368374" y="5115599"/>
              <a:ext cx="318426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Core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512E1981-1C50-4E6B-9956-056DECCDA201}"/>
                </a:ext>
              </a:extLst>
            </p:cNvPr>
            <p:cNvSpPr/>
            <p:nvPr/>
          </p:nvSpPr>
          <p:spPr bwMode="auto">
            <a:xfrm>
              <a:off x="4413937" y="4505304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47E70FF7-7506-4837-AB49-CB6CE8F71280}"/>
                </a:ext>
              </a:extLst>
            </p:cNvPr>
            <p:cNvSpPr/>
            <p:nvPr/>
          </p:nvSpPr>
          <p:spPr bwMode="auto">
            <a:xfrm>
              <a:off x="5119337" y="4505304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D72B03F3-0BB7-4FCB-ADAF-B30305C781C3}"/>
                </a:ext>
              </a:extLst>
            </p:cNvPr>
            <p:cNvSpPr/>
            <p:nvPr/>
          </p:nvSpPr>
          <p:spPr bwMode="auto">
            <a:xfrm>
              <a:off x="4413937" y="4700752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78C12A0-7410-427E-9FE5-1B924708D288}"/>
                </a:ext>
              </a:extLst>
            </p:cNvPr>
            <p:cNvSpPr/>
            <p:nvPr/>
          </p:nvSpPr>
          <p:spPr bwMode="auto">
            <a:xfrm>
              <a:off x="5119337" y="4700752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BB55AD2F-20DB-43CD-9F4B-2B9BFF22F233}"/>
                </a:ext>
              </a:extLst>
            </p:cNvPr>
            <p:cNvSpPr/>
            <p:nvPr/>
          </p:nvSpPr>
          <p:spPr bwMode="auto">
            <a:xfrm>
              <a:off x="4766909" y="4505304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A9D9F8DC-FF3D-4EFA-9034-81355022A374}"/>
                </a:ext>
              </a:extLst>
            </p:cNvPr>
            <p:cNvSpPr/>
            <p:nvPr/>
          </p:nvSpPr>
          <p:spPr bwMode="auto">
            <a:xfrm>
              <a:off x="5472309" y="4505304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4A6E4279-ABCF-4E62-9322-0B2DD01A49E9}"/>
                </a:ext>
              </a:extLst>
            </p:cNvPr>
            <p:cNvSpPr/>
            <p:nvPr/>
          </p:nvSpPr>
          <p:spPr bwMode="auto">
            <a:xfrm>
              <a:off x="4766909" y="4700752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CD2DC846-8548-40DD-B314-F5143053C383}"/>
                </a:ext>
              </a:extLst>
            </p:cNvPr>
            <p:cNvSpPr/>
            <p:nvPr/>
          </p:nvSpPr>
          <p:spPr bwMode="auto">
            <a:xfrm>
              <a:off x="5472309" y="4700752"/>
              <a:ext cx="333333" cy="152400"/>
            </a:xfrm>
            <a:prstGeom prst="rect">
              <a:avLst/>
            </a:prstGeom>
            <a:solidFill>
              <a:schemeClr val="tx1">
                <a:lumMod val="50000"/>
              </a:schemeClr>
            </a:solidFill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00" dirty="0">
                  <a:solidFill>
                    <a:schemeClr val="bg1"/>
                  </a:solidFill>
                  <a:latin typeface="Calibri" pitchFamily="34" charset="0"/>
                </a:rPr>
                <a:t>Core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081B13B-16CB-4857-8D74-EEFE30112745}"/>
                </a:ext>
              </a:extLst>
            </p:cNvPr>
            <p:cNvSpPr/>
            <p:nvPr/>
          </p:nvSpPr>
          <p:spPr bwMode="auto">
            <a:xfrm>
              <a:off x="4413937" y="4905657"/>
              <a:ext cx="1391705" cy="38213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28575" cap="flat" cmpd="sng" algn="ctr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i="0" u="none" strike="noStrike" cap="none" normalizeH="0" baseline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latin typeface="Calibri" pitchFamily="34" charset="0"/>
                </a:rPr>
                <a:t>Node</a:t>
              </a:r>
            </a:p>
          </p:txBody>
        </p:sp>
        <p:sp>
          <p:nvSpPr>
            <p:cNvPr id="122" name="Arrow: Right 121">
              <a:extLst>
                <a:ext uri="{FF2B5EF4-FFF2-40B4-BE49-F238E27FC236}">
                  <a16:creationId xmlns:a16="http://schemas.microsoft.com/office/drawing/2014/main" id="{853D6A61-5E41-48CA-995B-947192D5D168}"/>
                </a:ext>
              </a:extLst>
            </p:cNvPr>
            <p:cNvSpPr/>
            <p:nvPr/>
          </p:nvSpPr>
          <p:spPr bwMode="auto">
            <a:xfrm>
              <a:off x="4220811" y="4676026"/>
              <a:ext cx="130563" cy="459262"/>
            </a:xfrm>
            <a:prstGeom prst="rightArrow">
              <a:avLst/>
            </a:prstGeom>
            <a:solidFill>
              <a:srgbClr val="FF0000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3" name="Arrow: Right 122">
              <a:extLst>
                <a:ext uri="{FF2B5EF4-FFF2-40B4-BE49-F238E27FC236}">
                  <a16:creationId xmlns:a16="http://schemas.microsoft.com/office/drawing/2014/main" id="{EA845C1D-98C2-4F9B-BC73-4D668D1E6F91}"/>
                </a:ext>
              </a:extLst>
            </p:cNvPr>
            <p:cNvSpPr/>
            <p:nvPr/>
          </p:nvSpPr>
          <p:spPr bwMode="auto">
            <a:xfrm>
              <a:off x="5839781" y="4668895"/>
              <a:ext cx="130563" cy="459262"/>
            </a:xfrm>
            <a:prstGeom prst="rightArrow">
              <a:avLst/>
            </a:prstGeom>
            <a:solidFill>
              <a:srgbClr val="FF0000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E9AC2E92-4F8E-4D8F-BBE1-61C353769AF2}"/>
                </a:ext>
              </a:extLst>
            </p:cNvPr>
            <p:cNvSpPr/>
            <p:nvPr/>
          </p:nvSpPr>
          <p:spPr>
            <a:xfrm>
              <a:off x="2810011" y="5298879"/>
              <a:ext cx="136169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Multicore</a:t>
              </a:r>
              <a:endParaRPr lang="en-US" dirty="0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543BB49A-2C5D-4350-8D9D-0F02532ED215}"/>
                </a:ext>
              </a:extLst>
            </p:cNvPr>
            <p:cNvSpPr/>
            <p:nvPr/>
          </p:nvSpPr>
          <p:spPr>
            <a:xfrm>
              <a:off x="4419392" y="5283589"/>
              <a:ext cx="136169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Manycore</a:t>
              </a:r>
              <a:endParaRPr lang="en-US" dirty="0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62B1D6F1-1CE6-4CF7-B78F-B7217FC60FF9}"/>
                </a:ext>
              </a:extLst>
            </p:cNvPr>
            <p:cNvSpPr/>
            <p:nvPr/>
          </p:nvSpPr>
          <p:spPr>
            <a:xfrm>
              <a:off x="6006500" y="5511748"/>
              <a:ext cx="268030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2">
                      <a:lumMod val="10000"/>
                    </a:schemeClr>
                  </a:solidFill>
                  <a:latin typeface="Calibri" pitchFamily="34" charset="0"/>
                </a:rPr>
                <a:t>Manycore + Many nodes</a:t>
              </a:r>
              <a:endParaRPr lang="en-US" dirty="0"/>
            </a:p>
          </p:txBody>
        </p:sp>
        <p:sp>
          <p:nvSpPr>
            <p:cNvPr id="129" name="Content Placeholder 2">
              <a:extLst>
                <a:ext uri="{FF2B5EF4-FFF2-40B4-BE49-F238E27FC236}">
                  <a16:creationId xmlns:a16="http://schemas.microsoft.com/office/drawing/2014/main" id="{BCC61CA8-D507-4314-B2D5-FB93966ECF1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57200" y="2517186"/>
              <a:ext cx="8541022" cy="19846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Wingdings" pitchFamily="2" charset="2"/>
                <a:buChar char="§"/>
                <a:defRPr sz="2400">
                  <a:solidFill>
                    <a:schemeClr val="bg2">
                      <a:lumMod val="1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Char char="–"/>
                <a:defRPr sz="2000">
                  <a:solidFill>
                    <a:schemeClr val="bg2">
                      <a:lumMod val="10000"/>
                    </a:schemeClr>
                  </a:solidFill>
                  <a:latin typeface="+mn-lt"/>
                </a:defRPr>
              </a:lvl2pPr>
              <a:lvl3pPr marL="1143000" indent="-228600" algn="l" rtl="0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Char char="•"/>
                <a:defRPr sz="1800">
                  <a:solidFill>
                    <a:schemeClr val="bg2">
                      <a:lumMod val="10000"/>
                    </a:schemeClr>
                  </a:solidFill>
                  <a:latin typeface="+mn-lt"/>
                </a:defRPr>
              </a:lvl3pPr>
              <a:lvl4pPr marL="1600200" indent="-228600" algn="l" rtl="0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Char char="–"/>
                <a:defRPr sz="1800">
                  <a:solidFill>
                    <a:schemeClr val="bg2">
                      <a:lumMod val="10000"/>
                    </a:schemeClr>
                  </a:solidFill>
                  <a:latin typeface="+mn-lt"/>
                </a:defRPr>
              </a:lvl4pPr>
              <a:lvl5pPr marL="2057400" indent="-228600" algn="l" rtl="0" eaLnBrk="1" fontAlgn="base" hangingPunct="1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Arial" charset="0"/>
                <a:buChar char="»"/>
                <a:defRPr sz="1800">
                  <a:solidFill>
                    <a:schemeClr val="bg2">
                      <a:lumMod val="10000"/>
                    </a:schemeClr>
                  </a:solidFill>
                  <a:latin typeface="+mn-lt"/>
                </a:defRPr>
              </a:lvl5pPr>
              <a:lvl6pPr marL="2514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Arial" charset="0"/>
                <a:buChar char="»"/>
                <a:defRPr sz="14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Arial" charset="0"/>
                <a:buChar char="»"/>
                <a:defRPr sz="14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Arial" charset="0"/>
                <a:buChar char="»"/>
                <a:defRPr sz="14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1F497D"/>
                </a:buClr>
                <a:buFont typeface="Arial" charset="0"/>
                <a:buChar char="»"/>
                <a:defRPr sz="1400">
                  <a:solidFill>
                    <a:schemeClr val="tx1"/>
                  </a:solidFill>
                  <a:latin typeface="+mn-lt"/>
                </a:defRPr>
              </a:lvl9pPr>
            </a:lstStyle>
            <a:p>
              <a:r>
                <a:rPr lang="en-US" kern="0" dirty="0"/>
                <a:t>Example: strong scaling on massively parallel machines</a:t>
              </a:r>
            </a:p>
          </p:txBody>
        </p:sp>
        <p:sp>
          <p:nvSpPr>
            <p:cNvPr id="130" name="Rounded Rectangle 540">
              <a:extLst>
                <a:ext uri="{FF2B5EF4-FFF2-40B4-BE49-F238E27FC236}">
                  <a16:creationId xmlns:a16="http://schemas.microsoft.com/office/drawing/2014/main" id="{47FAED29-D51B-42B7-A796-44FF9FEE7C07}"/>
                </a:ext>
              </a:extLst>
            </p:cNvPr>
            <p:cNvSpPr/>
            <p:nvPr/>
          </p:nvSpPr>
          <p:spPr>
            <a:xfrm>
              <a:off x="2757139" y="3705634"/>
              <a:ext cx="1414572" cy="30309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20000"/>
                <a:lumOff val="80000"/>
              </a:schemeClr>
            </a:solidFill>
            <a:ln w="31750" cap="flat" cmpd="sng" algn="ctr">
              <a:solidFill>
                <a:schemeClr val="bg2">
                  <a:lumMod val="50000"/>
                </a:schemeClr>
              </a:solidFill>
              <a:prstDash val="solid"/>
            </a:ln>
            <a:effectLst/>
          </p:spPr>
          <p:txBody>
            <a:bodyPr t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6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Cells</a:t>
              </a:r>
            </a:p>
          </p:txBody>
        </p:sp>
        <p:sp>
          <p:nvSpPr>
            <p:cNvPr id="131" name="Rounded Rectangle 540">
              <a:extLst>
                <a:ext uri="{FF2B5EF4-FFF2-40B4-BE49-F238E27FC236}">
                  <a16:creationId xmlns:a16="http://schemas.microsoft.com/office/drawing/2014/main" id="{33C794C0-8ABD-4D88-94D8-17C35052CD80}"/>
                </a:ext>
              </a:extLst>
            </p:cNvPr>
            <p:cNvSpPr/>
            <p:nvPr/>
          </p:nvSpPr>
          <p:spPr>
            <a:xfrm>
              <a:off x="4399026" y="3705634"/>
              <a:ext cx="1414572" cy="30309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20000"/>
                <a:lumOff val="80000"/>
              </a:schemeClr>
            </a:solidFill>
            <a:ln w="31750" cap="flat" cmpd="sng" algn="ctr">
              <a:solidFill>
                <a:schemeClr val="bg2">
                  <a:lumMod val="50000"/>
                </a:schemeClr>
              </a:solidFill>
              <a:prstDash val="solid"/>
            </a:ln>
            <a:effectLst/>
          </p:spPr>
          <p:txBody>
            <a:bodyPr t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6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Cells</a:t>
              </a:r>
            </a:p>
          </p:txBody>
        </p: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1994CD6E-9522-4590-9F3A-5B47124B0E87}"/>
                </a:ext>
              </a:extLst>
            </p:cNvPr>
            <p:cNvCxnSpPr>
              <a:cxnSpLocks/>
              <a:stCxn id="130" idx="0"/>
              <a:endCxn id="130" idx="2"/>
            </p:cNvCxnSpPr>
            <p:nvPr/>
          </p:nvCxnSpPr>
          <p:spPr bwMode="auto">
            <a:xfrm>
              <a:off x="3464425" y="3705634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13DD896-0B32-46CE-AC39-F944B929B1D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109031" y="3705634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9C71BFA6-87B3-40A9-9FA6-6CAFD781840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742712" y="3722459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360E99E-2510-442B-AB2F-EF0A78F9A53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462203" y="3722459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36408CE-0515-4DD5-833C-CD8B8CE5486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285418" y="3700872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D5A4CD57-6099-4382-9BED-CE7B38B2B94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919099" y="3717697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09C720D-97F8-4E30-BF7A-B4646FDF7AA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638590" y="3717697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E7CBAFD-3C5A-46A5-AB20-04E529D10FA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78405" y="3693884"/>
              <a:ext cx="0" cy="303096"/>
            </a:xfrm>
            <a:prstGeom prst="line">
              <a:avLst/>
            </a:prstGeom>
            <a:noFill/>
            <a:ln w="28575" cap="flat" cmpd="sng" algn="ctr">
              <a:solidFill>
                <a:schemeClr val="bg2">
                  <a:lumMod val="50000"/>
                </a:schemeClr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42" name="Rounded Rectangle 540">
              <a:extLst>
                <a:ext uri="{FF2B5EF4-FFF2-40B4-BE49-F238E27FC236}">
                  <a16:creationId xmlns:a16="http://schemas.microsoft.com/office/drawing/2014/main" id="{EF54076E-42D1-4712-BB53-303CB8BEA33C}"/>
                </a:ext>
              </a:extLst>
            </p:cNvPr>
            <p:cNvSpPr/>
            <p:nvPr/>
          </p:nvSpPr>
          <p:spPr>
            <a:xfrm>
              <a:off x="6680354" y="3675994"/>
              <a:ext cx="1414572" cy="303096"/>
            </a:xfrm>
            <a:prstGeom prst="roundRect">
              <a:avLst>
                <a:gd name="adj" fmla="val 0"/>
              </a:avLst>
            </a:prstGeom>
            <a:solidFill>
              <a:schemeClr val="tx1">
                <a:lumMod val="20000"/>
                <a:lumOff val="80000"/>
              </a:schemeClr>
            </a:solidFill>
            <a:ln w="31750" cap="flat" cmpd="sng" algn="ctr">
              <a:solidFill>
                <a:schemeClr val="bg2">
                  <a:lumMod val="50000"/>
                </a:schemeClr>
              </a:solidFill>
              <a:prstDash val="solid"/>
            </a:ln>
            <a:effectLst/>
          </p:spPr>
          <p:txBody>
            <a:bodyPr tIns="0" rtlCol="0" anchor="ctr" anchorCtr="0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388620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600" kern="0" dirty="0">
                  <a:solidFill>
                    <a:schemeClr val="bg2">
                      <a:lumMod val="10000"/>
                    </a:schemeClr>
                  </a:solidFill>
                  <a:cs typeface="Helvetica" panose="020B0604020202020204" pitchFamily="34" charset="0"/>
                </a:rPr>
                <a:t>Cells</a:t>
              </a:r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AC5F77BA-99EC-4C85-A62C-D9B289ABD76B}"/>
                </a:ext>
              </a:extLst>
            </p:cNvPr>
            <p:cNvGrpSpPr/>
            <p:nvPr/>
          </p:nvGrpSpPr>
          <p:grpSpPr>
            <a:xfrm>
              <a:off x="6859733" y="3664244"/>
              <a:ext cx="1060185" cy="331671"/>
              <a:chOff x="6859733" y="1525098"/>
              <a:chExt cx="1060185" cy="331671"/>
            </a:xfrm>
          </p:grpSpPr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35EACE13-D581-4D7B-B099-FEABA9AD937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390359" y="1536848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678FD667-CED0-47AC-8472-781DE1EFBDB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24040" y="1553673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A05433CD-D76E-4CB3-BA19-03FD9859812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743531" y="1553673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64B885C6-7FEC-47D2-BCE6-4044DE1CEEA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566746" y="1532086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EC20FA1F-E363-443B-89FB-D6D2C0A9BF2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200427" y="1548911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8D2AF26B-FF0E-4530-8FEE-0B0EB78589C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919918" y="1548911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3A600B67-3C9D-437A-9B22-AF036C91A47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859733" y="1525098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2B9050DE-BD3C-4928-A2DA-D6F0692A49E5}"/>
                </a:ext>
              </a:extLst>
            </p:cNvPr>
            <p:cNvGrpSpPr/>
            <p:nvPr/>
          </p:nvGrpSpPr>
          <p:grpSpPr>
            <a:xfrm>
              <a:off x="6781290" y="3664244"/>
              <a:ext cx="1060185" cy="331671"/>
              <a:chOff x="6859733" y="1525098"/>
              <a:chExt cx="1060185" cy="331671"/>
            </a:xfrm>
          </p:grpSpPr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110DD3AB-C0A4-4C8D-A038-8CA4A801CA9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390359" y="1536848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B77A8DB8-4A78-43CC-971E-B5F21D4BB89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024040" y="1553673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5879F838-993D-401B-A4B1-FA51F479B8A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743531" y="1553673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4623BCE8-5BE0-4503-AA35-698D7B4E8F1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566746" y="1532086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8100B221-5A63-4280-A708-CE63A7F4FC1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200427" y="1548911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F5D9E299-9C7F-4EDC-B765-F2B274BF8A3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7919918" y="1548911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C532E1B5-076F-4E36-96B9-1DD3F98C0B4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859733" y="1525098"/>
                <a:ext cx="0" cy="303096"/>
              </a:xfrm>
              <a:prstGeom prst="line">
                <a:avLst/>
              </a:prstGeom>
              <a:noFill/>
              <a:ln w="28575" cap="flat" cmpd="sng" algn="ctr">
                <a:solidFill>
                  <a:schemeClr val="bg2">
                    <a:lumMod val="50000"/>
                  </a:schemeClr>
                </a:solidFill>
                <a:prstDash val="sysDot"/>
                <a:round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167" name="Speech Bubble: Rectangle with Corners Rounded 166">
              <a:extLst>
                <a:ext uri="{FF2B5EF4-FFF2-40B4-BE49-F238E27FC236}">
                  <a16:creationId xmlns:a16="http://schemas.microsoft.com/office/drawing/2014/main" id="{78273E04-515F-4089-BF62-C149562A5C5E}"/>
                </a:ext>
              </a:extLst>
            </p:cNvPr>
            <p:cNvSpPr/>
            <p:nvPr/>
          </p:nvSpPr>
          <p:spPr bwMode="auto">
            <a:xfrm>
              <a:off x="1478911" y="3071881"/>
              <a:ext cx="7369157" cy="304800"/>
            </a:xfrm>
            <a:prstGeom prst="wedgeRoundRectCallout">
              <a:avLst>
                <a:gd name="adj1" fmla="val -5725"/>
                <a:gd name="adj2" fmla="val 95450"/>
                <a:gd name="adj3" fmla="val 16667"/>
              </a:avLst>
            </a:prstGeom>
            <a:solidFill>
              <a:srgbClr val="FFFFCC"/>
            </a:solidFill>
            <a:ln w="28575" cap="flat" cmpd="sng" algn="ctr">
              <a:solidFill>
                <a:schemeClr val="bg2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000" dirty="0">
                  <a:solidFill>
                    <a:schemeClr val="bg2">
                      <a:lumMod val="10000"/>
                    </a:schemeClr>
                  </a:solidFill>
                  <a:cs typeface="Arial" panose="020B0604020202020204" pitchFamily="34" charset="0"/>
                </a:rPr>
                <a:t>Is the outer parallelism enough to feed work to all the cores???</a:t>
              </a:r>
              <a:endParaRPr kumimoji="0" lang="en-US" sz="2000" i="0" u="none" strike="noStrike" cap="none" normalizeH="0" baseline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311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C24A-0924-42F3-A5F3-DD569069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C7722-26BC-4B23-A424-9D8963884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90600"/>
            <a:ext cx="8497190" cy="53340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Nested OpenMP parallel regions </a:t>
            </a:r>
            <a:r>
              <a:rPr lang="en-US" dirty="0"/>
              <a:t>are commonly</a:t>
            </a:r>
            <a:br>
              <a:rPr lang="en-US" dirty="0"/>
            </a:br>
            <a:r>
              <a:rPr lang="en-US" dirty="0"/>
              <a:t>seen in complicated software stacks.</a:t>
            </a:r>
            <a:br>
              <a:rPr lang="en-US" dirty="0"/>
            </a:br>
            <a:r>
              <a:rPr lang="en-US" dirty="0"/>
              <a:t>=&gt; Demand for </a:t>
            </a:r>
            <a:r>
              <a:rPr lang="en-US" dirty="0">
                <a:solidFill>
                  <a:srgbClr val="FF0000"/>
                </a:solidFill>
              </a:rPr>
              <a:t>efficient OpenMP runtimes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>
                <a:solidFill>
                  <a:srgbClr val="FF0000"/>
                </a:solidFill>
              </a:rPr>
              <a:t>      to exploit both flat and nested parallelism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FF0000"/>
                </a:solidFill>
              </a:rPr>
              <a:t>BOLT</a:t>
            </a:r>
            <a:r>
              <a:rPr lang="en-US" dirty="0"/>
              <a:t>: an lightweight OpenMP library over ULT.</a:t>
            </a:r>
          </a:p>
          <a:p>
            <a:pPr lvl="1"/>
            <a:r>
              <a:rPr lang="en-US" dirty="0"/>
              <a:t>Simply using ULTs is insufficient:</a:t>
            </a:r>
          </a:p>
          <a:p>
            <a:pPr lvl="2"/>
            <a:r>
              <a:rPr lang="en-US" dirty="0"/>
              <a:t>Solve </a:t>
            </a:r>
            <a:r>
              <a:rPr lang="en-US" dirty="0">
                <a:solidFill>
                  <a:srgbClr val="FF0000"/>
                </a:solidFill>
              </a:rPr>
              <a:t>scalability bottlenecks</a:t>
            </a:r>
            <a:r>
              <a:rPr lang="en-US" dirty="0"/>
              <a:t> in the LLVM OpenMP runtime</a:t>
            </a:r>
          </a:p>
          <a:p>
            <a:pPr lvl="2"/>
            <a:r>
              <a:rPr lang="en-US" dirty="0"/>
              <a:t>ULT-friendly </a:t>
            </a:r>
            <a:r>
              <a:rPr lang="en-US" dirty="0">
                <a:solidFill>
                  <a:srgbClr val="FF0000"/>
                </a:solidFill>
              </a:rPr>
              <a:t>affinity</a:t>
            </a:r>
            <a:r>
              <a:rPr lang="en-US" dirty="0"/>
              <a:t> implementation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Hybrid thread coordination technique </a:t>
            </a:r>
            <a:r>
              <a:rPr lang="en-US" dirty="0"/>
              <a:t>to transparently support</a:t>
            </a:r>
            <a:br>
              <a:rPr lang="en-US" dirty="0"/>
            </a:br>
            <a:r>
              <a:rPr lang="en-US" dirty="0"/>
              <a:t>both flat and nested parallel regions.</a:t>
            </a:r>
          </a:p>
          <a:p>
            <a:r>
              <a:rPr lang="en-US" dirty="0"/>
              <a:t>BOLT achieves unprecedented performance for nested parallel regions without hurting the performance of flat parallelism.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B1B1-F2E8-494B-BCCD-9610B8BFC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E65695-F096-4497-B0EA-E91E76145D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0018E20D-10A4-4E74-BDAA-CEA849B36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905908"/>
            <a:ext cx="2174371" cy="174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433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8C24A-0924-42F3-A5F3-DD5690695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listening!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C7722-26BC-4B23-A424-9D89638844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784315"/>
            <a:ext cx="8841334" cy="5735926"/>
          </a:xfrm>
        </p:spPr>
        <p:txBody>
          <a:bodyPr/>
          <a:lstStyle/>
          <a:p>
            <a:r>
              <a:rPr lang="en-US" dirty="0"/>
              <a:t>BOLT: </a:t>
            </a:r>
            <a:r>
              <a:rPr lang="en-US" u="sng" dirty="0">
                <a:solidFill>
                  <a:srgbClr val="0000FF"/>
                </a:solidFill>
              </a:rPr>
              <a:t>http://www.bolt-omp.org</a:t>
            </a:r>
            <a:endParaRPr lang="en-US" dirty="0"/>
          </a:p>
          <a:p>
            <a:r>
              <a:rPr lang="en-US" dirty="0"/>
              <a:t>Q&amp;A (as a software):</a:t>
            </a:r>
          </a:p>
          <a:p>
            <a:pPr lvl="1"/>
            <a:r>
              <a:rPr lang="en-US" dirty="0"/>
              <a:t>What is the goal of the BOLT project?</a:t>
            </a:r>
          </a:p>
          <a:p>
            <a:pPr lvl="2"/>
            <a:r>
              <a:rPr lang="en-US" dirty="0"/>
              <a:t>Improve OpenMP by ULTs:</a:t>
            </a:r>
          </a:p>
          <a:p>
            <a:pPr lvl="3"/>
            <a:r>
              <a:rPr lang="en-US" dirty="0"/>
              <a:t>1. enrich OpenMP tasking features with least overheads,</a:t>
            </a:r>
          </a:p>
          <a:p>
            <a:pPr lvl="3"/>
            <a:r>
              <a:rPr lang="en-US" dirty="0"/>
              <a:t>2. minimizing overheads of OpenMP threads, and 3. more.</a:t>
            </a:r>
          </a:p>
          <a:p>
            <a:pPr lvl="1"/>
            <a:r>
              <a:rPr lang="en-US" dirty="0"/>
              <a:t>How to use it?</a:t>
            </a:r>
          </a:p>
          <a:p>
            <a:pPr lvl="2"/>
            <a:r>
              <a:rPr lang="en-US" dirty="0"/>
              <a:t>BOLT is a runtime library: no special compiler is required.</a:t>
            </a:r>
            <a:br>
              <a:rPr lang="en-US" dirty="0"/>
            </a:br>
            <a:r>
              <a:rPr lang="en-US" dirty="0"/>
              <a:t>GCC/ICC/Clang + LD_LIBRARY_PATH+=${BOLT_INSTALL_PATH} works.</a:t>
            </a:r>
          </a:p>
          <a:p>
            <a:pPr lvl="1"/>
            <a:r>
              <a:rPr lang="en-US" dirty="0"/>
              <a:t>Is BOLT stable?</a:t>
            </a:r>
          </a:p>
          <a:p>
            <a:pPr lvl="2"/>
            <a:r>
              <a:rPr lang="en-US" dirty="0"/>
              <a:t>Regularly checked with LLVM OpenMP tests (GCC 8.x, ICC 19.x, and Clang 10.x)</a:t>
            </a:r>
          </a:p>
          <a:p>
            <a:pPr lvl="1"/>
            <a:r>
              <a:rPr lang="en-US" dirty="0"/>
              <a:t>What OpenMP features are supported?</a:t>
            </a:r>
          </a:p>
          <a:p>
            <a:pPr lvl="2"/>
            <a:r>
              <a:rPr lang="en-US" dirty="0"/>
              <a:t>OpenMP 4.5 including task,</a:t>
            </a:r>
            <a:br>
              <a:rPr lang="en-US" dirty="0"/>
            </a:br>
            <a:r>
              <a:rPr lang="en-US" dirty="0"/>
              <a:t>task depend, and offloading.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BB1B1-F2E8-494B-BCCD-9610B8BFC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E65695-F096-4497-B0EA-E91E76145D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990600" cy="244475"/>
          </a:xfrm>
        </p:spPr>
        <p:txBody>
          <a:bodyPr/>
          <a:lstStyle/>
          <a:p>
            <a:fld id="{6B394888-48A7-42F6-AE45-2BD5FD40ED91}" type="slidenum">
              <a:rPr lang="en-US" smtClean="0"/>
              <a:pPr/>
              <a:t>41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B02D91D-693E-4BD7-857B-541EA032C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186" y="6012748"/>
            <a:ext cx="724186" cy="378694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D10B24-DA37-4976-9028-EFF36562CC03}"/>
              </a:ext>
            </a:extLst>
          </p:cNvPr>
          <p:cNvSpPr txBox="1">
            <a:spLocks/>
          </p:cNvSpPr>
          <p:nvPr/>
        </p:nvSpPr>
        <p:spPr bwMode="auto">
          <a:xfrm>
            <a:off x="5622253" y="5891538"/>
            <a:ext cx="3533489" cy="68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Wingdings" pitchFamily="2" charset="2"/>
              <a:buChar char="§"/>
              <a:defRPr sz="2400">
                <a:solidFill>
                  <a:schemeClr val="bg2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2000">
                <a:solidFill>
                  <a:schemeClr val="bg2">
                    <a:lumMod val="10000"/>
                  </a:schemeClr>
                </a:solidFill>
                <a:latin typeface="+mn-lt"/>
              </a:defRPr>
            </a:lvl2pPr>
            <a:lvl3pPr marL="11430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•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3pPr>
            <a:lvl4pPr marL="16002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Char char="–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4pPr>
            <a:lvl5pPr marL="2057400" indent="-228600" algn="l" rtl="0" eaLnBrk="1" fontAlgn="base" hangingPunct="1">
              <a:lnSpc>
                <a:spcPct val="120000"/>
              </a:lnSpc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800">
                <a:solidFill>
                  <a:schemeClr val="bg2">
                    <a:lumMod val="10000"/>
                  </a:schemeClr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1F497D"/>
              </a:buClr>
              <a:buFont typeface="Arial" charset="0"/>
              <a:buChar char="»"/>
              <a:defRPr sz="14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US" sz="500" b="1" kern="0" dirty="0"/>
              <a:t>Acknowledgment</a:t>
            </a:r>
          </a:p>
          <a:p>
            <a:pPr marL="0" indent="0" algn="just">
              <a:buNone/>
            </a:pPr>
            <a:r>
              <a:rPr lang="en-US" sz="500" kern="0" dirty="0"/>
              <a:t>This research was supported by the </a:t>
            </a:r>
            <a:r>
              <a:rPr lang="en-US" sz="500" kern="0" dirty="0" err="1"/>
              <a:t>Exascale</a:t>
            </a:r>
            <a:r>
              <a:rPr lang="en-US" sz="500" kern="0" dirty="0"/>
              <a:t> Computing Project (17-SC-20-SC), a joint project of the U.S. Department of Energy’s Office of Science and National Nuclear Security Administration, responsible for delivering a capable </a:t>
            </a:r>
            <a:r>
              <a:rPr lang="en-US" sz="500" kern="0" dirty="0" err="1"/>
              <a:t>exascale</a:t>
            </a:r>
            <a:r>
              <a:rPr lang="en-US" sz="500" kern="0" dirty="0"/>
              <a:t> ecosystem, including software, applications, and hardware technology, to support the nation’s </a:t>
            </a:r>
            <a:r>
              <a:rPr lang="en-US" sz="500" kern="0" dirty="0" err="1"/>
              <a:t>exascale</a:t>
            </a:r>
            <a:r>
              <a:rPr lang="en-US" sz="500" kern="0" dirty="0"/>
              <a:t> computing imperative. This research is in particular its subproject on Scaling OpenMP with </a:t>
            </a:r>
            <a:r>
              <a:rPr lang="en-US" sz="500" kern="0" dirty="0" err="1"/>
              <a:t>LLVm</a:t>
            </a:r>
            <a:r>
              <a:rPr lang="en-US" sz="500" kern="0" dirty="0"/>
              <a:t> for Exascale performance and portability (SOLLVE).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A91EC8-27EB-4D01-B8C2-E94D9D71E0B7}"/>
              </a:ext>
            </a:extLst>
          </p:cNvPr>
          <p:cNvSpPr/>
          <p:nvPr/>
        </p:nvSpPr>
        <p:spPr>
          <a:xfrm>
            <a:off x="5089920" y="6365122"/>
            <a:ext cx="416973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800" kern="0" dirty="0">
                <a:solidFill>
                  <a:schemeClr val="bg2">
                    <a:lumMod val="10000"/>
                  </a:schemeClr>
                </a:solidFill>
              </a:rPr>
              <a:t>BOLT is part of the ECP SOLLVE project:  </a:t>
            </a:r>
            <a:r>
              <a:rPr lang="en-US" sz="800" u="sng" dirty="0">
                <a:solidFill>
                  <a:srgbClr val="0000FF"/>
                </a:solidFill>
              </a:rPr>
              <a:t>https://www.bnl.gov/compsci/projects/SOLLVE/ </a:t>
            </a:r>
            <a:endParaRPr lang="en-US" sz="800" u="sng" kern="0" dirty="0">
              <a:solidFill>
                <a:srgbClr val="0000FF"/>
              </a:solidFill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7B22ADDA-0E9A-429D-9EF3-0073D091C85F}"/>
              </a:ext>
            </a:extLst>
          </p:cNvPr>
          <p:cNvSpPr/>
          <p:nvPr/>
        </p:nvSpPr>
        <p:spPr bwMode="auto">
          <a:xfrm>
            <a:off x="5791200" y="5310944"/>
            <a:ext cx="2514600" cy="603454"/>
          </a:xfrm>
          <a:prstGeom prst="wedgeRoundRectCallout">
            <a:avLst>
              <a:gd name="adj1" fmla="val -56851"/>
              <a:gd name="adj2" fmla="val 30318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Future work:</a:t>
            </a:r>
          </a:p>
          <a:p>
            <a:pPr marL="285750" marR="0" indent="-2857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Enhance task scheduling</a:t>
            </a:r>
          </a:p>
          <a:p>
            <a:pPr marL="285750" marR="0" indent="-28575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MPI+OpenMP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 interoperability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A59D6A-4AAF-4F8D-88CE-785FC17B042A}"/>
              </a:ext>
            </a:extLst>
          </p:cNvPr>
          <p:cNvSpPr/>
          <p:nvPr/>
        </p:nvSpPr>
        <p:spPr>
          <a:xfrm>
            <a:off x="5486400" y="724416"/>
            <a:ext cx="3328506" cy="86177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Artifact:</a:t>
            </a:r>
          </a:p>
          <a:p>
            <a:r>
              <a:rPr lang="en-US" sz="1600" u="sng" dirty="0">
                <a:solidFill>
                  <a:srgbClr val="0000FF"/>
                </a:solidFill>
              </a:rPr>
              <a:t>https://zenodo.org/record/3372716</a:t>
            </a:r>
          </a:p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(DOI: 10.5281/zenodo.3372716)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FCD005-D1E3-4EE0-A642-87AC8C672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2759" y="332900"/>
            <a:ext cx="1986993" cy="641541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ACF5CA8-2462-4F97-94BA-C846FEADB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1675022"/>
            <a:ext cx="1487253" cy="532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6227A49-1DC1-4324-9EF5-3E37C07DC5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2759" y="1705607"/>
            <a:ext cx="2198345" cy="1087874"/>
          </a:xfrm>
          <a:prstGeom prst="rect">
            <a:avLst/>
          </a:prstGeom>
        </p:spPr>
      </p:pic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0A439B4A-4FD5-4C8A-87DD-D368D1385A40}"/>
              </a:ext>
            </a:extLst>
          </p:cNvPr>
          <p:cNvSpPr/>
          <p:nvPr/>
        </p:nvSpPr>
        <p:spPr bwMode="auto">
          <a:xfrm>
            <a:off x="4387102" y="4648548"/>
            <a:ext cx="3918698" cy="248066"/>
          </a:xfrm>
          <a:prstGeom prst="wedgeRoundRectCallout">
            <a:avLst>
              <a:gd name="adj1" fmla="val -25862"/>
              <a:gd name="adj2" fmla="val 7383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Much engineering efforts for ABI compatibility and stability.</a:t>
            </a:r>
          </a:p>
        </p:txBody>
      </p:sp>
    </p:spTree>
    <p:extLst>
      <p:ext uri="{BB962C8B-B14F-4D97-AF65-F5344CB8AC3E}">
        <p14:creationId xmlns:p14="http://schemas.microsoft.com/office/powerpoint/2010/main" val="1113309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9822A-BA5D-440D-AAD8-41687A561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Directions to Address Nested Parallelism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19AD7-54A9-47C5-936D-BA90CAE1D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458200" cy="51816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Nested parallel regions </a:t>
            </a:r>
            <a:r>
              <a:rPr lang="en-US" dirty="0"/>
              <a:t>have been known as a problem since</a:t>
            </a:r>
            <a:br>
              <a:rPr lang="en-US" dirty="0"/>
            </a:br>
            <a:r>
              <a:rPr lang="en-US" dirty="0"/>
              <a:t>OpenMP 1.0 (1997).</a:t>
            </a:r>
          </a:p>
          <a:p>
            <a:pPr lvl="1"/>
            <a:r>
              <a:rPr lang="en-US" dirty="0"/>
              <a:t>By default, OpenMP disables nested parallelism</a:t>
            </a:r>
            <a:r>
              <a:rPr lang="en-US" baseline="30000" dirty="0"/>
              <a:t>[*].</a:t>
            </a:r>
            <a:endParaRPr lang="en-US" dirty="0"/>
          </a:p>
          <a:p>
            <a:r>
              <a:rPr lang="en-US" dirty="0"/>
              <a:t>Two directions to address this issue:</a:t>
            </a:r>
          </a:p>
          <a:p>
            <a:pPr marL="457200" lvl="1" indent="0">
              <a:buNone/>
            </a:pPr>
            <a:r>
              <a:rPr lang="en-US" dirty="0"/>
              <a:t>1. Use </a:t>
            </a:r>
            <a:r>
              <a:rPr lang="en-US" dirty="0">
                <a:solidFill>
                  <a:srgbClr val="FF0000"/>
                </a:solidFill>
              </a:rPr>
              <a:t>several work arounds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implied in the OpenMP specification.</a:t>
            </a:r>
          </a:p>
          <a:p>
            <a:pPr marL="457200" lvl="1" indent="0">
              <a:buNone/>
            </a:pPr>
            <a:r>
              <a:rPr lang="en-US" dirty="0"/>
              <a:t>=&gt;  </a:t>
            </a:r>
            <a:r>
              <a:rPr lang="en-US" dirty="0">
                <a:solidFill>
                  <a:srgbClr val="FF0000"/>
                </a:solidFill>
              </a:rPr>
              <a:t>Not practical if users do not know parallelism</a:t>
            </a:r>
            <a:r>
              <a:rPr lang="en-US" dirty="0"/>
              <a:t> at other software stacks.</a:t>
            </a:r>
          </a:p>
          <a:p>
            <a:pPr marL="457200" lvl="1" indent="0">
              <a:buNone/>
            </a:pPr>
            <a:r>
              <a:rPr lang="en-US" dirty="0"/>
              <a:t>2. Instead of OS-level threads, </a:t>
            </a:r>
            <a:r>
              <a:rPr lang="en-US" dirty="0">
                <a:solidFill>
                  <a:srgbClr val="FF0000"/>
                </a:solidFill>
              </a:rPr>
              <a:t>use lightweight threads as OpenMP threads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dirty="0"/>
              <a:t>=&gt;  </a:t>
            </a:r>
            <a:r>
              <a:rPr lang="en-US" dirty="0">
                <a:solidFill>
                  <a:srgbClr val="FF0000"/>
                </a:solidFill>
              </a:rPr>
              <a:t>It does not perform well if parallel regions are not nested</a:t>
            </a:r>
            <a:r>
              <a:rPr lang="en-US" dirty="0"/>
              <a:t> (i.e., flat).</a:t>
            </a:r>
          </a:p>
          <a:p>
            <a:pPr lvl="2"/>
            <a:r>
              <a:rPr lang="en-US" dirty="0"/>
              <a:t>It does not perform well even when parallel regions are nested.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=&gt; Need a solution to efficiently utilize nested parallelism.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C42582-6F10-4689-8217-33165751E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7776DA-CAA0-42A9-9DE7-B1A7401BD0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754EB2-A7E3-46F6-B30D-0174A530F1A6}"/>
              </a:ext>
            </a:extLst>
          </p:cNvPr>
          <p:cNvSpPr/>
          <p:nvPr/>
        </p:nvSpPr>
        <p:spPr>
          <a:xfrm>
            <a:off x="1" y="6357292"/>
            <a:ext cx="91440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9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[*]  Since OpenMP 5.0, the default becomes “implementation defined”, while most OpenMP systems continue to disable nested parallelism by default.</a:t>
            </a:r>
          </a:p>
        </p:txBody>
      </p:sp>
      <p:sp>
        <p:nvSpPr>
          <p:cNvPr id="38" name="Speech Bubble: Rectangle with Corners Rounded 37">
            <a:extLst>
              <a:ext uri="{FF2B5EF4-FFF2-40B4-BE49-F238E27FC236}">
                <a16:creationId xmlns:a16="http://schemas.microsoft.com/office/drawing/2014/main" id="{AA9BB7DF-15CD-4159-97C1-D2E479A5A0DC}"/>
              </a:ext>
            </a:extLst>
          </p:cNvPr>
          <p:cNvSpPr/>
          <p:nvPr/>
        </p:nvSpPr>
        <p:spPr bwMode="auto">
          <a:xfrm>
            <a:off x="4343400" y="4343400"/>
            <a:ext cx="3717897" cy="304800"/>
          </a:xfrm>
          <a:prstGeom prst="wedgeRoundRectCallout">
            <a:avLst>
              <a:gd name="adj1" fmla="val -15419"/>
              <a:gd name="adj2" fmla="val -7642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solidFill>
                  <a:srgbClr val="FF0000"/>
                </a:solidFill>
                <a:cs typeface="Arial" panose="020B0604020202020204" pitchFamily="34" charset="0"/>
              </a:rPr>
              <a:t>User-level threads </a:t>
            </a:r>
            <a:r>
              <a:rPr lang="en-US" sz="16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(ULTs, explained later)</a:t>
            </a:r>
            <a:endParaRPr kumimoji="0" lang="en-US" sz="16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8" name="Heptagon 7">
            <a:extLst>
              <a:ext uri="{FF2B5EF4-FFF2-40B4-BE49-F238E27FC236}">
                <a16:creationId xmlns:a16="http://schemas.microsoft.com/office/drawing/2014/main" id="{4065CCCF-25A8-46FF-A1E6-0B5CD59C37A1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883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4B20C-BE8D-48E7-9495-51D28128E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BOLT: Lightweight OpenMP over ULT</a:t>
            </a:r>
            <a:br>
              <a:rPr lang="en-US" dirty="0"/>
            </a:br>
            <a:r>
              <a:rPr lang="en-US" dirty="0"/>
              <a:t>           for Both Flat &amp; Nested Parallel Regions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77D18-2FE5-4BE2-81A5-80A5F7EC6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953000"/>
          </a:xfrm>
        </p:spPr>
        <p:txBody>
          <a:bodyPr/>
          <a:lstStyle/>
          <a:p>
            <a:r>
              <a:rPr lang="en-US" dirty="0"/>
              <a:t>We proposed </a:t>
            </a:r>
            <a:r>
              <a:rPr lang="en-US" dirty="0">
                <a:solidFill>
                  <a:srgbClr val="FF0000"/>
                </a:solidFill>
              </a:rPr>
              <a:t>BOLT</a:t>
            </a:r>
            <a:r>
              <a:rPr lang="en-US" b="1" dirty="0">
                <a:solidFill>
                  <a:srgbClr val="FF0000"/>
                </a:solidFill>
              </a:rPr>
              <a:t>, </a:t>
            </a:r>
            <a:r>
              <a:rPr lang="en-US" dirty="0">
                <a:solidFill>
                  <a:srgbClr val="FF0000"/>
                </a:solidFill>
              </a:rPr>
              <a:t>a ULT-based OpenMP runtime system</a:t>
            </a:r>
            <a:r>
              <a:rPr lang="en-US" dirty="0"/>
              <a:t>, which performs best for both flat and nested parallel regions.</a:t>
            </a:r>
          </a:p>
          <a:p>
            <a:pPr lvl="1"/>
            <a:endParaRPr lang="en-US" dirty="0"/>
          </a:p>
          <a:p>
            <a:r>
              <a:rPr lang="en-US" dirty="0"/>
              <a:t>Three key contributions: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An in-depth performance analysis</a:t>
            </a:r>
            <a:r>
              <a:rPr lang="en-US" dirty="0"/>
              <a:t> in the LLVM OpenMP runtime, finding several performance barriers.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 An implementation of </a:t>
            </a:r>
            <a:r>
              <a:rPr lang="en-US" dirty="0">
                <a:solidFill>
                  <a:srgbClr val="FF0000"/>
                </a:solidFill>
              </a:rPr>
              <a:t>thread-to-CPU binding interface </a:t>
            </a:r>
            <a:r>
              <a:rPr lang="en-US" dirty="0"/>
              <a:t>that supports user-level threads.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A novel thread coordination algorithm </a:t>
            </a:r>
            <a:r>
              <a:rPr lang="en-US" dirty="0"/>
              <a:t>to transparently support </a:t>
            </a:r>
            <a:r>
              <a:rPr lang="en-US" dirty="0">
                <a:solidFill>
                  <a:srgbClr val="FF0000"/>
                </a:solidFill>
              </a:rPr>
              <a:t>both flat and nested </a:t>
            </a:r>
            <a:r>
              <a:rPr lang="en-US" dirty="0"/>
              <a:t>parallel regions.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D36B15-4784-4262-968D-7F2C0BFE0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1E1301-562E-4CE3-8AC0-0AFE57569B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469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0D72D-D4FE-495A-9302-88B27487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68816-D1A8-4717-8A5B-0AE759FE0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1816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Existing Approaches</a:t>
            </a:r>
          </a:p>
          <a:p>
            <a:pPr lvl="1"/>
            <a:r>
              <a:rPr lang="en-US" dirty="0"/>
              <a:t>OS-level thread-based approach</a:t>
            </a:r>
          </a:p>
          <a:p>
            <a:pPr lvl="1"/>
            <a:r>
              <a:rPr lang="en-US" dirty="0"/>
              <a:t>User-level thread-based approach</a:t>
            </a:r>
          </a:p>
          <a:p>
            <a:pPr lvl="2"/>
            <a:r>
              <a:rPr lang="en-US" dirty="0"/>
              <a:t>What is a user-level thread (ULT)?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BOLT for both Nested and Flat Parallelism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Scalability optimizations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ULT-aware affinity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proc_bind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lvl="1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Thread coordination (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wait_policy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Conclusion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93F64E-0F8C-45AD-9938-946DBB07F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924D-C534-46E2-8AF9-A24E6E3C5C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715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68D1-101C-4785-A992-C41B5D32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610600" cy="792162"/>
          </a:xfrm>
        </p:spPr>
        <p:txBody>
          <a:bodyPr/>
          <a:lstStyle/>
          <a:p>
            <a:r>
              <a:rPr lang="en-US" dirty="0"/>
              <a:t>Direction 1: Work around with OS-Level Threads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DFFE0-B07C-46B8-B078-8EA603414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994821"/>
            <a:ext cx="8153395" cy="3254374"/>
          </a:xfrm>
        </p:spPr>
        <p:txBody>
          <a:bodyPr/>
          <a:lstStyle/>
          <a:p>
            <a:r>
              <a:rPr lang="en-US" dirty="0"/>
              <a:t>Several workarounds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Disable</a:t>
            </a:r>
            <a:r>
              <a:rPr lang="en-US" dirty="0"/>
              <a:t> nested parallel regions</a:t>
            </a:r>
            <a:br>
              <a:rPr lang="en-US" dirty="0"/>
            </a:br>
            <a:r>
              <a:rPr lang="en-US" dirty="0"/>
              <a:t>(</a:t>
            </a:r>
            <a:r>
              <a:rPr lang="en-US" sz="1200" dirty="0">
                <a:latin typeface="Consolas" panose="020B0609020204030204" pitchFamily="49" charset="0"/>
              </a:rPr>
              <a:t>OMP_NESTED=false, OMP_ACTIVE_LEVELS=...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Parallelism is lost.</a:t>
            </a:r>
            <a:endParaRPr lang="en-US" dirty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Finely tune</a:t>
            </a:r>
            <a:r>
              <a:rPr lang="en-US" dirty="0"/>
              <a:t> numbers of threads</a:t>
            </a:r>
            <a:br>
              <a:rPr lang="en-US" dirty="0"/>
            </a:br>
            <a:r>
              <a:rPr lang="en-US" dirty="0"/>
              <a:t>(</a:t>
            </a:r>
            <a:r>
              <a:rPr lang="en-US" sz="1200" dirty="0">
                <a:latin typeface="Consolas" panose="020B0609020204030204" pitchFamily="49" charset="0"/>
              </a:rPr>
              <a:t>OMP_NUM_THREADS=nth1,nth2,nth3,...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Parallelism is lost. Difficult to tune</a:t>
            </a:r>
            <a:br>
              <a:rPr lang="en-US" dirty="0"/>
            </a:br>
            <a:r>
              <a:rPr lang="en-US" dirty="0"/>
              <a:t>parameters.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C9ED2-202D-4F16-9178-0E565B20A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81C9D-3C14-410A-9B3D-FE01112F3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8</a:t>
            </a:fld>
            <a:endParaRPr lang="en-US" dirty="0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6730FAA8-A666-4636-BAD0-A786B79831DA}"/>
              </a:ext>
            </a:extLst>
          </p:cNvPr>
          <p:cNvGrpSpPr/>
          <p:nvPr/>
        </p:nvGrpSpPr>
        <p:grpSpPr>
          <a:xfrm>
            <a:off x="3184548" y="920212"/>
            <a:ext cx="5883252" cy="1975388"/>
            <a:chOff x="3352800" y="1424780"/>
            <a:chExt cx="9601200" cy="1653383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D7458B3-D44D-4D43-A6D1-78EDAE70FED8}"/>
                </a:ext>
              </a:extLst>
            </p:cNvPr>
            <p:cNvSpPr/>
            <p:nvPr/>
          </p:nvSpPr>
          <p:spPr bwMode="auto">
            <a:xfrm>
              <a:off x="3352800" y="2125662"/>
              <a:ext cx="2286000" cy="2444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BEA2124-D0A2-45DE-AC68-992C680428A0}"/>
                </a:ext>
              </a:extLst>
            </p:cNvPr>
            <p:cNvSpPr/>
            <p:nvPr/>
          </p:nvSpPr>
          <p:spPr bwMode="auto">
            <a:xfrm>
              <a:off x="5791200" y="2125662"/>
              <a:ext cx="2286000" cy="2444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01BA2EB4-2AB7-4387-AF11-9AFDC67ACF79}"/>
                </a:ext>
              </a:extLst>
            </p:cNvPr>
            <p:cNvSpPr/>
            <p:nvPr/>
          </p:nvSpPr>
          <p:spPr bwMode="auto">
            <a:xfrm>
              <a:off x="8229600" y="2125662"/>
              <a:ext cx="2286000" cy="2444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84436AB-EDE4-4584-B359-09D6093CAFBE}"/>
                </a:ext>
              </a:extLst>
            </p:cNvPr>
            <p:cNvSpPr/>
            <p:nvPr/>
          </p:nvSpPr>
          <p:spPr bwMode="auto">
            <a:xfrm>
              <a:off x="10668000" y="2125661"/>
              <a:ext cx="2286000" cy="24447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FDBAA17-F8B5-4EBB-9801-DFF9983CED1A}"/>
                </a:ext>
              </a:extLst>
            </p:cNvPr>
            <p:cNvSpPr/>
            <p:nvPr/>
          </p:nvSpPr>
          <p:spPr bwMode="auto">
            <a:xfrm>
              <a:off x="3352800" y="2833688"/>
              <a:ext cx="544286" cy="2444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E852D88F-DC4D-4572-9E00-CE6E6D6831FA}"/>
                </a:ext>
              </a:extLst>
            </p:cNvPr>
            <p:cNvSpPr/>
            <p:nvPr/>
          </p:nvSpPr>
          <p:spPr bwMode="auto">
            <a:xfrm>
              <a:off x="3933371" y="2833688"/>
              <a:ext cx="544286" cy="244475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BBAA6C6-AA81-4D13-B456-359C73264245}"/>
                </a:ext>
              </a:extLst>
            </p:cNvPr>
            <p:cNvSpPr/>
            <p:nvPr/>
          </p:nvSpPr>
          <p:spPr bwMode="auto">
            <a:xfrm>
              <a:off x="4513943" y="2833688"/>
              <a:ext cx="544286" cy="244475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3198BCE5-36CA-4117-9178-7E05B7E3FD61}"/>
                </a:ext>
              </a:extLst>
            </p:cNvPr>
            <p:cNvSpPr/>
            <p:nvPr/>
          </p:nvSpPr>
          <p:spPr bwMode="auto">
            <a:xfrm>
              <a:off x="5094514" y="2833687"/>
              <a:ext cx="544286" cy="24447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771C14E-EAB8-4C3E-BE19-DD10DBF38193}"/>
                </a:ext>
              </a:extLst>
            </p:cNvPr>
            <p:cNvSpPr/>
            <p:nvPr/>
          </p:nvSpPr>
          <p:spPr bwMode="auto">
            <a:xfrm>
              <a:off x="5791200" y="2833688"/>
              <a:ext cx="544286" cy="244475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156C06F-ECF8-40A2-A789-64C21A3791F8}"/>
                </a:ext>
              </a:extLst>
            </p:cNvPr>
            <p:cNvSpPr/>
            <p:nvPr/>
          </p:nvSpPr>
          <p:spPr bwMode="auto">
            <a:xfrm>
              <a:off x="6371771" y="2833688"/>
              <a:ext cx="544286" cy="2444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ABF5EECF-6758-4050-B35C-316EBDAC8F4C}"/>
                </a:ext>
              </a:extLst>
            </p:cNvPr>
            <p:cNvSpPr/>
            <p:nvPr/>
          </p:nvSpPr>
          <p:spPr bwMode="auto">
            <a:xfrm>
              <a:off x="6952343" y="2833688"/>
              <a:ext cx="544286" cy="24447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95D8F25C-7403-4AF7-830B-38FF2FA162AE}"/>
                </a:ext>
              </a:extLst>
            </p:cNvPr>
            <p:cNvSpPr/>
            <p:nvPr/>
          </p:nvSpPr>
          <p:spPr bwMode="auto">
            <a:xfrm>
              <a:off x="7532914" y="2833687"/>
              <a:ext cx="544286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1BF8D65-1DC6-4871-813E-049B4030806C}"/>
                </a:ext>
              </a:extLst>
            </p:cNvPr>
            <p:cNvSpPr/>
            <p:nvPr/>
          </p:nvSpPr>
          <p:spPr bwMode="auto">
            <a:xfrm>
              <a:off x="8229600" y="2833688"/>
              <a:ext cx="544286" cy="24447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CC05C7E3-24E3-40E2-A37E-D8B01F3ACCB9}"/>
                </a:ext>
              </a:extLst>
            </p:cNvPr>
            <p:cNvSpPr/>
            <p:nvPr/>
          </p:nvSpPr>
          <p:spPr bwMode="auto">
            <a:xfrm>
              <a:off x="8810171" y="2833688"/>
              <a:ext cx="544286" cy="2444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76B55FAD-2645-4E7F-BF65-ED0102B9904D}"/>
                </a:ext>
              </a:extLst>
            </p:cNvPr>
            <p:cNvSpPr/>
            <p:nvPr/>
          </p:nvSpPr>
          <p:spPr bwMode="auto">
            <a:xfrm>
              <a:off x="9390743" y="2833688"/>
              <a:ext cx="544286" cy="24447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35B2B3E5-D171-4F07-9188-F30F131F3451}"/>
                </a:ext>
              </a:extLst>
            </p:cNvPr>
            <p:cNvSpPr/>
            <p:nvPr/>
          </p:nvSpPr>
          <p:spPr bwMode="auto">
            <a:xfrm>
              <a:off x="9971314" y="2833687"/>
              <a:ext cx="544286" cy="24447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B670C674-878D-4985-B950-1D017DEF5182}"/>
                </a:ext>
              </a:extLst>
            </p:cNvPr>
            <p:cNvSpPr/>
            <p:nvPr/>
          </p:nvSpPr>
          <p:spPr bwMode="auto">
            <a:xfrm>
              <a:off x="10668000" y="2833688"/>
              <a:ext cx="544286" cy="244475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4AEAE49-8256-4F17-8730-688EDC9924D0}"/>
                </a:ext>
              </a:extLst>
            </p:cNvPr>
            <p:cNvSpPr/>
            <p:nvPr/>
          </p:nvSpPr>
          <p:spPr bwMode="auto">
            <a:xfrm>
              <a:off x="11248571" y="2833688"/>
              <a:ext cx="544286" cy="244475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8C026E62-1198-4AF7-8095-364740A1C95A}"/>
                </a:ext>
              </a:extLst>
            </p:cNvPr>
            <p:cNvSpPr/>
            <p:nvPr/>
          </p:nvSpPr>
          <p:spPr bwMode="auto">
            <a:xfrm>
              <a:off x="11829143" y="2833688"/>
              <a:ext cx="544286" cy="24447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6ED5EC60-DD84-446E-B193-A6E4527DC1F7}"/>
                </a:ext>
              </a:extLst>
            </p:cNvPr>
            <p:cNvSpPr/>
            <p:nvPr/>
          </p:nvSpPr>
          <p:spPr bwMode="auto">
            <a:xfrm>
              <a:off x="12409714" y="2833687"/>
              <a:ext cx="544286" cy="24447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9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3028CE9F-92C8-4744-8740-2512B78D37E0}"/>
                </a:ext>
              </a:extLst>
            </p:cNvPr>
            <p:cNvSpPr/>
            <p:nvPr/>
          </p:nvSpPr>
          <p:spPr bwMode="auto">
            <a:xfrm>
              <a:off x="3352800" y="1424780"/>
              <a:ext cx="2286000" cy="2444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0CFF2E4-66B2-4C09-93DB-95B83D1E827E}"/>
                </a:ext>
              </a:extLst>
            </p:cNvPr>
            <p:cNvCxnSpPr>
              <a:cxnSpLocks/>
              <a:stCxn id="95" idx="1"/>
              <a:endCxn id="79" idx="1"/>
            </p:cNvCxnSpPr>
            <p:nvPr/>
          </p:nvCxnSpPr>
          <p:spPr bwMode="auto">
            <a:xfrm>
              <a:off x="3352800" y="1547018"/>
              <a:ext cx="0" cy="1408908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D890FD0-4ED2-4CFD-A9FA-3825BF4C89A6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897086" y="2370136"/>
              <a:ext cx="1741714" cy="46355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F74F139-E406-4712-8A78-2BF2401A67BF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335486" y="2370135"/>
              <a:ext cx="1741714" cy="46196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739EA83-220F-4BE6-8009-AFFF3D89FD7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763000" y="2368544"/>
              <a:ext cx="1752600" cy="463553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056DB0AA-2171-4922-A12D-A48FA0E7AF4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1212286" y="2366953"/>
              <a:ext cx="1741714" cy="4651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3C08F13-19E7-4398-AE20-B3E4475A7992}"/>
                </a:ext>
              </a:extLst>
            </p:cNvPr>
            <p:cNvCxnSpPr>
              <a:cxnSpLocks/>
              <a:stCxn id="78" idx="1"/>
              <a:endCxn id="91" idx="1"/>
            </p:cNvCxnSpPr>
            <p:nvPr/>
          </p:nvCxnSpPr>
          <p:spPr bwMode="auto">
            <a:xfrm>
              <a:off x="10668000" y="2247899"/>
              <a:ext cx="0" cy="708027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0C763DD-49DF-4EB1-B17C-D9A529CAA957}"/>
                </a:ext>
              </a:extLst>
            </p:cNvPr>
            <p:cNvCxnSpPr>
              <a:cxnSpLocks/>
              <a:stCxn id="77" idx="1"/>
              <a:endCxn id="87" idx="1"/>
            </p:cNvCxnSpPr>
            <p:nvPr/>
          </p:nvCxnSpPr>
          <p:spPr bwMode="auto">
            <a:xfrm>
              <a:off x="8229600" y="2247900"/>
              <a:ext cx="0" cy="70802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B4F85B3-ACD7-4634-AA9C-EFCC893C757A}"/>
                </a:ext>
              </a:extLst>
            </p:cNvPr>
            <p:cNvCxnSpPr>
              <a:cxnSpLocks/>
              <a:stCxn id="76" idx="1"/>
              <a:endCxn id="83" idx="1"/>
            </p:cNvCxnSpPr>
            <p:nvPr/>
          </p:nvCxnSpPr>
          <p:spPr bwMode="auto">
            <a:xfrm>
              <a:off x="5791200" y="2247900"/>
              <a:ext cx="0" cy="70802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97698D96-724E-4EB2-8F7B-214617002679}"/>
                </a:ext>
              </a:extLst>
            </p:cNvPr>
            <p:cNvCxnSpPr>
              <a:cxnSpLocks/>
              <a:endCxn id="75" idx="3"/>
            </p:cNvCxnSpPr>
            <p:nvPr/>
          </p:nvCxnSpPr>
          <p:spPr bwMode="auto">
            <a:xfrm>
              <a:off x="5638800" y="1524000"/>
              <a:ext cx="0" cy="723900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BB1EF7E4-232E-4CBB-8DA9-118CB68CDECF}"/>
                </a:ext>
              </a:extLst>
            </p:cNvPr>
            <p:cNvSpPr/>
            <p:nvPr/>
          </p:nvSpPr>
          <p:spPr bwMode="auto">
            <a:xfrm>
              <a:off x="3352800" y="1790700"/>
              <a:ext cx="9601200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6607942B-1C2B-4339-81CF-8A570908B0ED}"/>
                </a:ext>
              </a:extLst>
            </p:cNvPr>
            <p:cNvSpPr/>
            <p:nvPr/>
          </p:nvSpPr>
          <p:spPr bwMode="auto">
            <a:xfrm>
              <a:off x="3352800" y="2476500"/>
              <a:ext cx="2286000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95EB4EA3-A6C5-47CD-B2A2-6E9423EAE6CF}"/>
                </a:ext>
              </a:extLst>
            </p:cNvPr>
            <p:cNvSpPr/>
            <p:nvPr/>
          </p:nvSpPr>
          <p:spPr bwMode="auto">
            <a:xfrm>
              <a:off x="5791200" y="2476500"/>
              <a:ext cx="2286000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1610372F-F658-464B-B701-6B80168BC277}"/>
                </a:ext>
              </a:extLst>
            </p:cNvPr>
            <p:cNvSpPr/>
            <p:nvPr/>
          </p:nvSpPr>
          <p:spPr bwMode="auto">
            <a:xfrm>
              <a:off x="8229600" y="2476500"/>
              <a:ext cx="2286000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7598B8C7-F950-4D5F-9EDB-F1B5CC4835C0}"/>
                </a:ext>
              </a:extLst>
            </p:cNvPr>
            <p:cNvSpPr/>
            <p:nvPr/>
          </p:nvSpPr>
          <p:spPr bwMode="auto">
            <a:xfrm>
              <a:off x="10668000" y="2476499"/>
              <a:ext cx="2286000" cy="244475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74B15B1-4BEB-41A0-B415-5983187BE00D}"/>
              </a:ext>
            </a:extLst>
          </p:cNvPr>
          <p:cNvSpPr/>
          <p:nvPr/>
        </p:nvSpPr>
        <p:spPr>
          <a:xfrm>
            <a:off x="253375" y="920211"/>
            <a:ext cx="2736810" cy="646331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#pragma omp parallel for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dgemv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(matrix[n], ...);</a:t>
            </a: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BC7F8F5E-118B-4EA7-8653-5CCB6D47B1CD}"/>
              </a:ext>
            </a:extLst>
          </p:cNvPr>
          <p:cNvSpPr/>
          <p:nvPr/>
        </p:nvSpPr>
        <p:spPr>
          <a:xfrm>
            <a:off x="253375" y="1695271"/>
            <a:ext cx="2736810" cy="1200329"/>
          </a:xfrm>
          <a:prstGeom prst="rect">
            <a:avLst/>
          </a:prstGeom>
          <a:solidFill>
            <a:schemeClr val="bg1"/>
          </a:solidFill>
          <a:ln w="15875">
            <a:solidFill>
              <a:schemeClr val="bg2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1C8000"/>
                </a:solidFill>
                <a:latin typeface="Consolas" panose="020B0609020204030204" pitchFamily="49" charset="0"/>
              </a:rPr>
              <a:t>// BLAS library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US" sz="1200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dgemv</a:t>
            </a:r>
            <a:r>
              <a:rPr lang="en-US" sz="1200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(...) {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#pragma omp parallel for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  for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= 0;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&lt; n;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dgemv_seq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(data[n],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i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200" dirty="0">
                <a:solidFill>
                  <a:schemeClr val="bg2">
                    <a:lumMod val="10000"/>
                  </a:schemeClr>
                </a:solidFill>
                <a:latin typeface="Consolas" panose="020B0609020204030204" pitchFamily="49" charset="0"/>
              </a:rPr>
              <a:t>}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882501A4-720D-4105-9899-CF2F4F32FED4}"/>
              </a:ext>
            </a:extLst>
          </p:cNvPr>
          <p:cNvCxnSpPr/>
          <p:nvPr/>
        </p:nvCxnSpPr>
        <p:spPr bwMode="auto">
          <a:xfrm>
            <a:off x="2990185" y="920211"/>
            <a:ext cx="194363" cy="437186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20B8B451-C913-4308-A8ED-3736091F575A}"/>
              </a:ext>
            </a:extLst>
          </p:cNvPr>
          <p:cNvCxnSpPr>
            <a:cxnSpLocks/>
          </p:cNvCxnSpPr>
          <p:nvPr/>
        </p:nvCxnSpPr>
        <p:spPr bwMode="auto">
          <a:xfrm>
            <a:off x="2990185" y="1566542"/>
            <a:ext cx="194363" cy="91831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38DA7FCB-C8F1-4426-9A28-EDCBFC733CBE}"/>
              </a:ext>
            </a:extLst>
          </p:cNvPr>
          <p:cNvCxnSpPr>
            <a:cxnSpLocks/>
          </p:cNvCxnSpPr>
          <p:nvPr/>
        </p:nvCxnSpPr>
        <p:spPr bwMode="auto">
          <a:xfrm flipV="1">
            <a:off x="2990185" y="2457468"/>
            <a:ext cx="194363" cy="426752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C85C2D0A-1FB6-44AB-B5F3-DA4407D46677}"/>
              </a:ext>
            </a:extLst>
          </p:cNvPr>
          <p:cNvCxnSpPr>
            <a:cxnSpLocks/>
          </p:cNvCxnSpPr>
          <p:nvPr/>
        </p:nvCxnSpPr>
        <p:spPr bwMode="auto">
          <a:xfrm>
            <a:off x="2990185" y="1695271"/>
            <a:ext cx="194363" cy="474067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Rectangle 163">
            <a:extLst>
              <a:ext uri="{FF2B5EF4-FFF2-40B4-BE49-F238E27FC236}">
                <a16:creationId xmlns:a16="http://schemas.microsoft.com/office/drawing/2014/main" id="{0FE0927E-3319-4A6C-A118-1A7EA7B45E3B}"/>
              </a:ext>
            </a:extLst>
          </p:cNvPr>
          <p:cNvSpPr/>
          <p:nvPr/>
        </p:nvSpPr>
        <p:spPr bwMode="auto">
          <a:xfrm>
            <a:off x="5263562" y="3900445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D02BD424-8297-4434-B6E9-053ABBC177B4}"/>
              </a:ext>
            </a:extLst>
          </p:cNvPr>
          <p:cNvSpPr/>
          <p:nvPr/>
        </p:nvSpPr>
        <p:spPr bwMode="auto">
          <a:xfrm>
            <a:off x="6206753" y="3900445"/>
            <a:ext cx="884241" cy="173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4E5F348E-249F-4920-9495-76F5282267FB}"/>
              </a:ext>
            </a:extLst>
          </p:cNvPr>
          <p:cNvSpPr/>
          <p:nvPr/>
        </p:nvSpPr>
        <p:spPr bwMode="auto">
          <a:xfrm>
            <a:off x="7149943" y="3900445"/>
            <a:ext cx="884241" cy="1739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DDFF2E5B-44FB-47F6-B496-B8745BA8BAF1}"/>
              </a:ext>
            </a:extLst>
          </p:cNvPr>
          <p:cNvSpPr/>
          <p:nvPr/>
        </p:nvSpPr>
        <p:spPr bwMode="auto">
          <a:xfrm>
            <a:off x="8093134" y="3900444"/>
            <a:ext cx="884241" cy="1739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F40DEDC5-CE32-4FA2-AAD7-ADE2729942BA}"/>
              </a:ext>
            </a:extLst>
          </p:cNvPr>
          <p:cNvSpPr/>
          <p:nvPr/>
        </p:nvSpPr>
        <p:spPr bwMode="auto">
          <a:xfrm>
            <a:off x="5263562" y="3401684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591139DD-E054-4317-8A86-8880B921942F}"/>
              </a:ext>
            </a:extLst>
          </p:cNvPr>
          <p:cNvCxnSpPr>
            <a:cxnSpLocks/>
            <a:stCxn id="184" idx="1"/>
            <a:endCxn id="164" idx="1"/>
          </p:cNvCxnSpPr>
          <p:nvPr/>
        </p:nvCxnSpPr>
        <p:spPr bwMode="auto">
          <a:xfrm>
            <a:off x="5263562" y="3488671"/>
            <a:ext cx="0" cy="49876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0F081053-D1B0-4885-9B94-EB8C54FD5BA7}"/>
              </a:ext>
            </a:extLst>
          </p:cNvPr>
          <p:cNvCxnSpPr>
            <a:cxnSpLocks/>
            <a:endCxn id="164" idx="3"/>
          </p:cNvCxnSpPr>
          <p:nvPr/>
        </p:nvCxnSpPr>
        <p:spPr bwMode="auto">
          <a:xfrm>
            <a:off x="6147803" y="3472291"/>
            <a:ext cx="0" cy="51514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94" name="Rectangle 193">
            <a:extLst>
              <a:ext uri="{FF2B5EF4-FFF2-40B4-BE49-F238E27FC236}">
                <a16:creationId xmlns:a16="http://schemas.microsoft.com/office/drawing/2014/main" id="{68F3A957-9D54-42C2-94E1-6869DA3DA9A2}"/>
              </a:ext>
            </a:extLst>
          </p:cNvPr>
          <p:cNvSpPr/>
          <p:nvPr/>
        </p:nvSpPr>
        <p:spPr bwMode="auto">
          <a:xfrm>
            <a:off x="5263562" y="3662080"/>
            <a:ext cx="3713813" cy="173973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0261516A-302F-4FB9-B922-0BD33F1B4372}"/>
              </a:ext>
            </a:extLst>
          </p:cNvPr>
          <p:cNvSpPr/>
          <p:nvPr/>
        </p:nvSpPr>
        <p:spPr bwMode="auto">
          <a:xfrm>
            <a:off x="5263562" y="4910458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16E4DCF3-9BFD-426F-8B72-8561753110A3}"/>
              </a:ext>
            </a:extLst>
          </p:cNvPr>
          <p:cNvGrpSpPr/>
          <p:nvPr/>
        </p:nvGrpSpPr>
        <p:grpSpPr>
          <a:xfrm>
            <a:off x="5263561" y="4981065"/>
            <a:ext cx="3713814" cy="602127"/>
            <a:chOff x="5263561" y="4981065"/>
            <a:chExt cx="3713814" cy="602127"/>
          </a:xfrm>
        </p:grpSpPr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3D8C7AB3-4D93-4B17-B93D-A8E518BDA856}"/>
                </a:ext>
              </a:extLst>
            </p:cNvPr>
            <p:cNvCxnSpPr>
              <a:cxnSpLocks/>
              <a:stCxn id="234" idx="1"/>
              <a:endCxn id="214" idx="1"/>
            </p:cNvCxnSpPr>
            <p:nvPr/>
          </p:nvCxnSpPr>
          <p:spPr bwMode="auto">
            <a:xfrm flipH="1">
              <a:off x="5263561" y="4997445"/>
              <a:ext cx="1" cy="49876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880C267-16C1-4747-B460-62D94D5CBA38}"/>
                </a:ext>
              </a:extLst>
            </p:cNvPr>
            <p:cNvCxnSpPr>
              <a:cxnSpLocks/>
              <a:endCxn id="214" idx="3"/>
            </p:cNvCxnSpPr>
            <p:nvPr/>
          </p:nvCxnSpPr>
          <p:spPr bwMode="auto">
            <a:xfrm>
              <a:off x="6147803" y="4981065"/>
              <a:ext cx="301017" cy="51514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9658303A-EF0F-47E7-BFC3-60CA22F2FE66}"/>
                </a:ext>
              </a:extLst>
            </p:cNvPr>
            <p:cNvSpPr/>
            <p:nvPr/>
          </p:nvSpPr>
          <p:spPr bwMode="auto">
            <a:xfrm>
              <a:off x="5263562" y="5170854"/>
              <a:ext cx="3713813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B2541B29-6063-4BF6-A966-1BE832FEB9A0}"/>
                </a:ext>
              </a:extLst>
            </p:cNvPr>
            <p:cNvSpPr/>
            <p:nvPr/>
          </p:nvSpPr>
          <p:spPr bwMode="auto">
            <a:xfrm>
              <a:off x="5263561" y="5409219"/>
              <a:ext cx="1185259" cy="1739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F9246A9-3C0C-4573-B27A-E04CA4B818E2}"/>
                </a:ext>
              </a:extLst>
            </p:cNvPr>
            <p:cNvSpPr/>
            <p:nvPr/>
          </p:nvSpPr>
          <p:spPr bwMode="auto">
            <a:xfrm>
              <a:off x="6527838" y="5409219"/>
              <a:ext cx="1185259" cy="17397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05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6644AE1E-0555-48E2-A9F8-0A41D34EBFE9}"/>
                </a:ext>
              </a:extLst>
            </p:cNvPr>
            <p:cNvSpPr/>
            <p:nvPr/>
          </p:nvSpPr>
          <p:spPr bwMode="auto">
            <a:xfrm>
              <a:off x="7792115" y="5409219"/>
              <a:ext cx="1185259" cy="1739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05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</p:grpSp>
      <p:sp>
        <p:nvSpPr>
          <p:cNvPr id="265" name="Rectangle 264">
            <a:extLst>
              <a:ext uri="{FF2B5EF4-FFF2-40B4-BE49-F238E27FC236}">
                <a16:creationId xmlns:a16="http://schemas.microsoft.com/office/drawing/2014/main" id="{B0F10B4F-EDF3-430A-9710-7FBB9CDAC38C}"/>
              </a:ext>
            </a:extLst>
          </p:cNvPr>
          <p:cNvSpPr/>
          <p:nvPr/>
        </p:nvSpPr>
        <p:spPr>
          <a:xfrm>
            <a:off x="5263547" y="4590041"/>
            <a:ext cx="37138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1. OMP_NESTED=false</a:t>
            </a:r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EF13CEED-B5A9-410B-A689-2FA8B72F2DC8}"/>
              </a:ext>
            </a:extLst>
          </p:cNvPr>
          <p:cNvSpPr/>
          <p:nvPr/>
        </p:nvSpPr>
        <p:spPr>
          <a:xfrm>
            <a:off x="5257213" y="6091530"/>
            <a:ext cx="37138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2. OMP_NUM_THREADS=3,3</a:t>
            </a:r>
          </a:p>
        </p:txBody>
      </p: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748BC57D-99EF-420F-8273-29B5715258E0}"/>
              </a:ext>
            </a:extLst>
          </p:cNvPr>
          <p:cNvGrpSpPr/>
          <p:nvPr/>
        </p:nvGrpSpPr>
        <p:grpSpPr>
          <a:xfrm>
            <a:off x="5263561" y="5496206"/>
            <a:ext cx="3713814" cy="590830"/>
            <a:chOff x="5263561" y="5496206"/>
            <a:chExt cx="3713814" cy="590830"/>
          </a:xfrm>
        </p:grpSpPr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E13CEC8D-9545-407F-8321-448632B2CCF7}"/>
                </a:ext>
              </a:extLst>
            </p:cNvPr>
            <p:cNvGrpSpPr/>
            <p:nvPr/>
          </p:nvGrpSpPr>
          <p:grpSpPr>
            <a:xfrm>
              <a:off x="5263561" y="5913063"/>
              <a:ext cx="1179700" cy="173973"/>
              <a:chOff x="5263561" y="5773022"/>
              <a:chExt cx="884241" cy="173973"/>
            </a:xfrm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72BDDF9D-9A2B-4BDA-8374-60BDF537F39B}"/>
                  </a:ext>
                </a:extLst>
              </p:cNvPr>
              <p:cNvSpPr/>
              <p:nvPr/>
            </p:nvSpPr>
            <p:spPr bwMode="auto">
              <a:xfrm>
                <a:off x="5263561" y="5773022"/>
                <a:ext cx="282205" cy="173973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2A45B321-55C9-4826-B15C-D24409902D3D}"/>
                  </a:ext>
                </a:extLst>
              </p:cNvPr>
              <p:cNvSpPr/>
              <p:nvPr/>
            </p:nvSpPr>
            <p:spPr bwMode="auto">
              <a:xfrm>
                <a:off x="5564579" y="5773022"/>
                <a:ext cx="282205" cy="17397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271AFD80-89C8-4C84-B6BF-B22A940EDB56}"/>
                  </a:ext>
                </a:extLst>
              </p:cNvPr>
              <p:cNvSpPr/>
              <p:nvPr/>
            </p:nvSpPr>
            <p:spPr bwMode="auto">
              <a:xfrm>
                <a:off x="5865597" y="5773022"/>
                <a:ext cx="282205" cy="173973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solidFill>
                      <a:schemeClr val="tx1">
                        <a:lumMod val="50000"/>
                      </a:schemeClr>
                    </a:solidFill>
                    <a:latin typeface="Calibri" pitchFamily="34" charset="0"/>
                  </a:rPr>
                  <a:t>Thread</a:t>
                </a:r>
              </a:p>
            </p:txBody>
          </p: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80D578A4-634D-4A34-A652-6B90143C491D}"/>
                </a:ext>
              </a:extLst>
            </p:cNvPr>
            <p:cNvGrpSpPr/>
            <p:nvPr/>
          </p:nvGrpSpPr>
          <p:grpSpPr>
            <a:xfrm>
              <a:off x="6527838" y="5913063"/>
              <a:ext cx="1181792" cy="173973"/>
              <a:chOff x="6527838" y="5773022"/>
              <a:chExt cx="884242" cy="173973"/>
            </a:xfrm>
          </p:grpSpPr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C3889766-B697-4A26-9AE4-7B89DCA0413C}"/>
                  </a:ext>
                </a:extLst>
              </p:cNvPr>
              <p:cNvSpPr/>
              <p:nvPr/>
            </p:nvSpPr>
            <p:spPr bwMode="auto">
              <a:xfrm>
                <a:off x="6527838" y="5773022"/>
                <a:ext cx="282205" cy="17397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0AC4229E-9131-4E5B-898A-BFE35557821A}"/>
                  </a:ext>
                </a:extLst>
              </p:cNvPr>
              <p:cNvSpPr/>
              <p:nvPr/>
            </p:nvSpPr>
            <p:spPr bwMode="auto">
              <a:xfrm>
                <a:off x="6828857" y="5773022"/>
                <a:ext cx="282205" cy="17397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7A9D0F5E-80DD-40FD-B6F1-C9FCA95E5A25}"/>
                  </a:ext>
                </a:extLst>
              </p:cNvPr>
              <p:cNvSpPr/>
              <p:nvPr/>
            </p:nvSpPr>
            <p:spPr bwMode="auto">
              <a:xfrm>
                <a:off x="7129875" y="5773022"/>
                <a:ext cx="282205" cy="173973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solidFill>
                      <a:schemeClr val="tx1">
                        <a:lumMod val="50000"/>
                      </a:schemeClr>
                    </a:solidFill>
                    <a:latin typeface="Calibri" pitchFamily="34" charset="0"/>
                  </a:rPr>
                  <a:t>Thread</a:t>
                </a:r>
              </a:p>
            </p:txBody>
          </p:sp>
        </p:grp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E00D19FA-2C47-41F5-98CB-73FE87B84CCF}"/>
                </a:ext>
              </a:extLst>
            </p:cNvPr>
            <p:cNvGrpSpPr/>
            <p:nvPr/>
          </p:nvGrpSpPr>
          <p:grpSpPr>
            <a:xfrm>
              <a:off x="7792115" y="5913063"/>
              <a:ext cx="1185258" cy="173973"/>
              <a:chOff x="7792115" y="5773022"/>
              <a:chExt cx="884242" cy="173973"/>
            </a:xfrm>
          </p:grpSpPr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6564DD43-7F5C-4412-8C11-F4E4FA802074}"/>
                  </a:ext>
                </a:extLst>
              </p:cNvPr>
              <p:cNvSpPr/>
              <p:nvPr/>
            </p:nvSpPr>
            <p:spPr bwMode="auto">
              <a:xfrm>
                <a:off x="7792115" y="5773022"/>
                <a:ext cx="282205" cy="173973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D9C9660E-5D87-43B9-AE9D-7C5BC279ADB1}"/>
                  </a:ext>
                </a:extLst>
              </p:cNvPr>
              <p:cNvSpPr/>
              <p:nvPr/>
            </p:nvSpPr>
            <p:spPr bwMode="auto">
              <a:xfrm>
                <a:off x="8093133" y="5773022"/>
                <a:ext cx="282205" cy="173973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500" i="0" u="none" strike="noStrike" cap="none" normalizeH="0" baseline="0" dirty="0">
                    <a:ln>
                      <a:noFill/>
                    </a:ln>
                    <a:solidFill>
                      <a:schemeClr val="tx1">
                        <a:lumMod val="50000"/>
                      </a:schemeClr>
                    </a:solidFill>
                    <a:effectLst/>
                    <a:latin typeface="Calibri" pitchFamily="34" charset="0"/>
                  </a:rPr>
                  <a:t>Thread</a:t>
                </a:r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3791B73-8495-4B07-A207-DBFDC4CA3FB9}"/>
                  </a:ext>
                </a:extLst>
              </p:cNvPr>
              <p:cNvSpPr/>
              <p:nvPr/>
            </p:nvSpPr>
            <p:spPr bwMode="auto">
              <a:xfrm>
                <a:off x="8394152" y="5773022"/>
                <a:ext cx="282205" cy="173973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 w="1587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45720" rIns="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solidFill>
                      <a:schemeClr val="tx1">
                        <a:lumMod val="50000"/>
                      </a:schemeClr>
                    </a:solidFill>
                    <a:latin typeface="Calibri" pitchFamily="34" charset="0"/>
                  </a:rPr>
                  <a:t>Thread</a:t>
                </a:r>
              </a:p>
            </p:txBody>
          </p:sp>
        </p:grp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A71A18AA-B6D2-4DBD-8B1B-40CE4E99DDB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641181" y="5583191"/>
              <a:ext cx="807639" cy="329000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2589D67-8618-4AB5-AC7D-20019FF00163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905625" y="5583190"/>
              <a:ext cx="807471" cy="331382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0B1F12A1-8714-4565-BD83-4C570698C90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170069" y="5582058"/>
              <a:ext cx="807306" cy="33489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B84F2E43-6645-4EE4-A84A-0892785DC4AD}"/>
                </a:ext>
              </a:extLst>
            </p:cNvPr>
            <p:cNvCxnSpPr>
              <a:cxnSpLocks/>
              <a:stCxn id="216" idx="1"/>
              <a:endCxn id="226" idx="1"/>
            </p:cNvCxnSpPr>
            <p:nvPr/>
          </p:nvCxnSpPr>
          <p:spPr bwMode="auto">
            <a:xfrm>
              <a:off x="7792115" y="5496206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AACC4EA9-54E8-46E3-8103-1A1CF97AB997}"/>
                </a:ext>
              </a:extLst>
            </p:cNvPr>
            <p:cNvCxnSpPr>
              <a:cxnSpLocks/>
              <a:stCxn id="215" idx="1"/>
              <a:endCxn id="222" idx="1"/>
            </p:cNvCxnSpPr>
            <p:nvPr/>
          </p:nvCxnSpPr>
          <p:spPr bwMode="auto">
            <a:xfrm>
              <a:off x="6527838" y="5496206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3E51A33A-6C5D-40CC-A6F0-215653043DB4}"/>
                </a:ext>
              </a:extLst>
            </p:cNvPr>
            <p:cNvSpPr/>
            <p:nvPr/>
          </p:nvSpPr>
          <p:spPr bwMode="auto">
            <a:xfrm>
              <a:off x="5263561" y="5658881"/>
              <a:ext cx="1185259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91857B54-F540-40E7-8A9F-7457E537584B}"/>
                </a:ext>
              </a:extLst>
            </p:cNvPr>
            <p:cNvSpPr/>
            <p:nvPr/>
          </p:nvSpPr>
          <p:spPr bwMode="auto">
            <a:xfrm>
              <a:off x="6527838" y="5658881"/>
              <a:ext cx="1185259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F5D4E269-2E6F-40D0-96E6-65D984B8365B}"/>
                </a:ext>
              </a:extLst>
            </p:cNvPr>
            <p:cNvSpPr/>
            <p:nvPr/>
          </p:nvSpPr>
          <p:spPr bwMode="auto">
            <a:xfrm>
              <a:off x="7792115" y="5658881"/>
              <a:ext cx="1185259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79C456D-3240-414E-9424-ABC6BBEA3A6C}"/>
                </a:ext>
              </a:extLst>
            </p:cNvPr>
            <p:cNvCxnSpPr>
              <a:cxnSpLocks/>
              <a:stCxn id="214" idx="1"/>
              <a:endCxn id="218" idx="1"/>
            </p:cNvCxnSpPr>
            <p:nvPr/>
          </p:nvCxnSpPr>
          <p:spPr bwMode="auto">
            <a:xfrm>
              <a:off x="5263561" y="5496206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A95B79BD-92E2-4F61-8928-2DEEB6211CA5}"/>
              </a:ext>
            </a:extLst>
          </p:cNvPr>
          <p:cNvGrpSpPr/>
          <p:nvPr/>
        </p:nvGrpSpPr>
        <p:grpSpPr>
          <a:xfrm>
            <a:off x="5263562" y="3987431"/>
            <a:ext cx="3713813" cy="590831"/>
            <a:chOff x="5263562" y="3987431"/>
            <a:chExt cx="3713813" cy="590831"/>
          </a:xfrm>
        </p:grpSpPr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1DC00021-92DF-4261-9262-04BD36D912C7}"/>
                </a:ext>
              </a:extLst>
            </p:cNvPr>
            <p:cNvCxnSpPr>
              <a:cxnSpLocks/>
              <a:stCxn id="167" idx="1"/>
              <a:endCxn id="180" idx="1"/>
            </p:cNvCxnSpPr>
            <p:nvPr/>
          </p:nvCxnSpPr>
          <p:spPr bwMode="auto">
            <a:xfrm>
              <a:off x="8093134" y="3987431"/>
              <a:ext cx="0" cy="503845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7E767FD4-62FC-4EF2-94EE-73AF9FD68E8A}"/>
                </a:ext>
              </a:extLst>
            </p:cNvPr>
            <p:cNvCxnSpPr>
              <a:cxnSpLocks/>
              <a:stCxn id="166" idx="1"/>
              <a:endCxn id="176" idx="1"/>
            </p:cNvCxnSpPr>
            <p:nvPr/>
          </p:nvCxnSpPr>
          <p:spPr bwMode="auto">
            <a:xfrm>
              <a:off x="7149943" y="3987432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0D8AF4B-F4C6-4410-993F-ECDA37E62F7E}"/>
                </a:ext>
              </a:extLst>
            </p:cNvPr>
            <p:cNvCxnSpPr>
              <a:cxnSpLocks/>
              <a:stCxn id="165" idx="1"/>
              <a:endCxn id="172" idx="1"/>
            </p:cNvCxnSpPr>
            <p:nvPr/>
          </p:nvCxnSpPr>
          <p:spPr bwMode="auto">
            <a:xfrm>
              <a:off x="6206753" y="3987432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8A6AA0C0-F5F1-4033-BE1F-88E6D9E5F56E}"/>
                </a:ext>
              </a:extLst>
            </p:cNvPr>
            <p:cNvSpPr/>
            <p:nvPr/>
          </p:nvSpPr>
          <p:spPr bwMode="auto">
            <a:xfrm>
              <a:off x="5263562" y="4404289"/>
              <a:ext cx="210534" cy="1739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58A12B1F-17F0-4C5D-8C8C-39950AC5CB53}"/>
                </a:ext>
              </a:extLst>
            </p:cNvPr>
            <p:cNvSpPr/>
            <p:nvPr/>
          </p:nvSpPr>
          <p:spPr bwMode="auto">
            <a:xfrm>
              <a:off x="5488131" y="4404289"/>
              <a:ext cx="210534" cy="17397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C432942-0885-4583-9FE6-E2F828507957}"/>
                </a:ext>
              </a:extLst>
            </p:cNvPr>
            <p:cNvSpPr/>
            <p:nvPr/>
          </p:nvSpPr>
          <p:spPr bwMode="auto">
            <a:xfrm>
              <a:off x="5712700" y="4404289"/>
              <a:ext cx="210534" cy="173973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86CB9E71-2600-4FE4-B391-E1629E6ADA8E}"/>
                </a:ext>
              </a:extLst>
            </p:cNvPr>
            <p:cNvSpPr/>
            <p:nvPr/>
          </p:nvSpPr>
          <p:spPr bwMode="auto">
            <a:xfrm>
              <a:off x="5937269" y="4404288"/>
              <a:ext cx="210534" cy="17397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FF4662E7-E857-4913-BA69-8AC5A7BF9248}"/>
                </a:ext>
              </a:extLst>
            </p:cNvPr>
            <p:cNvSpPr/>
            <p:nvPr/>
          </p:nvSpPr>
          <p:spPr bwMode="auto">
            <a:xfrm>
              <a:off x="6206753" y="4404289"/>
              <a:ext cx="210534" cy="17397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D05DE830-C114-46A2-A736-3B39FA094155}"/>
                </a:ext>
              </a:extLst>
            </p:cNvPr>
            <p:cNvSpPr/>
            <p:nvPr/>
          </p:nvSpPr>
          <p:spPr bwMode="auto">
            <a:xfrm>
              <a:off x="6431322" y="4404289"/>
              <a:ext cx="210534" cy="17397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89ECEE8E-1417-4D75-87D1-BC585672DD84}"/>
                </a:ext>
              </a:extLst>
            </p:cNvPr>
            <p:cNvSpPr/>
            <p:nvPr/>
          </p:nvSpPr>
          <p:spPr bwMode="auto">
            <a:xfrm>
              <a:off x="6655891" y="4404289"/>
              <a:ext cx="210534" cy="17397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C5C930DA-F975-4DB6-9F35-CD4D94AE0CF3}"/>
                </a:ext>
              </a:extLst>
            </p:cNvPr>
            <p:cNvSpPr/>
            <p:nvPr/>
          </p:nvSpPr>
          <p:spPr bwMode="auto">
            <a:xfrm>
              <a:off x="6880460" y="4404288"/>
              <a:ext cx="210534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85617E09-051B-4A20-A9B0-CD603145CF44}"/>
                </a:ext>
              </a:extLst>
            </p:cNvPr>
            <p:cNvSpPr/>
            <p:nvPr/>
          </p:nvSpPr>
          <p:spPr bwMode="auto">
            <a:xfrm>
              <a:off x="7149943" y="4404289"/>
              <a:ext cx="210534" cy="1739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E3A31BE2-EB37-47CE-8292-E829E4927471}"/>
                </a:ext>
              </a:extLst>
            </p:cNvPr>
            <p:cNvSpPr/>
            <p:nvPr/>
          </p:nvSpPr>
          <p:spPr bwMode="auto">
            <a:xfrm>
              <a:off x="7374512" y="4404289"/>
              <a:ext cx="210534" cy="173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37E6EE43-9C43-46F1-A042-0C177B01A366}"/>
                </a:ext>
              </a:extLst>
            </p:cNvPr>
            <p:cNvSpPr/>
            <p:nvPr/>
          </p:nvSpPr>
          <p:spPr bwMode="auto">
            <a:xfrm>
              <a:off x="7599082" y="4404289"/>
              <a:ext cx="210534" cy="17397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364816C6-FA0E-4300-B26E-95D58C4EDB45}"/>
                </a:ext>
              </a:extLst>
            </p:cNvPr>
            <p:cNvSpPr/>
            <p:nvPr/>
          </p:nvSpPr>
          <p:spPr bwMode="auto">
            <a:xfrm>
              <a:off x="7823651" y="4404288"/>
              <a:ext cx="210534" cy="17397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7CD4484F-CD4D-4C44-B224-E169B3C383E9}"/>
                </a:ext>
              </a:extLst>
            </p:cNvPr>
            <p:cNvSpPr/>
            <p:nvPr/>
          </p:nvSpPr>
          <p:spPr bwMode="auto">
            <a:xfrm>
              <a:off x="8093134" y="4404289"/>
              <a:ext cx="210534" cy="17397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68096013-1EC3-400A-A92D-151A5FB196F3}"/>
                </a:ext>
              </a:extLst>
            </p:cNvPr>
            <p:cNvSpPr/>
            <p:nvPr/>
          </p:nvSpPr>
          <p:spPr bwMode="auto">
            <a:xfrm>
              <a:off x="8317703" y="4404289"/>
              <a:ext cx="210534" cy="173973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BA1B031D-63B4-4B85-8D25-F95DC46B3757}"/>
                </a:ext>
              </a:extLst>
            </p:cNvPr>
            <p:cNvSpPr/>
            <p:nvPr/>
          </p:nvSpPr>
          <p:spPr bwMode="auto">
            <a:xfrm>
              <a:off x="8542272" y="4404289"/>
              <a:ext cx="210534" cy="173973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03162055-A0B7-4537-A122-8EC1A91C4642}"/>
                </a:ext>
              </a:extLst>
            </p:cNvPr>
            <p:cNvSpPr/>
            <p:nvPr/>
          </p:nvSpPr>
          <p:spPr bwMode="auto">
            <a:xfrm>
              <a:off x="8766841" y="4404288"/>
              <a:ext cx="210534" cy="17397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77EE3382-C589-40F1-9DC1-C5DB5E8EB62B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474096" y="4074417"/>
              <a:ext cx="673707" cy="32987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DFEE74D7-83CC-4FA3-BA55-69A68F44566C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417286" y="4074416"/>
              <a:ext cx="673707" cy="32874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0B12F627-C4FC-43A6-9047-4B8C1B275A5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356266" y="4073284"/>
              <a:ext cx="677918" cy="329873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01DF511B-373F-48EE-9666-E19D7C3DC2E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303668" y="4072152"/>
              <a:ext cx="673707" cy="33100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F2216045-3179-4FAE-A243-F016D5DB7315}"/>
                </a:ext>
              </a:extLst>
            </p:cNvPr>
            <p:cNvSpPr/>
            <p:nvPr/>
          </p:nvSpPr>
          <p:spPr bwMode="auto">
            <a:xfrm>
              <a:off x="5263562" y="4150107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DCCBF7EE-4798-4A7D-9BDF-45188D43F878}"/>
                </a:ext>
              </a:extLst>
            </p:cNvPr>
            <p:cNvSpPr/>
            <p:nvPr/>
          </p:nvSpPr>
          <p:spPr bwMode="auto">
            <a:xfrm>
              <a:off x="6206753" y="4150107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3E6CD574-A9BC-4DF1-9B33-4D65F978CFAA}"/>
                </a:ext>
              </a:extLst>
            </p:cNvPr>
            <p:cNvSpPr/>
            <p:nvPr/>
          </p:nvSpPr>
          <p:spPr bwMode="auto">
            <a:xfrm>
              <a:off x="7149943" y="4150107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9D829073-FAAF-4C79-9441-4C44CA5BA8A0}"/>
                </a:ext>
              </a:extLst>
            </p:cNvPr>
            <p:cNvSpPr/>
            <p:nvPr/>
          </p:nvSpPr>
          <p:spPr bwMode="auto">
            <a:xfrm>
              <a:off x="8093134" y="4150106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AD89660-6ED6-4081-A255-2E64CB7BF004}"/>
                </a:ext>
              </a:extLst>
            </p:cNvPr>
            <p:cNvCxnSpPr>
              <a:cxnSpLocks/>
              <a:stCxn id="164" idx="1"/>
              <a:endCxn id="168" idx="1"/>
            </p:cNvCxnSpPr>
            <p:nvPr/>
          </p:nvCxnSpPr>
          <p:spPr bwMode="auto">
            <a:xfrm>
              <a:off x="5263562" y="3987432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12" name="Group 211">
            <a:extLst>
              <a:ext uri="{FF2B5EF4-FFF2-40B4-BE49-F238E27FC236}">
                <a16:creationId xmlns:a16="http://schemas.microsoft.com/office/drawing/2014/main" id="{B421C6D0-6935-47AA-B351-5BC72C832531}"/>
              </a:ext>
            </a:extLst>
          </p:cNvPr>
          <p:cNvGrpSpPr/>
          <p:nvPr/>
        </p:nvGrpSpPr>
        <p:grpSpPr>
          <a:xfrm>
            <a:off x="5168743" y="4075468"/>
            <a:ext cx="3962400" cy="593027"/>
            <a:chOff x="0" y="0"/>
            <a:chExt cx="3962400" cy="630936"/>
          </a:xfrm>
        </p:grpSpPr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5D866E7-5985-48FB-9129-4B528F86C31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0" y="0"/>
              <a:ext cx="3962400" cy="629241"/>
            </a:xfrm>
            <a:prstGeom prst="line">
              <a:avLst/>
            </a:pr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E744F963-3FCD-4A3D-B3AE-BA75114CBD45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0" y="0"/>
              <a:ext cx="3959352" cy="630936"/>
            </a:xfrm>
            <a:prstGeom prst="line">
              <a:avLst/>
            </a:pr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56" name="Heptagon 155">
            <a:extLst>
              <a:ext uri="{FF2B5EF4-FFF2-40B4-BE49-F238E27FC236}">
                <a16:creationId xmlns:a16="http://schemas.microsoft.com/office/drawing/2014/main" id="{D20DB2E1-2FAE-42BC-95F3-79A9624174FC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205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5" grpId="0"/>
      <p:bldP spid="2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68D1-101C-4785-A992-C41B5D322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74638"/>
            <a:ext cx="8629487" cy="792162"/>
          </a:xfrm>
        </p:spPr>
        <p:txBody>
          <a:bodyPr/>
          <a:lstStyle/>
          <a:p>
            <a:r>
              <a:rPr lang="en-US" dirty="0"/>
              <a:t>Direction 1: Work around with OS-Level Threads (2/2)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DFFE0-B07C-46B8-B078-8EA6034145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620" y="838200"/>
            <a:ext cx="8764978" cy="5745162"/>
          </a:xfrm>
        </p:spPr>
        <p:txBody>
          <a:bodyPr/>
          <a:lstStyle/>
          <a:p>
            <a:r>
              <a:rPr lang="en-US" dirty="0"/>
              <a:t>Workarounds (cont.)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dirty="0">
                <a:solidFill>
                  <a:srgbClr val="FF0000"/>
                </a:solidFill>
              </a:rPr>
              <a:t>Limit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the total number </a:t>
            </a:r>
            <a:r>
              <a:rPr lang="en-US" dirty="0"/>
              <a:t>of threads</a:t>
            </a:r>
            <a:br>
              <a:rPr lang="en-US" dirty="0"/>
            </a:br>
            <a:r>
              <a:rPr lang="en-US" dirty="0"/>
              <a:t>(</a:t>
            </a:r>
            <a:r>
              <a:rPr lang="en-US" sz="1100" dirty="0">
                <a:latin typeface="Consolas" panose="020B0609020204030204" pitchFamily="49" charset="0"/>
              </a:rPr>
              <a:t>OMP_THREAD_LIMIT=</a:t>
            </a:r>
            <a:r>
              <a:rPr lang="en-US" sz="1100" dirty="0" err="1">
                <a:latin typeface="Consolas" panose="020B0609020204030204" pitchFamily="49" charset="0"/>
              </a:rPr>
              <a:t>nths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Can adversely serialize parallel regions;</a:t>
            </a:r>
            <a:br>
              <a:rPr lang="en-US" dirty="0"/>
            </a:br>
            <a:r>
              <a:rPr lang="en-US" dirty="0"/>
              <a:t>doesn’t work well in practice.</a:t>
            </a:r>
            <a:endParaRPr lang="en-US" dirty="0">
              <a:solidFill>
                <a:srgbClr val="FF0000"/>
              </a:solidFill>
            </a:endParaRPr>
          </a:p>
          <a:p>
            <a:pPr marL="914400" lvl="1" indent="-457200">
              <a:buFont typeface="+mj-lt"/>
              <a:buAutoNum type="arabicPeriod" startAt="4"/>
            </a:pPr>
            <a:r>
              <a:rPr lang="en-US" dirty="0">
                <a:solidFill>
                  <a:srgbClr val="FF0000"/>
                </a:solidFill>
              </a:rPr>
              <a:t>Dynamically adjust # of threads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/>
              <a:t>(</a:t>
            </a:r>
            <a:r>
              <a:rPr lang="en-US" sz="1100" dirty="0"/>
              <a:t>OMP_DYNAMIC=true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Can adversely serialize parallel regions;</a:t>
            </a:r>
            <a:br>
              <a:rPr lang="en-US" dirty="0"/>
            </a:br>
            <a:r>
              <a:rPr lang="en-US" dirty="0"/>
              <a:t>doesn’t work well in practice.</a:t>
            </a:r>
          </a:p>
          <a:p>
            <a:pPr marL="914400" lvl="1" indent="-457200">
              <a:buFont typeface="+mj-lt"/>
              <a:buAutoNum type="arabicPeriod" startAt="4"/>
            </a:pPr>
            <a:r>
              <a:rPr lang="en-US" dirty="0"/>
              <a:t>Use </a:t>
            </a:r>
            <a:r>
              <a:rPr lang="en-US" dirty="0">
                <a:solidFill>
                  <a:srgbClr val="FF0000"/>
                </a:solidFill>
              </a:rPr>
              <a:t>OpenMP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task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dirty="0"/>
              <a:t>(</a:t>
            </a:r>
            <a:r>
              <a:rPr lang="en-US" sz="1200" dirty="0">
                <a:latin typeface="Consolas" panose="020B0609020204030204" pitchFamily="49" charset="0"/>
              </a:rPr>
              <a:t>#pragma omp task/</a:t>
            </a:r>
            <a:r>
              <a:rPr lang="en-US" sz="1200" dirty="0" err="1">
                <a:latin typeface="Consolas" panose="020B0609020204030204" pitchFamily="49" charset="0"/>
              </a:rPr>
              <a:t>taskloop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Most codes use parallel regions.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/>
              <a:t>Semantically, threads != tasks.</a:t>
            </a:r>
          </a:p>
          <a:p>
            <a:r>
              <a:rPr lang="en-US" dirty="0"/>
              <a:t>How about using lightweight threads for OpenMP threads?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C9ED2-202D-4F16-9178-0E565B20A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81C9D-3C14-410A-9B3D-FE01112F3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B394888-48A7-42F6-AE45-2BD5FD40ED9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CE1966-C3C1-4F6E-99FE-CA7F3CA9A0D4}"/>
              </a:ext>
            </a:extLst>
          </p:cNvPr>
          <p:cNvSpPr/>
          <p:nvPr/>
        </p:nvSpPr>
        <p:spPr bwMode="auto">
          <a:xfrm>
            <a:off x="5277787" y="1802282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60BADD-EDF1-4C73-A85C-52AC8343322B}"/>
              </a:ext>
            </a:extLst>
          </p:cNvPr>
          <p:cNvSpPr/>
          <p:nvPr/>
        </p:nvSpPr>
        <p:spPr bwMode="auto">
          <a:xfrm>
            <a:off x="6220978" y="1802282"/>
            <a:ext cx="884241" cy="173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7984D8-B08C-498D-BD0F-ECBF16D5DF7D}"/>
              </a:ext>
            </a:extLst>
          </p:cNvPr>
          <p:cNvSpPr/>
          <p:nvPr/>
        </p:nvSpPr>
        <p:spPr bwMode="auto">
          <a:xfrm>
            <a:off x="7164168" y="1802282"/>
            <a:ext cx="884241" cy="1739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F2E061-D9C0-4BE9-8DA3-6E03F1CA9438}"/>
              </a:ext>
            </a:extLst>
          </p:cNvPr>
          <p:cNvSpPr/>
          <p:nvPr/>
        </p:nvSpPr>
        <p:spPr bwMode="auto">
          <a:xfrm>
            <a:off x="8107359" y="1802281"/>
            <a:ext cx="884241" cy="1739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665F34-05BB-4B26-A93C-4BD85F21AD97}"/>
              </a:ext>
            </a:extLst>
          </p:cNvPr>
          <p:cNvSpPr/>
          <p:nvPr/>
        </p:nvSpPr>
        <p:spPr bwMode="auto">
          <a:xfrm>
            <a:off x="5277787" y="1303521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C9FBE3D-BFF6-425B-9EBB-E40DE0774145}"/>
              </a:ext>
            </a:extLst>
          </p:cNvPr>
          <p:cNvCxnSpPr>
            <a:cxnSpLocks/>
            <a:endCxn id="7" idx="3"/>
          </p:cNvCxnSpPr>
          <p:nvPr/>
        </p:nvCxnSpPr>
        <p:spPr bwMode="auto">
          <a:xfrm>
            <a:off x="6162028" y="1374128"/>
            <a:ext cx="0" cy="51514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CF15F764-56E1-432C-A623-B59D207373AC}"/>
              </a:ext>
            </a:extLst>
          </p:cNvPr>
          <p:cNvSpPr/>
          <p:nvPr/>
        </p:nvSpPr>
        <p:spPr bwMode="auto">
          <a:xfrm>
            <a:off x="5277787" y="1563917"/>
            <a:ext cx="3713813" cy="173973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grpSp>
        <p:nvGrpSpPr>
          <p:cNvPr id="183" name="Group 182">
            <a:extLst>
              <a:ext uri="{FF2B5EF4-FFF2-40B4-BE49-F238E27FC236}">
                <a16:creationId xmlns:a16="http://schemas.microsoft.com/office/drawing/2014/main" id="{C38F29AD-0909-4D2B-847A-2E0C72576C4A}"/>
              </a:ext>
            </a:extLst>
          </p:cNvPr>
          <p:cNvGrpSpPr/>
          <p:nvPr/>
        </p:nvGrpSpPr>
        <p:grpSpPr>
          <a:xfrm>
            <a:off x="5277787" y="1889269"/>
            <a:ext cx="884241" cy="590830"/>
            <a:chOff x="5277787" y="1889269"/>
            <a:chExt cx="884241" cy="59083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EC205F4-A184-4532-BB07-E383EE0A87ED}"/>
                </a:ext>
              </a:extLst>
            </p:cNvPr>
            <p:cNvSpPr/>
            <p:nvPr/>
          </p:nvSpPr>
          <p:spPr bwMode="auto">
            <a:xfrm>
              <a:off x="5277787" y="2306126"/>
              <a:ext cx="210534" cy="1739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4C06195-32E8-4131-9CDE-D610BCF2A8C2}"/>
                </a:ext>
              </a:extLst>
            </p:cNvPr>
            <p:cNvSpPr/>
            <p:nvPr/>
          </p:nvSpPr>
          <p:spPr bwMode="auto">
            <a:xfrm>
              <a:off x="5502356" y="2306126"/>
              <a:ext cx="210534" cy="17397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3DD0FFC-E114-4578-864A-F0DEB94A7EB0}"/>
                </a:ext>
              </a:extLst>
            </p:cNvPr>
            <p:cNvCxnSpPr>
              <a:cxnSpLocks/>
              <a:stCxn id="7" idx="1"/>
              <a:endCxn id="11" idx="1"/>
            </p:cNvCxnSpPr>
            <p:nvPr/>
          </p:nvCxnSpPr>
          <p:spPr bwMode="auto">
            <a:xfrm>
              <a:off x="5277787" y="1889269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C820B65-926A-47C5-A42B-158419A2A6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488321" y="1976254"/>
              <a:ext cx="673707" cy="32987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A20D83F-9F0C-417B-B624-7313B6140F20}"/>
                </a:ext>
              </a:extLst>
            </p:cNvPr>
            <p:cNvSpPr/>
            <p:nvPr/>
          </p:nvSpPr>
          <p:spPr bwMode="auto">
            <a:xfrm>
              <a:off x="5277787" y="2051944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ECA37A85-663D-468E-ACBF-80558B93A39D}"/>
              </a:ext>
            </a:extLst>
          </p:cNvPr>
          <p:cNvGrpSpPr/>
          <p:nvPr/>
        </p:nvGrpSpPr>
        <p:grpSpPr>
          <a:xfrm>
            <a:off x="6220978" y="1889269"/>
            <a:ext cx="884241" cy="590830"/>
            <a:chOff x="6220978" y="1889269"/>
            <a:chExt cx="884241" cy="59083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9E82CE8-E7CC-493D-B804-5F4FBCC5971D}"/>
                </a:ext>
              </a:extLst>
            </p:cNvPr>
            <p:cNvSpPr/>
            <p:nvPr/>
          </p:nvSpPr>
          <p:spPr bwMode="auto">
            <a:xfrm>
              <a:off x="6220978" y="2306126"/>
              <a:ext cx="210534" cy="17397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77D81AE-E3E4-4686-BB5B-6E4BC41A5A80}"/>
                </a:ext>
              </a:extLst>
            </p:cNvPr>
            <p:cNvSpPr/>
            <p:nvPr/>
          </p:nvSpPr>
          <p:spPr bwMode="auto">
            <a:xfrm>
              <a:off x="6445547" y="2306126"/>
              <a:ext cx="210534" cy="17397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B6847A6-5CE2-4B40-9543-2EF09F7CA330}"/>
                </a:ext>
              </a:extLst>
            </p:cNvPr>
            <p:cNvSpPr/>
            <p:nvPr/>
          </p:nvSpPr>
          <p:spPr bwMode="auto">
            <a:xfrm>
              <a:off x="6670116" y="2306126"/>
              <a:ext cx="210534" cy="17397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1608920-38C1-414B-BB75-B2F31D92DA0E}"/>
                </a:ext>
              </a:extLst>
            </p:cNvPr>
            <p:cNvSpPr/>
            <p:nvPr/>
          </p:nvSpPr>
          <p:spPr bwMode="auto">
            <a:xfrm>
              <a:off x="6894685" y="2306125"/>
              <a:ext cx="210534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2C42EFC-2084-42D6-BB15-B1B2FA7B504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431511" y="1976253"/>
              <a:ext cx="673707" cy="32874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F4F101-0DE6-43DE-B0FE-889A0AD5F71E}"/>
                </a:ext>
              </a:extLst>
            </p:cNvPr>
            <p:cNvCxnSpPr>
              <a:cxnSpLocks/>
              <a:stCxn id="8" idx="1"/>
              <a:endCxn id="15" idx="1"/>
            </p:cNvCxnSpPr>
            <p:nvPr/>
          </p:nvCxnSpPr>
          <p:spPr bwMode="auto">
            <a:xfrm>
              <a:off x="6220978" y="1889269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D194FEC-B0C4-4C91-B5BF-89055D7B07A3}"/>
                </a:ext>
              </a:extLst>
            </p:cNvPr>
            <p:cNvSpPr/>
            <p:nvPr/>
          </p:nvSpPr>
          <p:spPr bwMode="auto">
            <a:xfrm>
              <a:off x="6220978" y="2051944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1E6946E0-5D78-4FC6-8F2B-E55FFBF1D797}"/>
              </a:ext>
            </a:extLst>
          </p:cNvPr>
          <p:cNvGrpSpPr/>
          <p:nvPr/>
        </p:nvGrpSpPr>
        <p:grpSpPr>
          <a:xfrm>
            <a:off x="7164168" y="1889269"/>
            <a:ext cx="884241" cy="590830"/>
            <a:chOff x="7164168" y="1889269"/>
            <a:chExt cx="884241" cy="59083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4B8FD59-D371-45A9-87FA-98C42DBEF133}"/>
                </a:ext>
              </a:extLst>
            </p:cNvPr>
            <p:cNvSpPr/>
            <p:nvPr/>
          </p:nvSpPr>
          <p:spPr bwMode="auto">
            <a:xfrm>
              <a:off x="7164168" y="2306126"/>
              <a:ext cx="210534" cy="1739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96D6FD-9A62-4C7A-8B6C-927AC208EB7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370491" y="1975121"/>
              <a:ext cx="677918" cy="329873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6721B1D-3198-48B1-96D2-00CF2E0AB7BF}"/>
                </a:ext>
              </a:extLst>
            </p:cNvPr>
            <p:cNvCxnSpPr>
              <a:cxnSpLocks/>
              <a:stCxn id="9" idx="1"/>
              <a:endCxn id="19" idx="1"/>
            </p:cNvCxnSpPr>
            <p:nvPr/>
          </p:nvCxnSpPr>
          <p:spPr bwMode="auto">
            <a:xfrm>
              <a:off x="7164168" y="1889269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0372327-B4C6-4DE8-A691-ED38D2DC6839}"/>
                </a:ext>
              </a:extLst>
            </p:cNvPr>
            <p:cNvSpPr/>
            <p:nvPr/>
          </p:nvSpPr>
          <p:spPr bwMode="auto">
            <a:xfrm>
              <a:off x="7164168" y="2051944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BD7E18A2-A8C9-4C12-AE61-20AAF900885E}"/>
              </a:ext>
            </a:extLst>
          </p:cNvPr>
          <p:cNvGrpSpPr/>
          <p:nvPr/>
        </p:nvGrpSpPr>
        <p:grpSpPr>
          <a:xfrm>
            <a:off x="8107359" y="1889268"/>
            <a:ext cx="884241" cy="590831"/>
            <a:chOff x="8107359" y="1889268"/>
            <a:chExt cx="884241" cy="590831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7FFE2D7-EB90-4D84-9B98-F3A5B05E9D63}"/>
                </a:ext>
              </a:extLst>
            </p:cNvPr>
            <p:cNvSpPr/>
            <p:nvPr/>
          </p:nvSpPr>
          <p:spPr bwMode="auto">
            <a:xfrm>
              <a:off x="8107359" y="2306126"/>
              <a:ext cx="210534" cy="17397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56D40AD-E3A0-4CA6-82A3-DCB5FAB18484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317893" y="1973989"/>
              <a:ext cx="673707" cy="33100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5998FEE-410F-4376-9D96-62F8DB849733}"/>
                </a:ext>
              </a:extLst>
            </p:cNvPr>
            <p:cNvCxnSpPr>
              <a:cxnSpLocks/>
              <a:stCxn id="10" idx="1"/>
              <a:endCxn id="23" idx="1"/>
            </p:cNvCxnSpPr>
            <p:nvPr/>
          </p:nvCxnSpPr>
          <p:spPr bwMode="auto">
            <a:xfrm>
              <a:off x="8107359" y="1889268"/>
              <a:ext cx="0" cy="503845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B9E77602-1A8C-41AA-B576-BC3E75AB3F5C}"/>
                </a:ext>
              </a:extLst>
            </p:cNvPr>
            <p:cNvSpPr/>
            <p:nvPr/>
          </p:nvSpPr>
          <p:spPr bwMode="auto">
            <a:xfrm>
              <a:off x="8107359" y="2051943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sp>
        <p:nvSpPr>
          <p:cNvPr id="43" name="Rectangle 42">
            <a:extLst>
              <a:ext uri="{FF2B5EF4-FFF2-40B4-BE49-F238E27FC236}">
                <a16:creationId xmlns:a16="http://schemas.microsoft.com/office/drawing/2014/main" id="{99030E81-C1EC-424C-9B26-464CEA1448D4}"/>
              </a:ext>
            </a:extLst>
          </p:cNvPr>
          <p:cNvSpPr/>
          <p:nvPr/>
        </p:nvSpPr>
        <p:spPr bwMode="auto">
          <a:xfrm>
            <a:off x="5277787" y="3418190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041388E3-33C4-48E2-B9B3-5B58B82FA1F5}"/>
              </a:ext>
            </a:extLst>
          </p:cNvPr>
          <p:cNvSpPr/>
          <p:nvPr/>
        </p:nvSpPr>
        <p:spPr bwMode="auto">
          <a:xfrm>
            <a:off x="6220978" y="3418190"/>
            <a:ext cx="884241" cy="173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0BF3338-3078-43AE-A3C4-F82D77A72D0E}"/>
              </a:ext>
            </a:extLst>
          </p:cNvPr>
          <p:cNvSpPr/>
          <p:nvPr/>
        </p:nvSpPr>
        <p:spPr bwMode="auto">
          <a:xfrm>
            <a:off x="7164168" y="3418190"/>
            <a:ext cx="884241" cy="1739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FEC8660-8AB4-4CCD-B423-685E1E39A4E0}"/>
              </a:ext>
            </a:extLst>
          </p:cNvPr>
          <p:cNvSpPr/>
          <p:nvPr/>
        </p:nvSpPr>
        <p:spPr bwMode="auto">
          <a:xfrm>
            <a:off x="8107359" y="3418189"/>
            <a:ext cx="884241" cy="1739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A630A4F-33C0-4149-8D75-91DC27DA26CD}"/>
              </a:ext>
            </a:extLst>
          </p:cNvPr>
          <p:cNvSpPr/>
          <p:nvPr/>
        </p:nvSpPr>
        <p:spPr bwMode="auto">
          <a:xfrm>
            <a:off x="5277787" y="2919429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C086A7C-603B-4718-BB72-C54696B83AD2}"/>
              </a:ext>
            </a:extLst>
          </p:cNvPr>
          <p:cNvCxnSpPr>
            <a:cxnSpLocks/>
            <a:stCxn id="63" idx="1"/>
            <a:endCxn id="43" idx="1"/>
          </p:cNvCxnSpPr>
          <p:nvPr/>
        </p:nvCxnSpPr>
        <p:spPr bwMode="auto">
          <a:xfrm>
            <a:off x="5277787" y="3006416"/>
            <a:ext cx="0" cy="49876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AB4A02A-0455-402E-9EB7-9DE64A6F0650}"/>
              </a:ext>
            </a:extLst>
          </p:cNvPr>
          <p:cNvCxnSpPr>
            <a:cxnSpLocks/>
            <a:endCxn id="43" idx="3"/>
          </p:cNvCxnSpPr>
          <p:nvPr/>
        </p:nvCxnSpPr>
        <p:spPr bwMode="auto">
          <a:xfrm>
            <a:off x="6162028" y="2990036"/>
            <a:ext cx="0" cy="51514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599C1F9C-1364-4C3F-A980-7FC3A43B455F}"/>
              </a:ext>
            </a:extLst>
          </p:cNvPr>
          <p:cNvSpPr/>
          <p:nvPr/>
        </p:nvSpPr>
        <p:spPr bwMode="auto">
          <a:xfrm>
            <a:off x="5277787" y="3179825"/>
            <a:ext cx="3713813" cy="173973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135FF955-BB9F-4405-8DF0-44635A433C66}"/>
              </a:ext>
            </a:extLst>
          </p:cNvPr>
          <p:cNvGrpSpPr/>
          <p:nvPr/>
        </p:nvGrpSpPr>
        <p:grpSpPr>
          <a:xfrm>
            <a:off x="6220978" y="3505177"/>
            <a:ext cx="884241" cy="590830"/>
            <a:chOff x="6220978" y="3505177"/>
            <a:chExt cx="884241" cy="59083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FB9C90C-0458-439F-A975-298C27AB3531}"/>
                </a:ext>
              </a:extLst>
            </p:cNvPr>
            <p:cNvSpPr/>
            <p:nvPr/>
          </p:nvSpPr>
          <p:spPr bwMode="auto">
            <a:xfrm>
              <a:off x="6220978" y="3922034"/>
              <a:ext cx="210534" cy="17397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0FDB78F-3D5F-4274-B520-12189DE39165}"/>
                </a:ext>
              </a:extLst>
            </p:cNvPr>
            <p:cNvSpPr/>
            <p:nvPr/>
          </p:nvSpPr>
          <p:spPr bwMode="auto">
            <a:xfrm>
              <a:off x="6445547" y="3922034"/>
              <a:ext cx="210534" cy="17397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0030AD3-0E27-4B4E-9851-40F3FF8D487E}"/>
                </a:ext>
              </a:extLst>
            </p:cNvPr>
            <p:cNvSpPr/>
            <p:nvPr/>
          </p:nvSpPr>
          <p:spPr bwMode="auto">
            <a:xfrm>
              <a:off x="6670116" y="3922034"/>
              <a:ext cx="210534" cy="17397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13989B9-8EE4-4FD7-A79E-2332A5183B45}"/>
                </a:ext>
              </a:extLst>
            </p:cNvPr>
            <p:cNvSpPr/>
            <p:nvPr/>
          </p:nvSpPr>
          <p:spPr bwMode="auto">
            <a:xfrm>
              <a:off x="6894685" y="3922033"/>
              <a:ext cx="210534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bg1"/>
                  </a:solidFill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0B934C7-9184-47CA-8F4F-0257CBEC913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431511" y="3592161"/>
              <a:ext cx="673707" cy="32874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36F441B-35F6-43B6-847D-79517D6C950B}"/>
                </a:ext>
              </a:extLst>
            </p:cNvPr>
            <p:cNvCxnSpPr>
              <a:cxnSpLocks/>
              <a:stCxn id="44" idx="1"/>
              <a:endCxn id="51" idx="1"/>
            </p:cNvCxnSpPr>
            <p:nvPr/>
          </p:nvCxnSpPr>
          <p:spPr bwMode="auto">
            <a:xfrm>
              <a:off x="6220978" y="3505177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65CFF427-49EB-4A95-AB3F-362E1B78F73A}"/>
                </a:ext>
              </a:extLst>
            </p:cNvPr>
            <p:cNvSpPr/>
            <p:nvPr/>
          </p:nvSpPr>
          <p:spPr bwMode="auto">
            <a:xfrm>
              <a:off x="6220978" y="3667852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70AC19EA-B843-4C81-9068-322AB7D3F274}"/>
              </a:ext>
            </a:extLst>
          </p:cNvPr>
          <p:cNvGrpSpPr/>
          <p:nvPr/>
        </p:nvGrpSpPr>
        <p:grpSpPr>
          <a:xfrm>
            <a:off x="7164168" y="3505177"/>
            <a:ext cx="884241" cy="590830"/>
            <a:chOff x="7164168" y="3505177"/>
            <a:chExt cx="884241" cy="59083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A14071C0-A217-4292-B5CC-39F60CEBA485}"/>
                </a:ext>
              </a:extLst>
            </p:cNvPr>
            <p:cNvSpPr/>
            <p:nvPr/>
          </p:nvSpPr>
          <p:spPr bwMode="auto">
            <a:xfrm>
              <a:off x="7164168" y="3922034"/>
              <a:ext cx="210534" cy="17397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9BF1A08-D450-4CD0-8225-75F83046C4F8}"/>
                </a:ext>
              </a:extLst>
            </p:cNvPr>
            <p:cNvSpPr/>
            <p:nvPr/>
          </p:nvSpPr>
          <p:spPr bwMode="auto">
            <a:xfrm>
              <a:off x="7388737" y="3922034"/>
              <a:ext cx="210534" cy="17397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A8B4F0B-D8DE-4907-A730-4CBABCB7F12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7370491" y="3591029"/>
              <a:ext cx="677918" cy="329873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D72FBD3-E40D-408B-84FA-FE4AFD5B5AF4}"/>
                </a:ext>
              </a:extLst>
            </p:cNvPr>
            <p:cNvCxnSpPr>
              <a:cxnSpLocks/>
              <a:stCxn id="45" idx="1"/>
              <a:endCxn id="55" idx="1"/>
            </p:cNvCxnSpPr>
            <p:nvPr/>
          </p:nvCxnSpPr>
          <p:spPr bwMode="auto">
            <a:xfrm>
              <a:off x="7164168" y="3505177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52A8463-3650-454D-82D0-4BB7D25B3AFE}"/>
                </a:ext>
              </a:extLst>
            </p:cNvPr>
            <p:cNvSpPr/>
            <p:nvPr/>
          </p:nvSpPr>
          <p:spPr bwMode="auto">
            <a:xfrm>
              <a:off x="7164168" y="3667852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AA45CC85-6335-41C9-8991-D69FD5511594}"/>
              </a:ext>
            </a:extLst>
          </p:cNvPr>
          <p:cNvGrpSpPr/>
          <p:nvPr/>
        </p:nvGrpSpPr>
        <p:grpSpPr>
          <a:xfrm>
            <a:off x="8107359" y="3505176"/>
            <a:ext cx="884241" cy="590831"/>
            <a:chOff x="8107359" y="3505176"/>
            <a:chExt cx="884241" cy="590831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2A1FC4CC-7980-4FF6-BE0C-68B2DF09AFEE}"/>
                </a:ext>
              </a:extLst>
            </p:cNvPr>
            <p:cNvSpPr/>
            <p:nvPr/>
          </p:nvSpPr>
          <p:spPr bwMode="auto">
            <a:xfrm>
              <a:off x="8107359" y="3922034"/>
              <a:ext cx="210534" cy="173973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995172D-C7B3-400E-A8E3-6E0DF50B4F8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317893" y="3589897"/>
              <a:ext cx="673707" cy="331006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DE69EB5-07B7-4E1D-A8B4-9708A458E45E}"/>
                </a:ext>
              </a:extLst>
            </p:cNvPr>
            <p:cNvCxnSpPr>
              <a:cxnSpLocks/>
              <a:stCxn id="46" idx="1"/>
              <a:endCxn id="59" idx="1"/>
            </p:cNvCxnSpPr>
            <p:nvPr/>
          </p:nvCxnSpPr>
          <p:spPr bwMode="auto">
            <a:xfrm>
              <a:off x="8107359" y="3505176"/>
              <a:ext cx="0" cy="503845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8A6499C-D0E8-4914-8F1F-8129AB6291AE}"/>
                </a:ext>
              </a:extLst>
            </p:cNvPr>
            <p:cNvSpPr/>
            <p:nvPr/>
          </p:nvSpPr>
          <p:spPr bwMode="auto">
            <a:xfrm>
              <a:off x="8107359" y="3667851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D6E47BC9-EC40-4E07-B4A8-69342805CCCA}"/>
              </a:ext>
            </a:extLst>
          </p:cNvPr>
          <p:cNvSpPr/>
          <p:nvPr/>
        </p:nvSpPr>
        <p:spPr bwMode="auto">
          <a:xfrm>
            <a:off x="5278448" y="5081590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39E55B69-5EE9-445E-A7FE-E25D816ECBDF}"/>
              </a:ext>
            </a:extLst>
          </p:cNvPr>
          <p:cNvSpPr/>
          <p:nvPr/>
        </p:nvSpPr>
        <p:spPr bwMode="auto">
          <a:xfrm>
            <a:off x="6221639" y="5081590"/>
            <a:ext cx="884241" cy="173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255A1CB-EF20-4E05-B43E-0F9F34FD509D}"/>
              </a:ext>
            </a:extLst>
          </p:cNvPr>
          <p:cNvSpPr/>
          <p:nvPr/>
        </p:nvSpPr>
        <p:spPr bwMode="auto">
          <a:xfrm>
            <a:off x="7164829" y="5081590"/>
            <a:ext cx="884241" cy="17397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4C1D58A6-C7AF-4FC2-817D-9542836FC69E}"/>
              </a:ext>
            </a:extLst>
          </p:cNvPr>
          <p:cNvSpPr/>
          <p:nvPr/>
        </p:nvSpPr>
        <p:spPr bwMode="auto">
          <a:xfrm>
            <a:off x="8108020" y="5081589"/>
            <a:ext cx="884241" cy="1739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05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Thread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214FAEA-E65C-42AC-BB1B-18EB5BC3661E}"/>
              </a:ext>
            </a:extLst>
          </p:cNvPr>
          <p:cNvSpPr/>
          <p:nvPr/>
        </p:nvSpPr>
        <p:spPr bwMode="auto">
          <a:xfrm>
            <a:off x="5278448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  <a:endParaRPr kumimoji="0" lang="en-US" sz="8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9FF3A4D-CD4A-4E70-B5A7-9F043077136E}"/>
              </a:ext>
            </a:extLst>
          </p:cNvPr>
          <p:cNvSpPr/>
          <p:nvPr/>
        </p:nvSpPr>
        <p:spPr bwMode="auto">
          <a:xfrm>
            <a:off x="5503017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81556437-404A-475E-9DE3-BEF5E8877B8F}"/>
              </a:ext>
            </a:extLst>
          </p:cNvPr>
          <p:cNvSpPr/>
          <p:nvPr/>
        </p:nvSpPr>
        <p:spPr bwMode="auto">
          <a:xfrm>
            <a:off x="5727586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1C0A2FD1-9164-46A1-96A7-02B26C7FB667}"/>
              </a:ext>
            </a:extLst>
          </p:cNvPr>
          <p:cNvSpPr/>
          <p:nvPr/>
        </p:nvSpPr>
        <p:spPr bwMode="auto">
          <a:xfrm>
            <a:off x="5952155" y="5425424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32D94F1D-8C50-4334-A450-545F56FBCD1E}"/>
              </a:ext>
            </a:extLst>
          </p:cNvPr>
          <p:cNvSpPr/>
          <p:nvPr/>
        </p:nvSpPr>
        <p:spPr bwMode="auto">
          <a:xfrm>
            <a:off x="5278448" y="4582829"/>
            <a:ext cx="884241" cy="1739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tx1">
                    <a:lumMod val="50000"/>
                  </a:schemeClr>
                </a:solidFill>
                <a:effectLst/>
                <a:latin typeface="Calibri" pitchFamily="34" charset="0"/>
              </a:rPr>
              <a:t>Thread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37B28D8F-05DC-486F-AAA4-F65E65EC4E3E}"/>
              </a:ext>
            </a:extLst>
          </p:cNvPr>
          <p:cNvCxnSpPr>
            <a:cxnSpLocks/>
            <a:stCxn id="99" idx="1"/>
            <a:endCxn id="79" idx="1"/>
          </p:cNvCxnSpPr>
          <p:nvPr/>
        </p:nvCxnSpPr>
        <p:spPr bwMode="auto">
          <a:xfrm>
            <a:off x="5278448" y="4669816"/>
            <a:ext cx="0" cy="49876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7E1D262-4062-44A9-B5A4-5DECA2BC0BE2}"/>
              </a:ext>
            </a:extLst>
          </p:cNvPr>
          <p:cNvCxnSpPr>
            <a:cxnSpLocks/>
            <a:endCxn id="79" idx="3"/>
          </p:cNvCxnSpPr>
          <p:nvPr/>
        </p:nvCxnSpPr>
        <p:spPr bwMode="auto">
          <a:xfrm>
            <a:off x="6162689" y="4653436"/>
            <a:ext cx="0" cy="51514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09" name="Rectangle 108">
            <a:extLst>
              <a:ext uri="{FF2B5EF4-FFF2-40B4-BE49-F238E27FC236}">
                <a16:creationId xmlns:a16="http://schemas.microsoft.com/office/drawing/2014/main" id="{92F14902-27AB-450B-AC1E-5A0D30265834}"/>
              </a:ext>
            </a:extLst>
          </p:cNvPr>
          <p:cNvSpPr/>
          <p:nvPr/>
        </p:nvSpPr>
        <p:spPr bwMode="auto">
          <a:xfrm>
            <a:off x="5278448" y="4843225"/>
            <a:ext cx="3713813" cy="173973"/>
          </a:xfrm>
          <a:prstGeom prst="rect">
            <a:avLst/>
          </a:prstGeom>
          <a:solidFill>
            <a:schemeClr val="tx2">
              <a:lumMod val="50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itchFamily="34" charset="0"/>
              </a:rPr>
              <a:t>Parallel Region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DCE46225-611A-47C5-80FE-3DD4B86E0806}"/>
              </a:ext>
            </a:extLst>
          </p:cNvPr>
          <p:cNvSpPr/>
          <p:nvPr/>
        </p:nvSpPr>
        <p:spPr>
          <a:xfrm>
            <a:off x="5277785" y="2466148"/>
            <a:ext cx="37138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3. OMP_THREAD_LIMIT=8</a:t>
            </a: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A1F10830-CC3A-46A5-A928-6CEEF36E9D6C}"/>
              </a:ext>
            </a:extLst>
          </p:cNvPr>
          <p:cNvCxnSpPr>
            <a:cxnSpLocks/>
          </p:cNvCxnSpPr>
          <p:nvPr/>
        </p:nvCxnSpPr>
        <p:spPr bwMode="auto">
          <a:xfrm>
            <a:off x="5277786" y="2522721"/>
            <a:ext cx="3054141" cy="0"/>
          </a:xfrm>
          <a:prstGeom prst="line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triangle" w="med" len="med"/>
            <a:tailEnd type="triangle" w="med" len="med"/>
          </a:ln>
          <a:effectLst/>
        </p:spPr>
      </p:cxnSp>
      <p:sp>
        <p:nvSpPr>
          <p:cNvPr id="124" name="Speech Bubble: Rectangle with Corners Rounded 123">
            <a:extLst>
              <a:ext uri="{FF2B5EF4-FFF2-40B4-BE49-F238E27FC236}">
                <a16:creationId xmlns:a16="http://schemas.microsoft.com/office/drawing/2014/main" id="{2333129D-3F6F-4CF0-9636-1041C1CDD2A8}"/>
              </a:ext>
            </a:extLst>
          </p:cNvPr>
          <p:cNvSpPr/>
          <p:nvPr/>
        </p:nvSpPr>
        <p:spPr bwMode="auto">
          <a:xfrm>
            <a:off x="8068273" y="2630468"/>
            <a:ext cx="884240" cy="205448"/>
          </a:xfrm>
          <a:prstGeom prst="wedgeRoundRectCallout">
            <a:avLst>
              <a:gd name="adj1" fmla="val -35062"/>
              <a:gd name="adj2" fmla="val -76425"/>
              <a:gd name="adj3" fmla="val 16667"/>
            </a:avLst>
          </a:prstGeom>
          <a:solidFill>
            <a:srgbClr val="FFFFCC"/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8 threads.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35BCECA-9104-4B90-9AA8-69DC1FAB83DB}"/>
              </a:ext>
            </a:extLst>
          </p:cNvPr>
          <p:cNvSpPr/>
          <p:nvPr/>
        </p:nvSpPr>
        <p:spPr>
          <a:xfrm>
            <a:off x="5307260" y="4073112"/>
            <a:ext cx="37138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4. OMP_DYNAMIC=true</a:t>
            </a: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0D6507EE-2323-4280-9E75-4E61B185CC6D}"/>
              </a:ext>
            </a:extLst>
          </p:cNvPr>
          <p:cNvSpPr/>
          <p:nvPr/>
        </p:nvSpPr>
        <p:spPr>
          <a:xfrm>
            <a:off x="5248972" y="5587878"/>
            <a:ext cx="37138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5. task/</a:t>
            </a:r>
            <a:r>
              <a:rPr lang="en-US" sz="1200" b="1" dirty="0" err="1">
                <a:solidFill>
                  <a:schemeClr val="tx1">
                    <a:lumMod val="50000"/>
                  </a:schemeClr>
                </a:solidFill>
                <a:latin typeface="Consolas" panose="020B0609020204030204" pitchFamily="49" charset="0"/>
              </a:rPr>
              <a:t>taskloop</a:t>
            </a:r>
            <a:endParaRPr lang="en-US" sz="1200" b="1" dirty="0">
              <a:solidFill>
                <a:schemeClr val="tx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C7D7486-C2D0-4E12-A649-687C347FBC41}"/>
              </a:ext>
            </a:extLst>
          </p:cNvPr>
          <p:cNvGrpSpPr/>
          <p:nvPr/>
        </p:nvGrpSpPr>
        <p:grpSpPr>
          <a:xfrm>
            <a:off x="8131646" y="4277030"/>
            <a:ext cx="500199" cy="270971"/>
            <a:chOff x="9296400" y="3337936"/>
            <a:chExt cx="1032554" cy="559223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B3D9A223-3BD1-4398-AF25-2E6C7175619E}"/>
                </a:ext>
              </a:extLst>
            </p:cNvPr>
            <p:cNvSpPr/>
            <p:nvPr/>
          </p:nvSpPr>
          <p:spPr bwMode="auto">
            <a:xfrm>
              <a:off x="9296400" y="3566152"/>
              <a:ext cx="1032554" cy="331007"/>
            </a:xfrm>
            <a:prstGeom prst="roundRect">
              <a:avLst/>
            </a:prstGeom>
            <a:solidFill>
              <a:schemeClr val="tx1">
                <a:lumMod val="60000"/>
                <a:lumOff val="40000"/>
              </a:schemeClr>
            </a:solidFill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99BB063F-C32D-491F-980C-6391BF4CD149}"/>
                </a:ext>
              </a:extLst>
            </p:cNvPr>
            <p:cNvSpPr/>
            <p:nvPr/>
          </p:nvSpPr>
          <p:spPr bwMode="auto">
            <a:xfrm>
              <a:off x="9448800" y="3625915"/>
              <a:ext cx="224567" cy="226937"/>
            </a:xfrm>
            <a:prstGeom prst="ellipse">
              <a:avLst/>
            </a:prstGeom>
            <a:solidFill>
              <a:srgbClr val="0000FF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8B75C47-4C96-4C2E-BE1D-70AC5891CE82}"/>
                </a:ext>
              </a:extLst>
            </p:cNvPr>
            <p:cNvSpPr/>
            <p:nvPr/>
          </p:nvSpPr>
          <p:spPr bwMode="auto">
            <a:xfrm>
              <a:off x="9978167" y="3625915"/>
              <a:ext cx="224567" cy="226937"/>
            </a:xfrm>
            <a:prstGeom prst="ellipse">
              <a:avLst/>
            </a:prstGeom>
            <a:solidFill>
              <a:srgbClr val="0000FF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66ED056-AB91-4482-B828-F6F2464E4CBE}"/>
                </a:ext>
              </a:extLst>
            </p:cNvPr>
            <p:cNvCxnSpPr>
              <a:cxnSpLocks/>
              <a:stCxn id="128" idx="0"/>
            </p:cNvCxnSpPr>
            <p:nvPr/>
          </p:nvCxnSpPr>
          <p:spPr bwMode="auto">
            <a:xfrm flipV="1">
              <a:off x="9812677" y="3414776"/>
              <a:ext cx="0" cy="151376"/>
            </a:xfrm>
            <a:prstGeom prst="line">
              <a:avLst/>
            </a:prstGeom>
            <a:noFill/>
            <a:ln w="285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828CBF0D-1B32-4A8C-93A1-B10D17EA62A5}"/>
                </a:ext>
              </a:extLst>
            </p:cNvPr>
            <p:cNvSpPr/>
            <p:nvPr/>
          </p:nvSpPr>
          <p:spPr bwMode="auto">
            <a:xfrm>
              <a:off x="9755807" y="3337936"/>
              <a:ext cx="113739" cy="114939"/>
            </a:xfrm>
            <a:prstGeom prst="ellipse">
              <a:avLst/>
            </a:prstGeom>
            <a:solidFill>
              <a:srgbClr val="FF0000"/>
            </a:solidFill>
            <a:ln w="412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endParaRP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892AE5E-0BB6-40E4-B58F-C17E587EB214}"/>
                </a:ext>
              </a:extLst>
            </p:cNvPr>
            <p:cNvCxnSpPr>
              <a:cxnSpLocks/>
              <a:stCxn id="129" idx="1"/>
              <a:endCxn id="129" idx="5"/>
            </p:cNvCxnSpPr>
            <p:nvPr/>
          </p:nvCxnSpPr>
          <p:spPr bwMode="auto">
            <a:xfrm>
              <a:off x="9481687" y="3659149"/>
              <a:ext cx="158793" cy="16046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760AC484-FC95-4621-A043-1D4C05957107}"/>
                </a:ext>
              </a:extLst>
            </p:cNvPr>
            <p:cNvCxnSpPr>
              <a:cxnSpLocks/>
              <a:stCxn id="129" idx="7"/>
              <a:endCxn id="129" idx="3"/>
            </p:cNvCxnSpPr>
            <p:nvPr/>
          </p:nvCxnSpPr>
          <p:spPr bwMode="auto">
            <a:xfrm flipH="1">
              <a:off x="9481687" y="3659149"/>
              <a:ext cx="158793" cy="16046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6F57618-192C-4368-818A-C77DA316EC3E}"/>
                </a:ext>
              </a:extLst>
            </p:cNvPr>
            <p:cNvCxnSpPr>
              <a:cxnSpLocks/>
              <a:stCxn id="130" idx="7"/>
              <a:endCxn id="130" idx="3"/>
            </p:cNvCxnSpPr>
            <p:nvPr/>
          </p:nvCxnSpPr>
          <p:spPr bwMode="auto">
            <a:xfrm flipH="1">
              <a:off x="10011054" y="3659149"/>
              <a:ext cx="158793" cy="16046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1D650EB9-08A6-4943-BC2D-F06A69C0C8FD}"/>
                </a:ext>
              </a:extLst>
            </p:cNvPr>
            <p:cNvCxnSpPr>
              <a:cxnSpLocks/>
              <a:stCxn id="130" idx="1"/>
              <a:endCxn id="130" idx="5"/>
            </p:cNvCxnSpPr>
            <p:nvPr/>
          </p:nvCxnSpPr>
          <p:spPr bwMode="auto">
            <a:xfrm>
              <a:off x="10011054" y="3659149"/>
              <a:ext cx="158793" cy="160469"/>
            </a:xfrm>
            <a:prstGeom prst="line">
              <a:avLst/>
            </a:prstGeom>
            <a:noFill/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49" name="Speech Bubble: Rectangle with Corners Rounded 148">
            <a:extLst>
              <a:ext uri="{FF2B5EF4-FFF2-40B4-BE49-F238E27FC236}">
                <a16:creationId xmlns:a16="http://schemas.microsoft.com/office/drawing/2014/main" id="{06166569-66E7-4451-BAE3-85D0D66098DB}"/>
              </a:ext>
            </a:extLst>
          </p:cNvPr>
          <p:cNvSpPr/>
          <p:nvPr/>
        </p:nvSpPr>
        <p:spPr bwMode="auto">
          <a:xfrm>
            <a:off x="8395883" y="3995895"/>
            <a:ext cx="690810" cy="205448"/>
          </a:xfrm>
          <a:prstGeom prst="wedgeRoundRectCallout">
            <a:avLst>
              <a:gd name="adj1" fmla="val -32100"/>
              <a:gd name="adj2" fmla="val 78888"/>
              <a:gd name="adj3" fmla="val 16667"/>
            </a:avLst>
          </a:prstGeom>
          <a:solidFill>
            <a:schemeClr val="bg1">
              <a:lumMod val="95000"/>
            </a:schemeClr>
          </a:solidFill>
          <a:ln w="28575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  <a:cs typeface="Arial" panose="020B0604020202020204" pitchFamily="34" charset="0"/>
              </a:rPr>
              <a:t>3, 4, 2, 1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cs typeface="Arial" panose="020B0604020202020204" pitchFamily="34" charset="0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44B18EB5-8763-415C-838C-49839B06C08B}"/>
              </a:ext>
            </a:extLst>
          </p:cNvPr>
          <p:cNvSpPr/>
          <p:nvPr/>
        </p:nvSpPr>
        <p:spPr bwMode="auto">
          <a:xfrm>
            <a:off x="6220978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  <a:endParaRPr kumimoji="0" lang="en-US" sz="8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A5F4EDFE-637C-4707-A9F2-A7EDD4959C4C}"/>
              </a:ext>
            </a:extLst>
          </p:cNvPr>
          <p:cNvSpPr/>
          <p:nvPr/>
        </p:nvSpPr>
        <p:spPr bwMode="auto">
          <a:xfrm>
            <a:off x="6445547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E2EF12CE-2DD9-434F-89D4-AB323F1C5E1D}"/>
              </a:ext>
            </a:extLst>
          </p:cNvPr>
          <p:cNvSpPr/>
          <p:nvPr/>
        </p:nvSpPr>
        <p:spPr bwMode="auto">
          <a:xfrm>
            <a:off x="6670116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28D63502-70FF-4F63-949E-701B621470C2}"/>
              </a:ext>
            </a:extLst>
          </p:cNvPr>
          <p:cNvSpPr/>
          <p:nvPr/>
        </p:nvSpPr>
        <p:spPr bwMode="auto">
          <a:xfrm>
            <a:off x="6894685" y="5425424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B7DA5242-6942-4471-965F-9FC4E485B398}"/>
              </a:ext>
            </a:extLst>
          </p:cNvPr>
          <p:cNvSpPr/>
          <p:nvPr/>
        </p:nvSpPr>
        <p:spPr bwMode="auto">
          <a:xfrm>
            <a:off x="7165452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  <a:endParaRPr kumimoji="0" lang="en-US" sz="8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B2167847-1D8F-482E-9BA1-DC367FFB0618}"/>
              </a:ext>
            </a:extLst>
          </p:cNvPr>
          <p:cNvSpPr/>
          <p:nvPr/>
        </p:nvSpPr>
        <p:spPr bwMode="auto">
          <a:xfrm>
            <a:off x="7390021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BEC147B-CAA8-4210-A902-64F2EE8BEB8F}"/>
              </a:ext>
            </a:extLst>
          </p:cNvPr>
          <p:cNvSpPr/>
          <p:nvPr/>
        </p:nvSpPr>
        <p:spPr bwMode="auto">
          <a:xfrm>
            <a:off x="7614590" y="5425425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23FAB265-FCEE-4DED-9CFC-5A4D522AC397}"/>
              </a:ext>
            </a:extLst>
          </p:cNvPr>
          <p:cNvSpPr/>
          <p:nvPr/>
        </p:nvSpPr>
        <p:spPr bwMode="auto">
          <a:xfrm>
            <a:off x="7839159" y="5425424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4FB969B-9ADB-4226-BA3B-587CD1612560}"/>
              </a:ext>
            </a:extLst>
          </p:cNvPr>
          <p:cNvSpPr/>
          <p:nvPr/>
        </p:nvSpPr>
        <p:spPr bwMode="auto">
          <a:xfrm>
            <a:off x="8109926" y="5429250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  <a:endParaRPr kumimoji="0" lang="en-US" sz="800" i="0" u="none" strike="noStrike" cap="none" normalizeH="0" baseline="0" dirty="0">
              <a:ln>
                <a:noFill/>
              </a:ln>
              <a:solidFill>
                <a:schemeClr val="tx1">
                  <a:lumMod val="50000"/>
                </a:schemeClr>
              </a:solidFill>
              <a:effectLst/>
              <a:latin typeface="Calibri" pitchFamily="34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A3DE21CA-EC24-434E-A270-3FCE2FDE80E5}"/>
              </a:ext>
            </a:extLst>
          </p:cNvPr>
          <p:cNvSpPr/>
          <p:nvPr/>
        </p:nvSpPr>
        <p:spPr bwMode="auto">
          <a:xfrm>
            <a:off x="8334495" y="5429250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82E947DD-C70E-4EF1-A3C5-069C0B95C905}"/>
              </a:ext>
            </a:extLst>
          </p:cNvPr>
          <p:cNvSpPr/>
          <p:nvPr/>
        </p:nvSpPr>
        <p:spPr bwMode="auto">
          <a:xfrm>
            <a:off x="8559064" y="5429250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D71ED09C-17FD-4B00-84A3-742EEAA83CDA}"/>
              </a:ext>
            </a:extLst>
          </p:cNvPr>
          <p:cNvSpPr/>
          <p:nvPr/>
        </p:nvSpPr>
        <p:spPr bwMode="auto">
          <a:xfrm>
            <a:off x="8783633" y="5429249"/>
            <a:ext cx="210534" cy="17397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rgbClr val="15151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800" dirty="0">
                <a:solidFill>
                  <a:schemeClr val="tx1">
                    <a:lumMod val="50000"/>
                  </a:schemeClr>
                </a:solidFill>
                <a:latin typeface="Calibri" pitchFamily="34" charset="0"/>
              </a:rPr>
              <a:t>Task</a:t>
            </a:r>
          </a:p>
        </p:txBody>
      </p:sp>
      <p:cxnSp>
        <p:nvCxnSpPr>
          <p:cNvPr id="164" name="Straight Arrow Connector 163">
            <a:extLst>
              <a:ext uri="{FF2B5EF4-FFF2-40B4-BE49-F238E27FC236}">
                <a16:creationId xmlns:a16="http://schemas.microsoft.com/office/drawing/2014/main" id="{50C9BFC6-18D8-462B-ADE9-6102A9B447B3}"/>
              </a:ext>
            </a:extLst>
          </p:cNvPr>
          <p:cNvCxnSpPr>
            <a:cxnSpLocks/>
            <a:stCxn id="79" idx="2"/>
            <a:endCxn id="84" idx="0"/>
          </p:cNvCxnSpPr>
          <p:nvPr/>
        </p:nvCxnSpPr>
        <p:spPr bwMode="auto">
          <a:xfrm flipH="1">
            <a:off x="5608284" y="5255563"/>
            <a:ext cx="112285" cy="169862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sm"/>
          </a:ln>
          <a:effectLst/>
        </p:spPr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37474121-698D-44A8-BF14-87E94A5C0AD5}"/>
              </a:ext>
            </a:extLst>
          </p:cNvPr>
          <p:cNvCxnSpPr>
            <a:cxnSpLocks/>
            <a:stCxn id="80" idx="2"/>
            <a:endCxn id="86" idx="0"/>
          </p:cNvCxnSpPr>
          <p:nvPr/>
        </p:nvCxnSpPr>
        <p:spPr bwMode="auto">
          <a:xfrm flipH="1">
            <a:off x="6057422" y="5255563"/>
            <a:ext cx="606338" cy="169861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sm"/>
          </a:ln>
          <a:effectLst/>
        </p:spPr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FDCF923A-B801-48FD-98D5-6A51F13207A8}"/>
              </a:ext>
            </a:extLst>
          </p:cNvPr>
          <p:cNvCxnSpPr>
            <a:cxnSpLocks/>
            <a:stCxn id="81" idx="2"/>
            <a:endCxn id="161" idx="0"/>
          </p:cNvCxnSpPr>
          <p:nvPr/>
        </p:nvCxnSpPr>
        <p:spPr bwMode="auto">
          <a:xfrm>
            <a:off x="7606950" y="5255563"/>
            <a:ext cx="1057381" cy="173687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sm"/>
          </a:ln>
          <a:effectLst/>
        </p:spPr>
      </p:cxn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D6F5528F-65F0-43A2-AB49-079718E4FAC9}"/>
              </a:ext>
            </a:extLst>
          </p:cNvPr>
          <p:cNvCxnSpPr>
            <a:cxnSpLocks/>
            <a:stCxn id="82" idx="2"/>
            <a:endCxn id="159" idx="0"/>
          </p:cNvCxnSpPr>
          <p:nvPr/>
        </p:nvCxnSpPr>
        <p:spPr bwMode="auto">
          <a:xfrm flipH="1">
            <a:off x="8215193" y="5255562"/>
            <a:ext cx="334948" cy="173688"/>
          </a:xfrm>
          <a:prstGeom prst="straightConnector1">
            <a:avLst/>
          </a:prstGeom>
          <a:noFill/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sm"/>
          </a:ln>
          <a:effectLst/>
        </p:spPr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93622EC5-E0F9-4E8E-A7BB-CEE1B23703ED}"/>
              </a:ext>
            </a:extLst>
          </p:cNvPr>
          <p:cNvCxnSpPr>
            <a:cxnSpLocks/>
            <a:stCxn id="27" idx="1"/>
            <a:endCxn id="7" idx="1"/>
          </p:cNvCxnSpPr>
          <p:nvPr/>
        </p:nvCxnSpPr>
        <p:spPr bwMode="auto">
          <a:xfrm>
            <a:off x="5277787" y="1390508"/>
            <a:ext cx="0" cy="498761"/>
          </a:xfrm>
          <a:prstGeom prst="line">
            <a:avLst/>
          </a:prstGeom>
          <a:noFill/>
          <a:ln w="15875" cap="flat" cmpd="sng" algn="ctr">
            <a:solidFill>
              <a:srgbClr val="15151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08CCE2B3-EF73-4A8A-AFE4-BD37B4FADF47}"/>
              </a:ext>
            </a:extLst>
          </p:cNvPr>
          <p:cNvGrpSpPr/>
          <p:nvPr/>
        </p:nvGrpSpPr>
        <p:grpSpPr>
          <a:xfrm>
            <a:off x="5277787" y="3505177"/>
            <a:ext cx="884241" cy="590830"/>
            <a:chOff x="5277787" y="3505177"/>
            <a:chExt cx="884241" cy="59083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B7D103D-23D7-4423-9D2E-5BDB28EF280C}"/>
                </a:ext>
              </a:extLst>
            </p:cNvPr>
            <p:cNvSpPr/>
            <p:nvPr/>
          </p:nvSpPr>
          <p:spPr bwMode="auto">
            <a:xfrm>
              <a:off x="5277787" y="3922034"/>
              <a:ext cx="210534" cy="17397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67CD5A9-B413-4D58-B0B1-E0CB90B1624A}"/>
                </a:ext>
              </a:extLst>
            </p:cNvPr>
            <p:cNvSpPr/>
            <p:nvPr/>
          </p:nvSpPr>
          <p:spPr bwMode="auto">
            <a:xfrm>
              <a:off x="5502356" y="3922034"/>
              <a:ext cx="210534" cy="17397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500" i="0" u="none" strike="noStrike" cap="none" normalizeH="0" baseline="0" dirty="0">
                  <a:ln>
                    <a:noFill/>
                  </a:ln>
                  <a:solidFill>
                    <a:schemeClr val="tx1">
                      <a:lumMod val="50000"/>
                    </a:schemeClr>
                  </a:solidFill>
                  <a:effectLst/>
                  <a:latin typeface="Calibri" pitchFamily="34" charset="0"/>
                </a:rPr>
                <a:t>Thread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CCE5007-CF07-4D34-8CE0-3A887754F607}"/>
                </a:ext>
              </a:extLst>
            </p:cNvPr>
            <p:cNvSpPr/>
            <p:nvPr/>
          </p:nvSpPr>
          <p:spPr bwMode="auto">
            <a:xfrm>
              <a:off x="5726925" y="3922034"/>
              <a:ext cx="210534" cy="173973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500" dirty="0">
                  <a:solidFill>
                    <a:schemeClr val="tx1">
                      <a:lumMod val="50000"/>
                    </a:schemeClr>
                  </a:solidFill>
                  <a:latin typeface="Calibri" pitchFamily="34" charset="0"/>
                </a:rPr>
                <a:t>Thread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B343518-9FB0-4477-AE06-25C1D105AB6A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5488321" y="3592162"/>
              <a:ext cx="673707" cy="329871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4A9333F-20F3-4A65-A13A-672B5D1DCBEC}"/>
                </a:ext>
              </a:extLst>
            </p:cNvPr>
            <p:cNvSpPr/>
            <p:nvPr/>
          </p:nvSpPr>
          <p:spPr bwMode="auto">
            <a:xfrm>
              <a:off x="5277787" y="3667852"/>
              <a:ext cx="884241" cy="173973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  <a:ln w="15875" cap="flat" cmpd="sng" algn="ctr">
              <a:solidFill>
                <a:srgbClr val="151515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900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Calibri" pitchFamily="34" charset="0"/>
                </a:rPr>
                <a:t>Parallel Region</a:t>
              </a:r>
            </a:p>
          </p:txBody>
        </p: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3AD700FB-0FEB-4FD6-A976-20EB5DA2D431}"/>
                </a:ext>
              </a:extLst>
            </p:cNvPr>
            <p:cNvCxnSpPr>
              <a:cxnSpLocks/>
              <a:stCxn id="43" idx="1"/>
              <a:endCxn id="47" idx="1"/>
            </p:cNvCxnSpPr>
            <p:nvPr/>
          </p:nvCxnSpPr>
          <p:spPr bwMode="auto">
            <a:xfrm>
              <a:off x="5277787" y="3505177"/>
              <a:ext cx="0" cy="503844"/>
            </a:xfrm>
            <a:prstGeom prst="line">
              <a:avLst/>
            </a:prstGeom>
            <a:noFill/>
            <a:ln w="15875" cap="flat" cmpd="sng" algn="ctr">
              <a:solidFill>
                <a:srgbClr val="151515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6" name="Heptagon 115">
            <a:extLst>
              <a:ext uri="{FF2B5EF4-FFF2-40B4-BE49-F238E27FC236}">
                <a16:creationId xmlns:a16="http://schemas.microsoft.com/office/drawing/2014/main" id="{D53826E5-A08A-4B22-9341-626419D5C5B8}"/>
              </a:ext>
            </a:extLst>
          </p:cNvPr>
          <p:cNvSpPr/>
          <p:nvPr/>
        </p:nvSpPr>
        <p:spPr bwMode="auto">
          <a:xfrm>
            <a:off x="9048750" y="40481"/>
            <a:ext cx="50528" cy="45719"/>
          </a:xfrm>
          <a:prstGeom prst="heptagon">
            <a:avLst/>
          </a:prstGeom>
          <a:solidFill>
            <a:schemeClr val="bg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9401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2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2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2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200"/>
                            </p:stCondLst>
                            <p:childTnLst>
                              <p:par>
                                <p:cTn id="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2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400"/>
                            </p:stCondLst>
                            <p:childTnLst>
                              <p:par>
                                <p:cTn id="6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2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60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2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8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9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9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5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100"/>
                            </p:stCondLst>
                            <p:childTnLst>
                              <p:par>
                                <p:cTn id="1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15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200"/>
                            </p:stCondLst>
                            <p:childTnLst>
                              <p:par>
                                <p:cTn id="1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250"/>
                            </p:stCondLst>
                            <p:childTnLst>
                              <p:par>
                                <p:cTn id="1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300"/>
                            </p:stCondLst>
                            <p:childTnLst>
                              <p:par>
                                <p:cTn id="1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1450"/>
                            </p:stCondLst>
                            <p:childTnLst>
                              <p:par>
                                <p:cTn id="1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5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600"/>
                            </p:stCondLst>
                            <p:childTnLst>
                              <p:par>
                                <p:cTn id="1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750"/>
                            </p:stCondLst>
                            <p:childTnLst>
                              <p:par>
                                <p:cTn id="1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5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 animBg="1"/>
      <p:bldP spid="85" grpId="0" animBg="1"/>
      <p:bldP spid="86" grpId="0" animBg="1"/>
      <p:bldP spid="120" grpId="0"/>
      <p:bldP spid="124" grpId="0" animBg="1"/>
      <p:bldP spid="125" grpId="0"/>
      <p:bldP spid="126" grpId="0"/>
      <p:bldP spid="149" grpId="0" animBg="1"/>
      <p:bldP spid="151" grpId="0" animBg="1"/>
      <p:bldP spid="152" grpId="0" animBg="1"/>
      <p:bldP spid="153" grpId="0" animBg="1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</p:bldLst>
  </p:timing>
</p:sld>
</file>

<file path=ppt/theme/theme1.xml><?xml version="1.0" encoding="utf-8"?>
<a:theme xmlns:a="http://schemas.openxmlformats.org/drawingml/2006/main" name="argonne.updates">
  <a:themeElements>
    <a:clrScheme name="Custom 7">
      <a:dk1>
        <a:srgbClr val="616161"/>
      </a:dk1>
      <a:lt1>
        <a:srgbClr val="FFFFFF"/>
      </a:lt1>
      <a:dk2>
        <a:srgbClr val="1F497D"/>
      </a:dk2>
      <a:lt2>
        <a:srgbClr val="D2D2D2"/>
      </a:lt2>
      <a:accent1>
        <a:srgbClr val="A6C4DE"/>
      </a:accent1>
      <a:accent2>
        <a:srgbClr val="D8AC28"/>
      </a:accent2>
      <a:accent3>
        <a:srgbClr val="A22B38"/>
      </a:accent3>
      <a:accent4>
        <a:srgbClr val="7AB800"/>
      </a:accent4>
      <a:accent5>
        <a:srgbClr val="9D7D9E"/>
      </a:accent5>
      <a:accent6>
        <a:srgbClr val="BF5C28"/>
      </a:accent6>
      <a:hlink>
        <a:srgbClr val="4D8ABE"/>
      </a:hlink>
      <a:folHlink>
        <a:srgbClr val="4D8ABE"/>
      </a:folHlink>
    </a:clrScheme>
    <a:fontScheme name="Blue design">
      <a:majorFont>
        <a:latin typeface="Trebuchet MS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28575" cap="flat" cmpd="sng" algn="ctr">
          <a:solidFill>
            <a:srgbClr val="151515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</a:objectDefaults>
  <a:extraClrSchemeLst>
    <a:extraClrScheme>
      <a:clrScheme name="Blue design 1">
        <a:dk1>
          <a:srgbClr val="616161"/>
        </a:dk1>
        <a:lt1>
          <a:srgbClr val="FFFFFF"/>
        </a:lt1>
        <a:dk2>
          <a:srgbClr val="1F497D"/>
        </a:dk2>
        <a:lt2>
          <a:srgbClr val="D2D2D2"/>
        </a:lt2>
        <a:accent1>
          <a:srgbClr val="5C0426"/>
        </a:accent1>
        <a:accent2>
          <a:srgbClr val="9D7D9E"/>
        </a:accent2>
        <a:accent3>
          <a:srgbClr val="FFFFFF"/>
        </a:accent3>
        <a:accent4>
          <a:srgbClr val="525252"/>
        </a:accent4>
        <a:accent5>
          <a:srgbClr val="B5AAAC"/>
        </a:accent5>
        <a:accent6>
          <a:srgbClr val="8E718F"/>
        </a:accent6>
        <a:hlink>
          <a:srgbClr val="253D51"/>
        </a:hlink>
        <a:folHlink>
          <a:srgbClr val="0D204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メインカラー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000FF"/>
    </a:hlink>
    <a:folHlink>
      <a:srgbClr val="FF0000"/>
    </a:folHlink>
  </a:clrScheme>
  <a:fontScheme name="小塚ゴシック Pro Rパターン">
    <a:majorFont>
      <a:latin typeface="小塚ゴシック Pro R"/>
      <a:ea typeface="小塚ゴシック Pro R"/>
      <a:cs typeface=""/>
    </a:majorFont>
    <a:minorFont>
      <a:latin typeface="小塚ゴシック Pro R"/>
      <a:ea typeface="小塚ゴシック Pro R"/>
      <a:cs typeface=""/>
    </a:minorFont>
  </a:fontScheme>
  <a:fmtScheme name="Office テーマ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5521</Words>
  <Application>Microsoft Office PowerPoint</Application>
  <PresentationFormat>On-screen Show (4:3)</PresentationFormat>
  <Paragraphs>1498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小塚ゴシック Pro R</vt:lpstr>
      <vt:lpstr>Arial</vt:lpstr>
      <vt:lpstr>Calibri</vt:lpstr>
      <vt:lpstr>Consolas</vt:lpstr>
      <vt:lpstr>Inconsolata</vt:lpstr>
      <vt:lpstr>Trebuchet MS</vt:lpstr>
      <vt:lpstr>Wingdings</vt:lpstr>
      <vt:lpstr>argonne.updates</vt:lpstr>
      <vt:lpstr>BOLT: Optimizing OpenMP Parallel Regions with User-Level Threads</vt:lpstr>
      <vt:lpstr>OpenMP: the Most Popular Multithreading Model</vt:lpstr>
      <vt:lpstr>Unintentional Nested OpenMP Parallel Regions</vt:lpstr>
      <vt:lpstr>Can We Just Disable Nested Parallelism?</vt:lpstr>
      <vt:lpstr>Two Directions to Address Nested Parallelism</vt:lpstr>
      <vt:lpstr>BOLT: Lightweight OpenMP over ULT            for Both Flat &amp; Nested Parallel Regions</vt:lpstr>
      <vt:lpstr>Index</vt:lpstr>
      <vt:lpstr>Direction 1: Work around with OS-Level Threads (1/2)</vt:lpstr>
      <vt:lpstr>Direction 1: Work around with OS-Level Threads (2/2)</vt:lpstr>
      <vt:lpstr>Direction 2: Use Lightweight Threads                     =&gt; User-Level Threads (ULTs)</vt:lpstr>
      <vt:lpstr>Solution 2: Use User-Level Threads </vt:lpstr>
      <vt:lpstr>Using ULTs is Easy</vt:lpstr>
      <vt:lpstr>Simple Replacement Performs Poorly</vt:lpstr>
      <vt:lpstr>Index</vt:lpstr>
      <vt:lpstr>Three Optimization Directions for Further Performance </vt:lpstr>
      <vt:lpstr>1. Solve Scalability Bottlenecks (1/2)</vt:lpstr>
      <vt:lpstr>1. Solve Scalability Bottlenecks (2/2)</vt:lpstr>
      <vt:lpstr>2. Affinity: How to Implement Affinity for ULTs</vt:lpstr>
      <vt:lpstr>Implementation: Place Queue</vt:lpstr>
      <vt:lpstr>OpenMP Affinity is Too Deterministic</vt:lpstr>
      <vt:lpstr>Proposed New PROC_BIND: “unset”</vt:lpstr>
      <vt:lpstr>3. Flat Parallelism: Poor Performance</vt:lpstr>
      <vt:lpstr>Active Waiting Policy for Flat Parallelism</vt:lpstr>
      <vt:lpstr>Implementation of Active Policy in BOLT</vt:lpstr>
      <vt:lpstr>Performance of Flat and Nested</vt:lpstr>
      <vt:lpstr>Penalty of the Opposite Wait Policy</vt:lpstr>
      <vt:lpstr>Busy Waiting in Both Active/Passive Algorithms</vt:lpstr>
      <vt:lpstr>Algorithm: Hybrid Wait Policy</vt:lpstr>
      <vt:lpstr>Performance of Hybrid: Flat and Nested</vt:lpstr>
      <vt:lpstr>Summary of the Design</vt:lpstr>
      <vt:lpstr>Index</vt:lpstr>
      <vt:lpstr>Microbenchmarks </vt:lpstr>
      <vt:lpstr>Microbenchmarks: vs. taskloop </vt:lpstr>
      <vt:lpstr>Evaluation: Use Case of Nested Parallel Regions</vt:lpstr>
      <vt:lpstr>Evaluation 1: KIFMM</vt:lpstr>
      <vt:lpstr>Performance: KIFMM</vt:lpstr>
      <vt:lpstr>Evaluation 2: FFT in QBox</vt:lpstr>
      <vt:lpstr>Performance: FFTW3</vt:lpstr>
      <vt:lpstr>Index</vt:lpstr>
      <vt:lpstr>Summary of this Talk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2019-04-04T18:51:28Z</dcterms:created>
  <dcterms:modified xsi:type="dcterms:W3CDTF">2019-09-25T04:24:04Z</dcterms:modified>
</cp:coreProperties>
</file>

<file path=docProps/thumbnail.jpeg>
</file>